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3"/>
  </p:notesMasterIdLst>
  <p:sldIdLst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9C6A2F1-2EE5-4D39-B211-D4DAFB707AC0}">
          <p14:sldIdLst>
            <p14:sldId id="262"/>
          </p14:sldIdLst>
        </p14:section>
        <p14:section name="Oddíl bez názvu" id="{81825185-1CC7-437A-8F8F-9DA6983B6820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9F1DE9-1581-4716-AAC3-E5BD8B83EB14}" v="55" dt="2020-07-28T16:17:33.2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665578-11A3-4189-83D9-4B5F0E48A113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92776-5D4C-49C7-A805-06A23B7603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45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>
            <a:extLst>
              <a:ext uri="{FF2B5EF4-FFF2-40B4-BE49-F238E27FC236}">
                <a16:creationId xmlns:a16="http://schemas.microsoft.com/office/drawing/2014/main" id="{A03D7E43-CE62-4E3C-86A5-0BAB17A663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Zástupný symbol pro poznámky 2">
            <a:extLst>
              <a:ext uri="{FF2B5EF4-FFF2-40B4-BE49-F238E27FC236}">
                <a16:creationId xmlns:a16="http://schemas.microsoft.com/office/drawing/2014/main" id="{3C35A31F-2E9B-4BEF-A0E9-9D702A7569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2468" name="Zástupný symbol pro číslo snímku 3">
            <a:extLst>
              <a:ext uri="{FF2B5EF4-FFF2-40B4-BE49-F238E27FC236}">
                <a16:creationId xmlns:a16="http://schemas.microsoft.com/office/drawing/2014/main" id="{788301FD-F4C4-4F59-89F4-7BC4E5BDA4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BF2AF4-C203-4ACB-938F-FB87D73114AF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271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>
            <a:extLst>
              <a:ext uri="{FF2B5EF4-FFF2-40B4-BE49-F238E27FC236}">
                <a16:creationId xmlns:a16="http://schemas.microsoft.com/office/drawing/2014/main" id="{B2DC930B-B816-4427-8C4F-6A62E3C6B8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Zástupný symbol pro poznámky 2">
            <a:extLst>
              <a:ext uri="{FF2B5EF4-FFF2-40B4-BE49-F238E27FC236}">
                <a16:creationId xmlns:a16="http://schemas.microsoft.com/office/drawing/2014/main" id="{067BB856-C777-4AB2-8165-0EB5FCB312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3732" name="Zástupný symbol pro číslo snímku 3">
            <a:extLst>
              <a:ext uri="{FF2B5EF4-FFF2-40B4-BE49-F238E27FC236}">
                <a16:creationId xmlns:a16="http://schemas.microsoft.com/office/drawing/2014/main" id="{5165DDF2-3C95-46D1-818D-B80C8AA00DC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C00E77-C76B-4A7E-917A-61F9DC740D1A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225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>
            <a:extLst>
              <a:ext uri="{FF2B5EF4-FFF2-40B4-BE49-F238E27FC236}">
                <a16:creationId xmlns:a16="http://schemas.microsoft.com/office/drawing/2014/main" id="{6ACC4CD5-BC00-4146-AADE-7D1366DD67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Zástupný symbol pro poznámky 2">
            <a:extLst>
              <a:ext uri="{FF2B5EF4-FFF2-40B4-BE49-F238E27FC236}">
                <a16:creationId xmlns:a16="http://schemas.microsoft.com/office/drawing/2014/main" id="{AC9367CF-7751-4CC1-B1EC-2790DA8488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4756" name="Zástupný symbol pro číslo snímku 3">
            <a:extLst>
              <a:ext uri="{FF2B5EF4-FFF2-40B4-BE49-F238E27FC236}">
                <a16:creationId xmlns:a16="http://schemas.microsoft.com/office/drawing/2014/main" id="{81C8C6EC-7EDE-40F7-95DD-D31C8DED2B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718BE2-B518-4678-BEAF-EAF19693ACEA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104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rázek snímku 1">
            <a:extLst>
              <a:ext uri="{FF2B5EF4-FFF2-40B4-BE49-F238E27FC236}">
                <a16:creationId xmlns:a16="http://schemas.microsoft.com/office/drawing/2014/main" id="{7A885F94-F680-40B1-B15D-3667071A57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Zástupný symbol pro poznámky 2">
            <a:extLst>
              <a:ext uri="{FF2B5EF4-FFF2-40B4-BE49-F238E27FC236}">
                <a16:creationId xmlns:a16="http://schemas.microsoft.com/office/drawing/2014/main" id="{5921D9EE-05C7-496E-B9CA-4F51E48FA4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5780" name="Zástupný symbol pro číslo snímku 3">
            <a:extLst>
              <a:ext uri="{FF2B5EF4-FFF2-40B4-BE49-F238E27FC236}">
                <a16:creationId xmlns:a16="http://schemas.microsoft.com/office/drawing/2014/main" id="{64428A11-2FF4-47E5-B414-86414130B6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B7EA4D-CDB5-4863-B764-65191276B471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79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obrázek snímku 1">
            <a:extLst>
              <a:ext uri="{FF2B5EF4-FFF2-40B4-BE49-F238E27FC236}">
                <a16:creationId xmlns:a16="http://schemas.microsoft.com/office/drawing/2014/main" id="{0327214F-D5FC-4435-9A92-A93F2503DA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Zástupný symbol pro poznámky 2">
            <a:extLst>
              <a:ext uri="{FF2B5EF4-FFF2-40B4-BE49-F238E27FC236}">
                <a16:creationId xmlns:a16="http://schemas.microsoft.com/office/drawing/2014/main" id="{ADCFFAC4-B695-4B88-BCD5-103D963F6C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6804" name="Zástupný symbol pro číslo snímku 3">
            <a:extLst>
              <a:ext uri="{FF2B5EF4-FFF2-40B4-BE49-F238E27FC236}">
                <a16:creationId xmlns:a16="http://schemas.microsoft.com/office/drawing/2014/main" id="{F8E62A6B-C21B-449A-BC5D-1311ECDB87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AF39384-61D9-42DF-ACD7-118D2AAB5E69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004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>
            <a:extLst>
              <a:ext uri="{FF2B5EF4-FFF2-40B4-BE49-F238E27FC236}">
                <a16:creationId xmlns:a16="http://schemas.microsoft.com/office/drawing/2014/main" id="{9D8FA4CC-3C3F-47A9-AC7B-072A8FB5F2D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Zástupný symbol pro poznámky 2">
            <a:extLst>
              <a:ext uri="{FF2B5EF4-FFF2-40B4-BE49-F238E27FC236}">
                <a16:creationId xmlns:a16="http://schemas.microsoft.com/office/drawing/2014/main" id="{6F98B5F0-9EDA-405C-870B-5A4DA2D058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4516" name="Zástupný symbol pro číslo snímku 3">
            <a:extLst>
              <a:ext uri="{FF2B5EF4-FFF2-40B4-BE49-F238E27FC236}">
                <a16:creationId xmlns:a16="http://schemas.microsoft.com/office/drawing/2014/main" id="{31126AC0-E6A1-4BEB-B037-77F187EDEC5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2694A6-51EB-4FCC-AD55-E748023C4B66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07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>
            <a:extLst>
              <a:ext uri="{FF2B5EF4-FFF2-40B4-BE49-F238E27FC236}">
                <a16:creationId xmlns:a16="http://schemas.microsoft.com/office/drawing/2014/main" id="{D6225B2D-210F-40C8-B532-68A10142F5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Zástupný symbol pro poznámky 2">
            <a:extLst>
              <a:ext uri="{FF2B5EF4-FFF2-40B4-BE49-F238E27FC236}">
                <a16:creationId xmlns:a16="http://schemas.microsoft.com/office/drawing/2014/main" id="{07FC2614-10E4-4A73-A041-EA579AC6121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7588" name="Zástupný symbol pro číslo snímku 3">
            <a:extLst>
              <a:ext uri="{FF2B5EF4-FFF2-40B4-BE49-F238E27FC236}">
                <a16:creationId xmlns:a16="http://schemas.microsoft.com/office/drawing/2014/main" id="{3A081120-412C-4F09-88E5-3AB0D9008F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2CDD3-BF76-4E1B-BF4B-C88433BD7316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129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>
            <a:extLst>
              <a:ext uri="{FF2B5EF4-FFF2-40B4-BE49-F238E27FC236}">
                <a16:creationId xmlns:a16="http://schemas.microsoft.com/office/drawing/2014/main" id="{94BC9642-A1B0-4534-8958-0A42D74929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Zástupný symbol pro poznámky 2">
            <a:extLst>
              <a:ext uri="{FF2B5EF4-FFF2-40B4-BE49-F238E27FC236}">
                <a16:creationId xmlns:a16="http://schemas.microsoft.com/office/drawing/2014/main" id="{A8C35E98-5D7F-49E2-B5A9-51215A0FE7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0660" name="Zástupný symbol pro číslo snímku 3">
            <a:extLst>
              <a:ext uri="{FF2B5EF4-FFF2-40B4-BE49-F238E27FC236}">
                <a16:creationId xmlns:a16="http://schemas.microsoft.com/office/drawing/2014/main" id="{3BB7941D-575F-4465-A962-90BA328F31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3C1946-4F7C-4C5F-9135-3FB49B1B4EE5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187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rázek snímku 1">
            <a:extLst>
              <a:ext uri="{FF2B5EF4-FFF2-40B4-BE49-F238E27FC236}">
                <a16:creationId xmlns:a16="http://schemas.microsoft.com/office/drawing/2014/main" id="{9B7D34EB-3A0F-46C4-B06E-CEAB6BF662B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Zástupný symbol pro poznámky 2">
            <a:extLst>
              <a:ext uri="{FF2B5EF4-FFF2-40B4-BE49-F238E27FC236}">
                <a16:creationId xmlns:a16="http://schemas.microsoft.com/office/drawing/2014/main" id="{AFB933BD-776A-4051-B296-0E093E9591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1684" name="Zástupný symbol pro číslo snímku 3">
            <a:extLst>
              <a:ext uri="{FF2B5EF4-FFF2-40B4-BE49-F238E27FC236}">
                <a16:creationId xmlns:a16="http://schemas.microsoft.com/office/drawing/2014/main" id="{42A197BB-130C-4480-9F48-A8AC677C6C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9F37E7-9122-40D8-BA5B-E5121D16DD76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087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rázek snímku 1">
            <a:extLst>
              <a:ext uri="{FF2B5EF4-FFF2-40B4-BE49-F238E27FC236}">
                <a16:creationId xmlns:a16="http://schemas.microsoft.com/office/drawing/2014/main" id="{9CBD656B-56F0-4AF2-B8C9-AE3E15EC46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Zástupný symbol pro poznámky 2">
            <a:extLst>
              <a:ext uri="{FF2B5EF4-FFF2-40B4-BE49-F238E27FC236}">
                <a16:creationId xmlns:a16="http://schemas.microsoft.com/office/drawing/2014/main" id="{05E9C477-A49D-4EFC-8F83-1FEB542D7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7828" name="Zástupný symbol pro číslo snímku 3">
            <a:extLst>
              <a:ext uri="{FF2B5EF4-FFF2-40B4-BE49-F238E27FC236}">
                <a16:creationId xmlns:a16="http://schemas.microsoft.com/office/drawing/2014/main" id="{55CE38F0-AA5F-4BF1-A54F-A6A7A1606C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665C4B-CEF1-4A7E-ACE3-BB1A156091FB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232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>
            <a:extLst>
              <a:ext uri="{FF2B5EF4-FFF2-40B4-BE49-F238E27FC236}">
                <a16:creationId xmlns:a16="http://schemas.microsoft.com/office/drawing/2014/main" id="{F3CBDD29-6745-4885-9667-6A2308D66BE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Zástupný symbol pro poznámky 2">
            <a:extLst>
              <a:ext uri="{FF2B5EF4-FFF2-40B4-BE49-F238E27FC236}">
                <a16:creationId xmlns:a16="http://schemas.microsoft.com/office/drawing/2014/main" id="{644D30E0-56DF-41D9-AA7A-8FD6D60A81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8852" name="Zástupný symbol pro číslo snímku 3">
            <a:extLst>
              <a:ext uri="{FF2B5EF4-FFF2-40B4-BE49-F238E27FC236}">
                <a16:creationId xmlns:a16="http://schemas.microsoft.com/office/drawing/2014/main" id="{692BBF79-AA76-4CBF-8BB7-01A348211A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155E1E-268E-437D-A7ED-9F7B1951C3C3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98213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>
            <a:extLst>
              <a:ext uri="{FF2B5EF4-FFF2-40B4-BE49-F238E27FC236}">
                <a16:creationId xmlns:a16="http://schemas.microsoft.com/office/drawing/2014/main" id="{51D94EFA-2851-47E7-95D3-FF0DDF0823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Zástupný symbol pro poznámky 2">
            <a:extLst>
              <a:ext uri="{FF2B5EF4-FFF2-40B4-BE49-F238E27FC236}">
                <a16:creationId xmlns:a16="http://schemas.microsoft.com/office/drawing/2014/main" id="{8A91B923-74BA-4A40-B839-3C9DBB9BAE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72708" name="Zástupný symbol pro číslo snímku 3">
            <a:extLst>
              <a:ext uri="{FF2B5EF4-FFF2-40B4-BE49-F238E27FC236}">
                <a16:creationId xmlns:a16="http://schemas.microsoft.com/office/drawing/2014/main" id="{75188F71-9AF0-45FA-A149-3B016B50FC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93EB4F-FCAF-499E-9C7E-747931D167F7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256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>
            <a:extLst>
              <a:ext uri="{FF2B5EF4-FFF2-40B4-BE49-F238E27FC236}">
                <a16:creationId xmlns:a16="http://schemas.microsoft.com/office/drawing/2014/main" id="{CDFF32A6-2DA0-45DD-938F-5DDB84D468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ro poznámky 2">
            <a:extLst>
              <a:ext uri="{FF2B5EF4-FFF2-40B4-BE49-F238E27FC236}">
                <a16:creationId xmlns:a16="http://schemas.microsoft.com/office/drawing/2014/main" id="{1BE42DFA-F5AF-4077-9902-CB3FE4F03C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69636" name="Zástupný symbol pro číslo snímku 3">
            <a:extLst>
              <a:ext uri="{FF2B5EF4-FFF2-40B4-BE49-F238E27FC236}">
                <a16:creationId xmlns:a16="http://schemas.microsoft.com/office/drawing/2014/main" id="{37F191FE-12B0-446D-B8FB-DD9D5847FE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A3EF0-E0F9-489E-8C9B-7F66765FDDD5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4957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29F50-7ED2-4F5C-9C89-97EC7199B6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5F893-0AA4-4A14-A4F1-A674BC514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F76157-97D2-4A9D-B757-5DDF7578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25CD4C-18DE-4E48-8CBB-6E6AB1857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FC9C0-9C94-4C4F-8827-1CEEAD71D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0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7DF29-BEA5-49D9-8022-732212CE2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BB92669-2C0F-40E0-82B5-169F48284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EF16A6-179C-4CC0-B872-7CCE8F8B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5C89A-86C4-47E7-86BB-475D1D21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8D9217-33AF-4181-B5FD-8A0349954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2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C7C2B7-4E53-4E8E-A5A0-18A4FB0B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8D16-6896-4ED6-A2FB-E007044270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2CDB75-80BD-4338-95DC-5FD65B3A6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D36148-84AF-4B28-9286-CF84FD4F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974D4-4C4A-4352-BF4E-E95A14C0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77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04639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725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047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89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451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692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393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38388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AD462-FCD7-4432-8908-474A1991C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9FA506-E846-4A05-82B8-276508A3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7032D-5C9E-4501-A466-8F4975A8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285F5E-2943-4127-87E0-83E5C0294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C98696-9500-4644-8382-27AB9FA17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662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6231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69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426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DAA5FC-60DA-4D1B-8FB8-701029BB2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559A429-68A0-4EC8-A68E-5101A797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54D00F-C328-4C18-8AD1-3332B3F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196EAB-724F-4163-AE18-16F84712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0C3C74-E256-49C4-8403-38C29B4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51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FEBFF-97EA-4BA8-AA78-1A65231B0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B9858-16EC-41C0-B99E-BAC1E0F68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1546F93-757C-4A5F-BFA9-267269349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3CEBF69-3F59-41F2-8C87-4669AB982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1061C5-0C31-4462-A06D-E8F7F13A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E75A3E-A873-47D7-BF14-1D255A6F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72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86115F-A90C-47EA-9B46-C32B2F7C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8F37F5-0A3B-4CE5-8723-36DC48314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9338CD-15E4-4525-A9E7-B65E7501C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B4D3BE4-A9CB-46E7-BC74-0D9D52AE3F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E0406C-C7CA-4090-9ED5-6E5B73F668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FA607D-0388-44BB-9C08-163DB0966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A93DB0-CF96-4466-ACD4-5588B8D43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11D7395-5A7D-4ED3-82E0-1F8FFC04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41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66A69-339A-4DDD-AE11-BF9FEECD1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59AE74-3D48-43D9-8806-EDDA8CD89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79F39B7-19AA-4849-85B5-9FE2CE6DF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8CE5189-DCFE-462C-B46C-731B1AC7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27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D0D004A-8832-48AE-81AB-DBAAFC937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79B0C14-E5E8-4B22-9D17-ED278C00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847D63-B091-4889-9EEA-7E2547F9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71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7A680-B4BD-4182-A2A9-5ECEF3EE5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CE82C4-C993-4EE0-889A-A6B4A7FDF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BEDD0E-A6DB-4D53-9581-C34E624A7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E15089-069E-4C8C-9E2D-732A7027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6F8CDF-1520-41DF-8396-9D63AFF4B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E6F2517-2447-4924-AF80-468D2F11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4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967F66-1E60-4CA5-A2F2-5643E7890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AF4415-69E9-4F16-AAEC-3BCFA9A5E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484FA3-A08D-43CB-B6EF-4EEE9810AD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B71CE8-AB32-4A3F-A92D-806ED2D63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CD16E1-FF5E-44E5-8422-6E2ED8696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EBC466-4215-46A3-8D6C-5C7594895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223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9958EC0-D306-4B95-83A3-2F9EA309B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D37A7-0101-4B25-AB29-AE3EB7BF3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1329C-B1E3-481F-A8C1-41A6D4AB6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F5B8D-2B12-4C6F-8C22-D201E90FF82E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9E9A87-F44E-4650-AD79-40880D600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3AA30-152E-4EF6-922B-4F7CFD395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454F-9BB4-4D22-B0FF-110005210C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0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761A578-6C3F-4B89-8D62-215AD800C6A5}" type="datetimeFigureOut">
              <a:rPr lang="cs-CZ" smtClean="0"/>
              <a:t>22.02.2021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770AE5-808F-4FAA-A69D-56CE20AA2C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1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/>
          </a:bodyPr>
          <a:lstStyle/>
          <a:p>
            <a:r>
              <a:rPr lang="cs-CZ" sz="4000" smtClean="0"/>
              <a:t>Edukace </a:t>
            </a:r>
            <a:r>
              <a:rPr lang="cs-CZ" sz="4000" dirty="0" smtClean="0"/>
              <a:t>ve zdravotnictví</a:t>
            </a:r>
            <a:endParaRPr lang="cs-CZ" sz="4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 smtClean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</a:t>
            </a:r>
            <a:r>
              <a:rPr lang="cs-CZ" dirty="0" smtClean="0"/>
              <a:t>UNIVERZITĚ V OPAVĚ</a:t>
            </a:r>
            <a:endParaRPr lang="cs-CZ" dirty="0"/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89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91DD4461-0089-4003-9647-5C21047BF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JAK  PROBOUZET  ZÁJEM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5A1BD1-CF67-421A-B51B-4115EAF43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Motivace</a:t>
            </a:r>
          </a:p>
          <a:p>
            <a:endParaRPr lang="cs-CZ" b="1" dirty="0"/>
          </a:p>
          <a:p>
            <a:r>
              <a:rPr lang="cs-CZ" b="1" dirty="0"/>
              <a:t>Znalost přednášené problematiky</a:t>
            </a:r>
          </a:p>
          <a:p>
            <a:endParaRPr lang="cs-CZ" b="1" dirty="0"/>
          </a:p>
          <a:p>
            <a:r>
              <a:rPr lang="cs-CZ" b="1" dirty="0"/>
              <a:t>Umění vysvětlování</a:t>
            </a:r>
          </a:p>
        </p:txBody>
      </p:sp>
    </p:spTree>
    <p:extLst>
      <p:ext uri="{BB962C8B-B14F-4D97-AF65-F5344CB8AC3E}">
        <p14:creationId xmlns:p14="http://schemas.microsoft.com/office/powerpoint/2010/main" val="398684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3CB8D54-2783-4128-9A06-AF522B7EE9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1901" y="0"/>
            <a:ext cx="10750344" cy="1500188"/>
          </a:xfrm>
        </p:spPr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000099"/>
                </a:solidFill>
              </a:rPr>
              <a:t/>
            </a:r>
            <a:br>
              <a:rPr lang="cs-CZ" altLang="cs-CZ" b="1" dirty="0">
                <a:solidFill>
                  <a:srgbClr val="000099"/>
                </a:solidFill>
              </a:rPr>
            </a:br>
            <a:r>
              <a:rPr lang="cs-CZ" altLang="cs-CZ" b="1" dirty="0"/>
              <a:t>KLASIFIKACE VYUČOVACÍCH METOD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AE053691-61E6-4229-8DCA-D6072E2783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1901" y="1500188"/>
            <a:ext cx="10268198" cy="484123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  <a:defRPr/>
            </a:pPr>
            <a:endParaRPr lang="cs-CZ" altLang="cs-CZ" sz="2800" b="1" dirty="0">
              <a:solidFill>
                <a:srgbClr val="000099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cs-CZ" altLang="cs-CZ" sz="2800" b="1" dirty="0">
                <a:solidFill>
                  <a:srgbClr val="C00000"/>
                </a:solidFill>
              </a:rPr>
              <a:t>Metoda</a:t>
            </a:r>
            <a:r>
              <a:rPr lang="cs-CZ" altLang="cs-CZ" sz="2800" b="1" dirty="0">
                <a:solidFill>
                  <a:schemeClr val="tx1"/>
                </a:solidFill>
              </a:rPr>
              <a:t> -</a:t>
            </a:r>
            <a:r>
              <a:rPr lang="cs-CZ" altLang="cs-CZ" sz="2800" dirty="0">
                <a:solidFill>
                  <a:schemeClr val="tx1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způsob nebo cesta k dosažení cíle.</a:t>
            </a:r>
          </a:p>
          <a:p>
            <a:pPr eaLnBrk="1" hangingPunct="1">
              <a:buFontTx/>
              <a:buNone/>
              <a:defRPr/>
            </a:pPr>
            <a:r>
              <a:rPr lang="cs-CZ" altLang="cs-CZ" sz="2800" b="1" dirty="0">
                <a:solidFill>
                  <a:srgbClr val="C00000"/>
                </a:solidFill>
              </a:rPr>
              <a:t>Rozlišujeme: </a:t>
            </a:r>
          </a:p>
          <a:p>
            <a:pPr marL="68580" indent="0" eaLnBrk="1" hangingPunct="1">
              <a:buNone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Metody slovního projevu</a:t>
            </a:r>
          </a:p>
          <a:p>
            <a:pPr eaLnBrk="1" hangingPunct="1">
              <a:buFontTx/>
              <a:buChar char="-"/>
              <a:defRPr/>
            </a:pPr>
            <a:r>
              <a:rPr lang="cs-CZ" alt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monologické</a:t>
            </a:r>
            <a:r>
              <a:rPr lang="cs-CZ" altLang="cs-CZ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(výklad, vysvětlování, vyprávění) </a:t>
            </a:r>
          </a:p>
          <a:p>
            <a:pPr eaLnBrk="1" hangingPunct="1">
              <a:buFontTx/>
              <a:buChar char="-"/>
              <a:defRPr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buFontTx/>
              <a:buChar char="-"/>
              <a:defRPr/>
            </a:pPr>
            <a:r>
              <a:rPr lang="cs-CZ" alt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dialogické</a:t>
            </a:r>
            <a:r>
              <a:rPr lang="cs-CZ" altLang="cs-CZ" sz="2800" b="1" dirty="0">
                <a:solidFill>
                  <a:srgbClr val="C00000"/>
                </a:solidFill>
              </a:rPr>
              <a:t> </a:t>
            </a:r>
            <a:r>
              <a:rPr lang="cs-CZ" altLang="cs-CZ" sz="2800" b="1" dirty="0">
                <a:solidFill>
                  <a:schemeClr val="tx1"/>
                </a:solidFill>
              </a:rPr>
              <a:t>(dialog-učí studenty samostatně uvažovat, považují ji za zábavnou a aktivní)</a:t>
            </a:r>
          </a:p>
          <a:p>
            <a:pPr eaLnBrk="1" hangingPunct="1">
              <a:buFontTx/>
              <a:buNone/>
              <a:defRPr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buFontTx/>
              <a:buNone/>
              <a:defRPr/>
            </a:pPr>
            <a:endParaRPr lang="cs-CZ" altLang="cs-CZ" sz="28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01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9875AF40-0350-46CD-9DBC-7F8EB4048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758826"/>
            <a:ext cx="9366325" cy="654338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rgbClr val="FF0000"/>
                </a:solidFill>
              </a:rPr>
              <a:t>DIALOGICKÉ METODY  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FE76944E-999F-43A1-8546-A683AA62141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3538" y="1793175"/>
            <a:ext cx="9366325" cy="4306000"/>
          </a:xfrm>
        </p:spPr>
        <p:txBody>
          <a:bodyPr>
            <a:normAutofit lnSpcReduction="10000"/>
          </a:bodyPr>
          <a:lstStyle/>
          <a:p>
            <a:r>
              <a:rPr lang="cs-CZ" altLang="cs-CZ" b="1" dirty="0"/>
              <a:t>BRAINSTORMIG</a:t>
            </a:r>
          </a:p>
          <a:p>
            <a:r>
              <a:rPr lang="cs-CZ" altLang="cs-CZ" b="1" dirty="0"/>
              <a:t>SYNEKTIKA – tvořivé řešení problému</a:t>
            </a:r>
          </a:p>
          <a:p>
            <a:r>
              <a:rPr lang="cs-CZ" altLang="cs-CZ" b="1" dirty="0"/>
              <a:t>MIND- MAPPING  - tvorba myšlenkové mapy</a:t>
            </a:r>
          </a:p>
          <a:p>
            <a:r>
              <a:rPr lang="cs-CZ" altLang="cs-CZ" b="1" dirty="0"/>
              <a:t>SITUAČNÍ</a:t>
            </a:r>
          </a:p>
          <a:p>
            <a:r>
              <a:rPr lang="cs-CZ" altLang="cs-CZ" b="1" dirty="0"/>
              <a:t>INSCENAČNÍ</a:t>
            </a:r>
          </a:p>
          <a:p>
            <a:r>
              <a:rPr lang="cs-CZ" altLang="cs-CZ" b="1" dirty="0"/>
              <a:t>POHÁDKA</a:t>
            </a:r>
          </a:p>
          <a:p>
            <a:r>
              <a:rPr lang="cs-CZ" altLang="cs-CZ" b="1" dirty="0"/>
              <a:t>ŘEŠENÍ PROBLÉMOVÝCH ÚLOH</a:t>
            </a:r>
          </a:p>
          <a:p>
            <a:r>
              <a:rPr lang="cs-CZ" altLang="cs-CZ" b="1" dirty="0"/>
              <a:t>REKONSTRUKČNÍ</a:t>
            </a:r>
          </a:p>
          <a:p>
            <a:r>
              <a:rPr lang="cs-CZ" altLang="cs-CZ" b="1" dirty="0"/>
              <a:t>ZÁŽITKOVÉ</a:t>
            </a:r>
          </a:p>
          <a:p>
            <a:r>
              <a:rPr lang="cs-CZ" altLang="cs-CZ" b="1" dirty="0"/>
              <a:t>INTERVENČNÍ</a:t>
            </a:r>
          </a:p>
        </p:txBody>
      </p:sp>
    </p:spTree>
    <p:extLst>
      <p:ext uri="{BB962C8B-B14F-4D97-AF65-F5344CB8AC3E}">
        <p14:creationId xmlns:p14="http://schemas.microsoft.com/office/powerpoint/2010/main" val="312811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30342-B2FA-477B-8083-EA45088A1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06133"/>
          </a:xfrm>
        </p:spPr>
        <p:txBody>
          <a:bodyPr/>
          <a:lstStyle/>
          <a:p>
            <a:r>
              <a:rPr lang="cs-CZ" altLang="cs-CZ" b="1" dirty="0"/>
              <a:t>KLASIFIKACE VYUČOVACÍCH METOD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2CF5AB-A6BF-4947-B70F-0F0098632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323" y="1959430"/>
            <a:ext cx="9036423" cy="3873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cs-CZ" altLang="cs-CZ" sz="2800" b="1" dirty="0">
                <a:solidFill>
                  <a:srgbClr val="C00000"/>
                </a:solidFill>
              </a:rPr>
              <a:t>Metody názorné</a:t>
            </a:r>
          </a:p>
          <a:p>
            <a:pPr>
              <a:lnSpc>
                <a:spcPct val="15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 pozorování, </a:t>
            </a:r>
          </a:p>
          <a:p>
            <a:pPr>
              <a:lnSpc>
                <a:spcPct val="15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demonstrace </a:t>
            </a:r>
          </a:p>
          <a:p>
            <a:pPr>
              <a:lnSpc>
                <a:spcPct val="15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demonstrační experiment.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38853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>
            <a:extLst>
              <a:ext uri="{FF2B5EF4-FFF2-40B4-BE49-F238E27FC236}">
                <a16:creationId xmlns:a16="http://schemas.microsoft.com/office/drawing/2014/main" id="{D63AC357-D831-4226-BBB1-9345D43F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314248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DRUHY EDUKACE</a:t>
            </a: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E7616E60-57F2-45C3-A59B-E5C8FFF9678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3538" y="1900051"/>
            <a:ext cx="10258644" cy="41991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ZÁKLADNÍ EDUKACE </a:t>
            </a:r>
            <a:r>
              <a:rPr lang="cs-CZ" altLang="cs-CZ" b="1" dirty="0">
                <a:solidFill>
                  <a:schemeClr val="tx1"/>
                </a:solidFill>
              </a:rPr>
              <a:t>(primární klíčové osvojení vědomostí, začínáme s ní)</a:t>
            </a:r>
          </a:p>
          <a:p>
            <a:pPr>
              <a:lnSpc>
                <a:spcPct val="15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KOMPLEXNÍ EDUKACE  </a:t>
            </a:r>
            <a:r>
              <a:rPr lang="cs-CZ" altLang="cs-CZ" b="1" dirty="0">
                <a:solidFill>
                  <a:schemeClr val="tx1"/>
                </a:solidFill>
              </a:rPr>
              <a:t>(realizuje se v edukačních kurzech – několikráte za sebou)</a:t>
            </a:r>
          </a:p>
          <a:p>
            <a:pPr>
              <a:lnSpc>
                <a:spcPct val="15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REEDUKACE</a:t>
            </a:r>
            <a:r>
              <a:rPr lang="cs-CZ" altLang="cs-CZ" b="1" dirty="0">
                <a:solidFill>
                  <a:schemeClr val="tx1"/>
                </a:solidFill>
              </a:rPr>
              <a:t> ( pokračující, rozvíjející, navazuje na předchozí vědomosti</a:t>
            </a:r>
          </a:p>
        </p:txBody>
      </p:sp>
    </p:spTree>
    <p:extLst>
      <p:ext uri="{BB962C8B-B14F-4D97-AF65-F5344CB8AC3E}">
        <p14:creationId xmlns:p14="http://schemas.microsoft.com/office/powerpoint/2010/main" val="193997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>
            <a:extLst>
              <a:ext uri="{FF2B5EF4-FFF2-40B4-BE49-F238E27FC236}">
                <a16:creationId xmlns:a16="http://schemas.microsoft.com/office/drawing/2014/main" id="{9000C860-943F-4A3D-B2B8-4489DC1C7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41759"/>
          </a:xfrm>
        </p:spPr>
        <p:txBody>
          <a:bodyPr/>
          <a:lstStyle/>
          <a:p>
            <a:r>
              <a:rPr lang="cs-CZ" altLang="cs-CZ" b="1" dirty="0"/>
              <a:t>SPECIFICKÉ  CÍLE  EDUKACE</a:t>
            </a:r>
          </a:p>
        </p:txBody>
      </p:sp>
      <p:sp>
        <p:nvSpPr>
          <p:cNvPr id="36867" name="Zástupný symbol pro obsah 2">
            <a:extLst>
              <a:ext uri="{FF2B5EF4-FFF2-40B4-BE49-F238E27FC236}">
                <a16:creationId xmlns:a16="http://schemas.microsoft.com/office/drawing/2014/main" id="{B50824D7-92FA-45BF-9D60-9F47D160C1A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56904" y="1923803"/>
            <a:ext cx="10117777" cy="442949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CÍLE KOGNITIVNÍ </a:t>
            </a:r>
            <a:r>
              <a:rPr lang="cs-CZ" altLang="cs-CZ" b="1" dirty="0"/>
              <a:t>(cílem je schopnost člověka na základě vědomostí se rozhodnout a jednat v zájmu zdraví)</a:t>
            </a:r>
          </a:p>
          <a:p>
            <a:pPr>
              <a:lnSpc>
                <a:spcPct val="15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CÍLE AFEKTIVNÍ </a:t>
            </a:r>
            <a:r>
              <a:rPr lang="cs-CZ" altLang="cs-CZ" b="1" dirty="0"/>
              <a:t>(citové, vztah k nemoci, hierarchie životních hodnot)</a:t>
            </a:r>
          </a:p>
          <a:p>
            <a:pPr>
              <a:lnSpc>
                <a:spcPct val="15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CÍLE BEHAVIORÁLNÍ  </a:t>
            </a:r>
            <a:r>
              <a:rPr lang="cs-CZ" altLang="cs-CZ" b="1" dirty="0"/>
              <a:t>(psychomotorické, zahrnují oblast motorických dovedností a návyků)</a:t>
            </a:r>
          </a:p>
        </p:txBody>
      </p:sp>
    </p:spTree>
    <p:extLst>
      <p:ext uri="{BB962C8B-B14F-4D97-AF65-F5344CB8AC3E}">
        <p14:creationId xmlns:p14="http://schemas.microsoft.com/office/powerpoint/2010/main" val="2159024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F4AF138B-A3E1-4441-8F84-A340018B9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77385"/>
          </a:xfrm>
        </p:spPr>
        <p:txBody>
          <a:bodyPr/>
          <a:lstStyle/>
          <a:p>
            <a:r>
              <a:rPr lang="cs-CZ" altLang="cs-CZ" b="1" dirty="0"/>
              <a:t>EDUKACE</a:t>
            </a:r>
          </a:p>
        </p:txBody>
      </p:sp>
      <p:sp>
        <p:nvSpPr>
          <p:cNvPr id="37891" name="Zástupný symbol pro obsah 2">
            <a:extLst>
              <a:ext uri="{FF2B5EF4-FFF2-40B4-BE49-F238E27FC236}">
                <a16:creationId xmlns:a16="http://schemas.microsoft.com/office/drawing/2014/main" id="{39A90F28-A233-46C7-B004-3FC99995E3F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306286" y="2220687"/>
            <a:ext cx="9023577" cy="3878488"/>
          </a:xfrm>
        </p:spPr>
        <p:txBody>
          <a:bodyPr>
            <a:normAutofit/>
          </a:bodyPr>
          <a:lstStyle/>
          <a:p>
            <a:r>
              <a:rPr lang="cs-CZ" altLang="cs-CZ" sz="2800" b="1" dirty="0">
                <a:solidFill>
                  <a:schemeClr val="tx1"/>
                </a:solidFill>
              </a:rPr>
              <a:t>EDUKÁTOR  </a:t>
            </a:r>
          </a:p>
          <a:p>
            <a:pPr marL="68580" indent="0">
              <a:buNone/>
            </a:pPr>
            <a:endParaRPr lang="cs-CZ" altLang="cs-CZ" sz="2800" b="1" dirty="0">
              <a:solidFill>
                <a:schemeClr val="tx1"/>
              </a:solidFill>
            </a:endParaRPr>
          </a:p>
          <a:p>
            <a:r>
              <a:rPr lang="cs-CZ" altLang="cs-CZ" sz="2800" b="1" dirty="0">
                <a:solidFill>
                  <a:schemeClr val="tx1"/>
                </a:solidFill>
              </a:rPr>
              <a:t>EDUKANT (pacient)</a:t>
            </a:r>
          </a:p>
        </p:txBody>
      </p:sp>
    </p:spTree>
    <p:extLst>
      <p:ext uri="{BB962C8B-B14F-4D97-AF65-F5344CB8AC3E}">
        <p14:creationId xmlns:p14="http://schemas.microsoft.com/office/powerpoint/2010/main" val="2147747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marL="68580" indent="0" algn="ctr">
              <a:buNone/>
            </a:pPr>
            <a:r>
              <a:rPr lang="cs-CZ" sz="4000" b="1" cap="all" dirty="0">
                <a:solidFill>
                  <a:schemeClr val="accent1">
                    <a:lumMod val="75000"/>
                  </a:schemeClr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39177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0640" y="3037991"/>
            <a:ext cx="9217511" cy="1076810"/>
          </a:xfrm>
        </p:spPr>
        <p:txBody>
          <a:bodyPr>
            <a:normAutofit/>
          </a:bodyPr>
          <a:lstStyle/>
          <a:p>
            <a:r>
              <a:rPr lang="cs-CZ" b="1" dirty="0"/>
              <a:t>METODY PEDAGOGIKY, EDUKACE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Doc. PhDr. Yvetta Vrublová,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399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>
            <a:extLst>
              <a:ext uri="{FF2B5EF4-FFF2-40B4-BE49-F238E27FC236}">
                <a16:creationId xmlns:a16="http://schemas.microsoft.com/office/drawing/2014/main" id="{EF189A0B-EFF5-4E31-B650-C660677EB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837" y="944537"/>
            <a:ext cx="9366325" cy="801136"/>
          </a:xfrm>
        </p:spPr>
        <p:txBody>
          <a:bodyPr/>
          <a:lstStyle/>
          <a:p>
            <a:r>
              <a:rPr lang="cs-CZ" altLang="cs-CZ" b="1" dirty="0"/>
              <a:t>VÝCHOVA</a:t>
            </a:r>
          </a:p>
        </p:txBody>
      </p:sp>
      <p:sp>
        <p:nvSpPr>
          <p:cNvPr id="23555" name="Zástupný symbol pro obsah 2">
            <a:extLst>
              <a:ext uri="{FF2B5EF4-FFF2-40B4-BE49-F238E27FC236}">
                <a16:creationId xmlns:a16="http://schemas.microsoft.com/office/drawing/2014/main" id="{4A10F3FE-4E6D-472F-9AF5-2DFDA346318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55023" y="2125683"/>
            <a:ext cx="10260282" cy="397349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cs-CZ" altLang="cs-CZ" sz="32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Je to záměrná, cílevědomá činnost směřující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32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   k  všestrannému rozvoji osobnosti.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cs-CZ" altLang="cs-CZ" sz="3200" b="1" dirty="0">
              <a:solidFill>
                <a:schemeClr val="tx1"/>
              </a:solidFill>
              <a:latin typeface="Century Schoolbook" panose="020406040505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32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   Cílem je rozvíjet a  usměrňovat aktivitu   vychovávaného.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32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   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3200" b="1" dirty="0">
                <a:solidFill>
                  <a:schemeClr val="tx1"/>
                </a:solidFill>
                <a:latin typeface="Century Schoolbook" panose="02040604050505020304" pitchFamily="18" charset="0"/>
              </a:rPr>
              <a:t>  Pedagogika představuje teoretickou základnu pro pedagogickou praxi.</a:t>
            </a:r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16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F0DB100-79D5-4D70-A08B-D2AC50B51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56260"/>
            <a:ext cx="9144000" cy="109253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/>
              <a:t>STYLY VÝCHOVY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A5084CC-42DB-4F7A-9B65-EE5B87E7A1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2525" y="1196976"/>
            <a:ext cx="9765475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800" b="1" dirty="0">
              <a:solidFill>
                <a:srgbClr val="000099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autoritativní</a:t>
            </a:r>
            <a:r>
              <a:rPr lang="cs-CZ" altLang="cs-CZ" sz="2800" b="1" dirty="0">
                <a:solidFill>
                  <a:schemeClr val="tx1"/>
                </a:solidFill>
              </a:rPr>
              <a:t> - metodou je příkaz a zákaz. Vyžaduje poslušnost a nepřipouští žádné diskuze o svých rozhodnutích 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demokratický</a:t>
            </a:r>
            <a:r>
              <a:rPr lang="cs-CZ" altLang="cs-CZ" sz="2800" b="1" dirty="0">
                <a:solidFill>
                  <a:schemeClr val="tx1"/>
                </a:solidFill>
              </a:rPr>
              <a:t> - vyučující využívá svoji přirozenou autoritu. 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sz="2800" b="1" dirty="0">
              <a:solidFill>
                <a:schemeClr val="tx1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liberální</a:t>
            </a:r>
            <a:r>
              <a:rPr lang="cs-CZ" altLang="cs-CZ" sz="2800" dirty="0">
                <a:solidFill>
                  <a:schemeClr val="tx1"/>
                </a:solidFill>
              </a:rPr>
              <a:t> -</a:t>
            </a:r>
            <a:r>
              <a:rPr lang="cs-CZ" altLang="cs-CZ" sz="2800" b="1" dirty="0">
                <a:solidFill>
                  <a:schemeClr val="tx1"/>
                </a:solidFill>
              </a:rPr>
              <a:t> vyučující se staví ke studentům jako sobě rovným. Rozhodnutí nechává na ostatních. Sebe chápe jako dozor nad činností kolektivu.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>
                <a:solidFill>
                  <a:schemeClr val="tx1"/>
                </a:solidFill>
              </a:rPr>
              <a:t>                                                                   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800" b="1" dirty="0">
                <a:solidFill>
                  <a:srgbClr val="000099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86379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04A2F25-5FB4-4E1C-86DF-C30915274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1365661"/>
          </a:xfrm>
        </p:spPr>
        <p:txBody>
          <a:bodyPr/>
          <a:lstStyle/>
          <a:p>
            <a:pPr eaLnBrk="1" hangingPunct="1"/>
            <a:r>
              <a:rPr lang="cs-CZ" altLang="cs-CZ" b="1" dirty="0"/>
              <a:t>DIDAKTICKÉ ZÁSADY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B0D13CD-A278-4775-BA57-9A34FC7B3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0" y="1500188"/>
            <a:ext cx="9144000" cy="5357812"/>
          </a:xfrm>
        </p:spPr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zásada názornosti </a:t>
            </a:r>
          </a:p>
          <a:p>
            <a:pPr eaLnBrk="1" hangingPunct="1"/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zásada vědeckosti </a:t>
            </a:r>
          </a:p>
          <a:p>
            <a:pPr eaLnBrk="1" hangingPunct="1"/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zásada přiměřenosti</a:t>
            </a:r>
          </a:p>
          <a:p>
            <a:pPr eaLnBrk="1" hangingPunct="1"/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zásada soustavnosti a trvalosti</a:t>
            </a:r>
          </a:p>
          <a:p>
            <a:pPr eaLnBrk="1" hangingPunct="1"/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dirty="0">
                <a:solidFill>
                  <a:schemeClr val="tx1"/>
                </a:solidFill>
              </a:rPr>
              <a:t>zásada spojení teorie s praxí</a:t>
            </a:r>
          </a:p>
        </p:txBody>
      </p:sp>
    </p:spTree>
    <p:extLst>
      <p:ext uri="{BB962C8B-B14F-4D97-AF65-F5344CB8AC3E}">
        <p14:creationId xmlns:p14="http://schemas.microsoft.com/office/powerpoint/2010/main" val="4034398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6A690685-EB1D-4F55-9CAE-BCFE16AB9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538" y="605642"/>
            <a:ext cx="9794107" cy="1056903"/>
          </a:xfrm>
        </p:spPr>
        <p:txBody>
          <a:bodyPr>
            <a:normAutofit/>
          </a:bodyPr>
          <a:lstStyle/>
          <a:p>
            <a:r>
              <a:rPr lang="cs-CZ" altLang="cs-CZ" b="1" dirty="0"/>
              <a:t>UČENÍ</a:t>
            </a: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C86566B8-568D-44BF-8D3C-0FA796F436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3538" y="1828801"/>
            <a:ext cx="9366325" cy="42703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SOCIÁLNÍ  UČENÍ</a:t>
            </a:r>
          </a:p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</a:t>
            </a:r>
          </a:p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EMOCIONÁLNÍ</a:t>
            </a:r>
          </a:p>
          <a:p>
            <a:pPr marL="0" indent="0">
              <a:buNone/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10%  čtení</a:t>
            </a:r>
          </a:p>
          <a:p>
            <a:pPr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20%  naslouchání</a:t>
            </a:r>
          </a:p>
          <a:p>
            <a:pPr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30%  zraková paměť</a:t>
            </a:r>
          </a:p>
          <a:p>
            <a:pPr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40%  zraková + sluchová</a:t>
            </a:r>
          </a:p>
          <a:p>
            <a:pPr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90%  vlastní zkušenost</a:t>
            </a:r>
          </a:p>
        </p:txBody>
      </p:sp>
    </p:spTree>
    <p:extLst>
      <p:ext uri="{BB962C8B-B14F-4D97-AF65-F5344CB8AC3E}">
        <p14:creationId xmlns:p14="http://schemas.microsoft.com/office/powerpoint/2010/main" val="165682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8F25139F-AAFB-44BE-86D2-CE2DEDE3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765510"/>
          </a:xfrm>
        </p:spPr>
        <p:txBody>
          <a:bodyPr/>
          <a:lstStyle/>
          <a:p>
            <a:r>
              <a:rPr lang="cs-CZ" altLang="cs-CZ" b="1" dirty="0"/>
              <a:t>JAK  SE  UČÍME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93DF3335-4669-40EA-AE94-2875D947F3C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94410" y="2185060"/>
            <a:ext cx="9035453" cy="3914115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cs-CZ" alt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Chvála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Kritika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Vztah učitel a žák</a:t>
            </a:r>
          </a:p>
          <a:p>
            <a:pPr marL="68580" indent="0">
              <a:buNone/>
              <a:defRPr/>
            </a:pPr>
            <a:endParaRPr lang="cs-CZ" alt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530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>
            <a:extLst>
              <a:ext uri="{FF2B5EF4-FFF2-40B4-BE49-F238E27FC236}">
                <a16:creationId xmlns:a16="http://schemas.microsoft.com/office/drawing/2014/main" id="{42B80E92-838B-4999-B25E-4FBBC26DA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528004"/>
          </a:xfrm>
        </p:spPr>
        <p:txBody>
          <a:bodyPr>
            <a:normAutofit fontScale="90000"/>
          </a:bodyPr>
          <a:lstStyle/>
          <a:p>
            <a:r>
              <a:rPr lang="cs-CZ" altLang="cs-CZ" b="1" dirty="0"/>
              <a:t>JAK  SE  UČÍME????</a:t>
            </a:r>
          </a:p>
        </p:txBody>
      </p:sp>
      <p:sp>
        <p:nvSpPr>
          <p:cNvPr id="38915" name="Zástupný symbol pro obsah 2">
            <a:extLst>
              <a:ext uri="{FF2B5EF4-FFF2-40B4-BE49-F238E27FC236}">
                <a16:creationId xmlns:a16="http://schemas.microsoft.com/office/drawing/2014/main" id="{CA1F4AF9-B5EF-4666-911E-575D2D67C69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151906" y="2268187"/>
            <a:ext cx="10414660" cy="3830988"/>
          </a:xfrm>
        </p:spPr>
        <p:txBody>
          <a:bodyPr>
            <a:noAutofit/>
          </a:bodyPr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Krátkodobá paměť  </a:t>
            </a:r>
            <a:r>
              <a:rPr lang="cs-CZ" altLang="cs-CZ" sz="2800" b="1" dirty="0"/>
              <a:t>- obsahuje to, na co právě myslíme – souvisí s informacemi, které získáváme smyslovými kontakty – tyto informace KP uchovává několik vteřin podrží a zpracovává a pak je okamžitě vypustí – obsah krátkodobé paměti má krátkodobé paměti má krátký život a je snadno nahraditelný</a:t>
            </a:r>
          </a:p>
          <a:p>
            <a:endParaRPr lang="cs-CZ" alt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646725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9DB21-FE4D-49E0-8BB8-9296E65EC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320" y="593766"/>
            <a:ext cx="9366325" cy="79564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b="1" dirty="0"/>
              <a:t>JAK  SE  UČÍME????</a:t>
            </a:r>
            <a:endParaRPr lang="cs-CZ" dirty="0"/>
          </a:p>
        </p:txBody>
      </p:sp>
      <p:sp>
        <p:nvSpPr>
          <p:cNvPr id="39939" name="Zástupný symbol pro obsah 2">
            <a:extLst>
              <a:ext uri="{FF2B5EF4-FFF2-40B4-BE49-F238E27FC236}">
                <a16:creationId xmlns:a16="http://schemas.microsoft.com/office/drawing/2014/main" id="{520538CE-2EDE-4482-A0D0-0975A7B71F9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63538" y="1389413"/>
            <a:ext cx="10187392" cy="514201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Předání do dlouhodobé paměti </a:t>
            </a:r>
            <a:r>
              <a:rPr lang="cs-CZ" altLang="cs-CZ" b="1" dirty="0"/>
              <a:t>– informace musí být zpracována a strukturována – třídění, přehodnocení</a:t>
            </a:r>
          </a:p>
          <a:p>
            <a:pPr>
              <a:lnSpc>
                <a:spcPct val="150000"/>
              </a:lnSpc>
            </a:pPr>
            <a:r>
              <a:rPr lang="cs-CZ" altLang="cs-CZ" b="1" dirty="0"/>
              <a:t> pokud člověk informace několik let nepoužívá dochází k zapomenutí – mozek se brání, aby nebyl přeplněn informacemi  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cs-CZ" altLang="cs-CZ" b="1" dirty="0"/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cs-CZ" altLang="cs-CZ" b="1" dirty="0">
                <a:solidFill>
                  <a:srgbClr val="FF0000"/>
                </a:solidFill>
              </a:rPr>
              <a:t>ZÁSADY  K  ULOŽENÍ  DO  DP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altLang="cs-CZ" b="1" dirty="0"/>
              <a:t>Úměrná rychlost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altLang="cs-CZ" b="1" dirty="0"/>
              <a:t>Činnost ke zpracování informací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cs-CZ" altLang="cs-CZ" b="1" dirty="0"/>
              <a:t>Používání informace</a:t>
            </a:r>
          </a:p>
        </p:txBody>
      </p:sp>
    </p:spTree>
    <p:extLst>
      <p:ext uri="{BB962C8B-B14F-4D97-AF65-F5344CB8AC3E}">
        <p14:creationId xmlns:p14="http://schemas.microsoft.com/office/powerpoint/2010/main" val="346190310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4743D2A84CDF4BAB48D54C815D26EE" ma:contentTypeVersion="12" ma:contentTypeDescription="Vytvoří nový dokument" ma:contentTypeScope="" ma:versionID="7939e8c19e601385969536dc0bc0015a">
  <xsd:schema xmlns:xsd="http://www.w3.org/2001/XMLSchema" xmlns:xs="http://www.w3.org/2001/XMLSchema" xmlns:p="http://schemas.microsoft.com/office/2006/metadata/properties" xmlns:ns3="79b7b8bb-93ec-47cc-a1d6-47c5928ac23a" xmlns:ns4="89332cfc-b023-4904-b12a-69ce444ff898" targetNamespace="http://schemas.microsoft.com/office/2006/metadata/properties" ma:root="true" ma:fieldsID="0c455c7d887368613cfc0573370eb5a2" ns3:_="" ns4:_="">
    <xsd:import namespace="79b7b8bb-93ec-47cc-a1d6-47c5928ac23a"/>
    <xsd:import namespace="89332cfc-b023-4904-b12a-69ce444ff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b7b8bb-93ec-47cc-a1d6-47c5928ac2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32cfc-b023-4904-b12a-69ce444ff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4CE7C3-5CD0-46C1-8B77-B8F32D0819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b7b8bb-93ec-47cc-a1d6-47c5928ac23a"/>
    <ds:schemaRef ds:uri="89332cfc-b023-4904-b12a-69ce444ff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70A0AB-9693-4175-B1F9-F3BB842973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D8EA54-FCDE-4C53-BC95-F76FE7115B9B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89332cfc-b023-4904-b12a-69ce444ff898"/>
    <ds:schemaRef ds:uri="79b7b8bb-93ec-47cc-a1d6-47c5928ac23a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454</Words>
  <Application>Microsoft Office PowerPoint</Application>
  <PresentationFormat>Širokoúhlá obrazovka</PresentationFormat>
  <Paragraphs>114</Paragraphs>
  <Slides>17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Century Schoolbook</vt:lpstr>
      <vt:lpstr>Times New Roman</vt:lpstr>
      <vt:lpstr>Verdana</vt:lpstr>
      <vt:lpstr>Wingdings 2</vt:lpstr>
      <vt:lpstr>Motiv Office</vt:lpstr>
      <vt:lpstr>Austin</vt:lpstr>
      <vt:lpstr>Edukace ve zdravotnictví</vt:lpstr>
      <vt:lpstr>METODY PEDAGOGIKY, EDUKACE</vt:lpstr>
      <vt:lpstr>VÝCHOVA</vt:lpstr>
      <vt:lpstr>STYLY VÝCHOVY</vt:lpstr>
      <vt:lpstr>DIDAKTICKÉ ZÁSADY</vt:lpstr>
      <vt:lpstr>UČENÍ</vt:lpstr>
      <vt:lpstr>JAK  SE  UČÍME</vt:lpstr>
      <vt:lpstr>JAK  SE  UČÍME????</vt:lpstr>
      <vt:lpstr>JAK  SE  UČÍME????</vt:lpstr>
      <vt:lpstr>JAK  PROBOUZET  ZÁJEM</vt:lpstr>
      <vt:lpstr> KLASIFIKACE VYUČOVACÍCH METOD</vt:lpstr>
      <vt:lpstr>DIALOGICKÉ METODY  </vt:lpstr>
      <vt:lpstr>KLASIFIKACE VYUČOVACÍCH METOD</vt:lpstr>
      <vt:lpstr>DRUHY EDUKACE</vt:lpstr>
      <vt:lpstr>SPECIFICKÉ  CÍLE  EDUKACE</vt:lpstr>
      <vt:lpstr>EDUKACE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zem0003</dc:creator>
  <cp:lastModifiedBy>zem0003</cp:lastModifiedBy>
  <cp:revision>6</cp:revision>
  <dcterms:created xsi:type="dcterms:W3CDTF">2020-07-28T16:37:17Z</dcterms:created>
  <dcterms:modified xsi:type="dcterms:W3CDTF">2021-02-22T07:00:27Z</dcterms:modified>
</cp:coreProperties>
</file>