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B60C5C4-3C26-4632-8986-1D8001575B0C}">
          <p14:sldIdLst>
            <p14:sldId id="262"/>
          </p14:sldIdLst>
        </p14:section>
        <p14:section name="Oddíl bez názvu" id="{F22AFC24-B799-4D71-B1AE-7CF8A4F64B64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236529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739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87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99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095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47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0675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3283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0027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455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3115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3200"/>
            </a:lvl1pPr>
          </a:lstStyle>
          <a:p>
            <a:pPr algn="l"/>
            <a:r>
              <a:rPr lang="cs-CZ" sz="32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4"/>
            <a:ext cx="1274720" cy="918171"/>
          </a:xfrm>
          <a:prstGeom prst="rect">
            <a:avLst/>
          </a:prstGeom>
        </p:spPr>
      </p:pic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0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67"/>
            </a:lvl1pPr>
          </a:lstStyle>
          <a:p>
            <a:r>
              <a:rPr lang="cs-CZ" altLang="cs-CZ" dirty="0">
                <a:solidFill>
                  <a:srgbClr val="981E3A"/>
                </a:solidFill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0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759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97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smtClean="0"/>
              <a:t>Edukace </a:t>
            </a:r>
            <a:r>
              <a:rPr lang="cs-CZ" sz="4000" dirty="0" smtClean="0"/>
              <a:t>ve zdravotnictví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9A3685-3625-41AD-BD14-5289B2356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59258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EDUKAČNÍ TÉMATA  V OŠETŘOVATELSTVÍ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80C2C7-F29C-4B9C-B647-54D894A8A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422" y="1620253"/>
            <a:ext cx="10280345" cy="463616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altLang="cs-CZ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PRIMÁRNÍ EDUKACE -  TĚLESNÁ AKTIVTA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Pozitivní vliv na psychiku člověka</a:t>
            </a:r>
          </a:p>
          <a:p>
            <a:pPr>
              <a:lnSpc>
                <a:spcPct val="90000"/>
              </a:lnSpc>
            </a:pPr>
            <a:endParaRPr lang="cs-CZ" altLang="cs-CZ" sz="28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Kontroluje hmotnost</a:t>
            </a:r>
          </a:p>
          <a:p>
            <a:pPr>
              <a:lnSpc>
                <a:spcPct val="90000"/>
              </a:lnSpc>
            </a:pPr>
            <a:endParaRPr lang="cs-CZ" altLang="cs-CZ" sz="28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Napomáhá ke zvládání zátěže a stresu</a:t>
            </a:r>
          </a:p>
          <a:p>
            <a:pPr>
              <a:lnSpc>
                <a:spcPct val="90000"/>
              </a:lnSpc>
            </a:pPr>
            <a:endParaRPr lang="cs-CZ" altLang="cs-CZ" sz="28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Prevence endokrinních, kardiovaskulárních a nádorových onemocnění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0239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397982-A765-4422-9860-DA0E908A2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7279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EDUKAČNÍ TÉMATA  V OŠETŘOVATELSTVÍ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C5CB4B-9B58-405B-90B1-A49D3F85C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1812758"/>
            <a:ext cx="9036423" cy="462012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b="1" dirty="0">
                <a:solidFill>
                  <a:srgbClr val="FF0000"/>
                </a:solidFill>
              </a:rPr>
              <a:t>SEKUNDÁRNÍ  PREVENCE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b="1" dirty="0" err="1"/>
              <a:t>Selfmonitoring</a:t>
            </a:r>
            <a:r>
              <a:rPr lang="cs-CZ" b="1" dirty="0"/>
              <a:t> TK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b="1" dirty="0" err="1"/>
              <a:t>Selfmonitoring</a:t>
            </a:r>
            <a:r>
              <a:rPr lang="cs-CZ" b="1" dirty="0"/>
              <a:t> glykémie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b="1" dirty="0"/>
              <a:t>Aplikace inzulínu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b="1" dirty="0"/>
              <a:t>Aplikace </a:t>
            </a:r>
            <a:r>
              <a:rPr lang="cs-CZ" b="1" dirty="0" err="1"/>
              <a:t>antikoagulací</a:t>
            </a:r>
            <a:endParaRPr lang="cs-CZ" b="1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b="1" dirty="0"/>
              <a:t>Péče o </a:t>
            </a:r>
            <a:r>
              <a:rPr lang="cs-CZ" b="1" dirty="0" err="1"/>
              <a:t>stomii</a:t>
            </a:r>
            <a:endParaRPr lang="cs-CZ" b="1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b="1" dirty="0"/>
              <a:t>Životní styl při onkologické léčbě</a:t>
            </a:r>
          </a:p>
          <a:p>
            <a:pPr>
              <a:buFontTx/>
              <a:buChar char="-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19731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E7A54261-7020-4697-937C-E2EF61B112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5652" y="0"/>
            <a:ext cx="9214036" cy="1579417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 dirty="0">
                <a:solidFill>
                  <a:srgbClr val="990000"/>
                </a:solidFill>
              </a:rPr>
              <a:t/>
            </a:r>
            <a:br>
              <a:rPr lang="cs-CZ" altLang="cs-CZ" b="1" dirty="0">
                <a:solidFill>
                  <a:srgbClr val="990000"/>
                </a:solidFill>
              </a:rPr>
            </a:br>
            <a:r>
              <a:rPr lang="cs-CZ" altLang="cs-CZ" b="1" cap="all" dirty="0"/>
              <a:t>Organizace výuky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EFFBC0A-430F-46C0-869B-E9A5D9CF7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1273" y="1579418"/>
            <a:ext cx="10189028" cy="527858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altLang="cs-CZ" b="1" u="sng" dirty="0">
                <a:solidFill>
                  <a:srgbClr val="FF0000"/>
                </a:solidFill>
              </a:rPr>
              <a:t> Organizace prostoru:</a:t>
            </a:r>
            <a:endParaRPr lang="cs-CZ" altLang="cs-CZ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cs-CZ" altLang="cs-CZ" b="1" i="1" dirty="0">
                <a:solidFill>
                  <a:schemeClr val="tx1"/>
                </a:solidFill>
              </a:rPr>
              <a:t>odborná učebna</a:t>
            </a:r>
            <a:r>
              <a:rPr lang="cs-CZ" altLang="cs-CZ" b="1" dirty="0">
                <a:solidFill>
                  <a:schemeClr val="tx1"/>
                </a:solidFill>
              </a:rPr>
              <a:t> - standardní vybavení (tabule klasická a magnetická, pracovní stoly, židle), zařazení pro reprodukci audiovizuálních pomůcek (meotar, video, počítač)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b="1" i="1" dirty="0">
                <a:solidFill>
                  <a:schemeClr val="tx1"/>
                </a:solidFill>
              </a:rPr>
              <a:t>nemocniční pokoj </a:t>
            </a:r>
            <a:r>
              <a:rPr lang="cs-CZ" altLang="cs-CZ" b="1" dirty="0">
                <a:solidFill>
                  <a:schemeClr val="tx1"/>
                </a:solidFill>
              </a:rPr>
              <a:t>(lůžko, židle, stůl)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b="1" i="1" dirty="0">
                <a:solidFill>
                  <a:schemeClr val="tx1"/>
                </a:solidFill>
              </a:rPr>
              <a:t>dostatečný prostor, zajištěné  větrání místnosti</a:t>
            </a:r>
            <a:endParaRPr lang="cs-CZ" alt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406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36B45D9-0CD2-4401-A000-B72FAE3A5D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1273" y="1"/>
            <a:ext cx="9379527" cy="176942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 cap="all" dirty="0"/>
              <a:t>Realizace edukačního procesu</a:t>
            </a:r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5CC3593-90F8-45D8-857D-AA312AC616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6270" y="1460666"/>
            <a:ext cx="10735294" cy="5208424"/>
          </a:xfrm>
        </p:spPr>
        <p:txBody>
          <a:bodyPr>
            <a:normAutofit/>
          </a:bodyPr>
          <a:lstStyle/>
          <a:p>
            <a:pPr marL="609600" indent="-609600">
              <a:lnSpc>
                <a:spcPct val="150000"/>
              </a:lnSpc>
              <a:buNone/>
            </a:pPr>
            <a:r>
              <a:rPr lang="cs-CZ" altLang="cs-CZ" sz="2800" b="1" u="sng" dirty="0">
                <a:solidFill>
                  <a:srgbClr val="FF0000"/>
                </a:solidFill>
              </a:rPr>
              <a:t>Realizace edukačního procesu může probíhat:</a:t>
            </a:r>
            <a:endParaRPr lang="cs-CZ" altLang="cs-CZ" sz="2800" b="1" dirty="0">
              <a:solidFill>
                <a:srgbClr val="FF0000"/>
              </a:solidFill>
            </a:endParaRPr>
          </a:p>
          <a:p>
            <a:pPr marL="609600" indent="-609600">
              <a:lnSpc>
                <a:spcPct val="15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hromadně</a:t>
            </a:r>
          </a:p>
          <a:p>
            <a:pPr marL="609600" indent="-609600">
              <a:lnSpc>
                <a:spcPct val="15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individuálně – konzultace s jednotlivcem</a:t>
            </a:r>
          </a:p>
          <a:p>
            <a:pPr marL="609600" indent="-609600">
              <a:lnSpc>
                <a:spcPct val="15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telefonické poradenství</a:t>
            </a:r>
          </a:p>
          <a:p>
            <a:pPr marL="609600" indent="-609600">
              <a:lnSpc>
                <a:spcPct val="15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podpora skupiny</a:t>
            </a:r>
          </a:p>
        </p:txBody>
      </p:sp>
    </p:spTree>
    <p:extLst>
      <p:ext uri="{BB962C8B-B14F-4D97-AF65-F5344CB8AC3E}">
        <p14:creationId xmlns:p14="http://schemas.microsoft.com/office/powerpoint/2010/main" val="3905399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DF46B-8100-48AF-9AFB-BB57C3826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41759"/>
          </a:xfrm>
        </p:spPr>
        <p:txBody>
          <a:bodyPr/>
          <a:lstStyle/>
          <a:p>
            <a:r>
              <a:rPr lang="cs-CZ" altLang="cs-CZ" b="1" cap="all" dirty="0"/>
              <a:t>Organizace výuky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D1ACE8-9143-43BA-83CF-8DE72DC6B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902" y="1674421"/>
            <a:ext cx="10248404" cy="470262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altLang="cs-CZ" b="1" i="1" dirty="0">
                <a:solidFill>
                  <a:srgbClr val="FF0000"/>
                </a:solidFill>
              </a:rPr>
              <a:t>hromadná výuka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>
                <a:solidFill>
                  <a:schemeClr val="tx1"/>
                </a:solidFill>
              </a:rPr>
              <a:t>– výklad nebo expozice učiva, demonstrace a cvičení dle vzoru </a:t>
            </a:r>
            <a:r>
              <a:rPr lang="cs-CZ" altLang="cs-CZ" b="1" dirty="0" err="1">
                <a:solidFill>
                  <a:schemeClr val="tx1"/>
                </a:solidFill>
              </a:rPr>
              <a:t>edukátora</a:t>
            </a:r>
            <a:endParaRPr lang="cs-CZ" altLang="cs-CZ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altLang="cs-CZ" b="1" i="1" dirty="0">
                <a:solidFill>
                  <a:srgbClr val="FF0000"/>
                </a:solidFill>
              </a:rPr>
              <a:t>skupinová výuka </a:t>
            </a:r>
            <a:r>
              <a:rPr lang="cs-CZ" altLang="cs-CZ" b="1" dirty="0">
                <a:solidFill>
                  <a:schemeClr val="tx1"/>
                </a:solidFill>
              </a:rPr>
              <a:t>– po 2-3 klientech řešení problémů, vzájemné participativní učení, demonstrace a cvičení za dohledu </a:t>
            </a:r>
            <a:r>
              <a:rPr lang="cs-CZ" altLang="cs-CZ" b="1" dirty="0" err="1">
                <a:solidFill>
                  <a:schemeClr val="tx1"/>
                </a:solidFill>
              </a:rPr>
              <a:t>edukátora</a:t>
            </a:r>
            <a:r>
              <a:rPr lang="cs-CZ" altLang="cs-CZ" b="1" dirty="0">
                <a:solidFill>
                  <a:schemeClr val="tx1"/>
                </a:solidFill>
              </a:rPr>
              <a:t> nebo zkušeného klienta</a:t>
            </a:r>
          </a:p>
          <a:p>
            <a:pPr>
              <a:lnSpc>
                <a:spcPct val="150000"/>
              </a:lnSpc>
            </a:pPr>
            <a:r>
              <a:rPr lang="cs-CZ" altLang="cs-CZ" b="1" i="1" dirty="0">
                <a:solidFill>
                  <a:srgbClr val="FF0000"/>
                </a:solidFill>
              </a:rPr>
              <a:t>individuální výuka </a:t>
            </a:r>
            <a:r>
              <a:rPr lang="cs-CZ" altLang="cs-CZ" b="1" dirty="0">
                <a:solidFill>
                  <a:schemeClr val="tx1"/>
                </a:solidFill>
              </a:rPr>
              <a:t>– procvičování na pokoji za dohledu </a:t>
            </a:r>
            <a:r>
              <a:rPr lang="cs-CZ" altLang="cs-CZ" b="1" dirty="0" err="1">
                <a:solidFill>
                  <a:schemeClr val="tx1"/>
                </a:solidFill>
              </a:rPr>
              <a:t>edukátora</a:t>
            </a:r>
            <a:r>
              <a:rPr lang="cs-CZ" altLang="cs-CZ" b="1" dirty="0">
                <a:solidFill>
                  <a:schemeClr val="tx1"/>
                </a:solidFill>
              </a:rPr>
              <a:t> nebo zkušeného klienta</a:t>
            </a:r>
          </a:p>
          <a:p>
            <a:pPr>
              <a:lnSpc>
                <a:spcPct val="150000"/>
              </a:lnSpc>
            </a:pPr>
            <a:r>
              <a:rPr lang="cs-CZ" altLang="cs-CZ" b="1" i="1" dirty="0">
                <a:solidFill>
                  <a:srgbClr val="FF0000"/>
                </a:solidFill>
              </a:rPr>
              <a:t>individualizovaná výuka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>
                <a:solidFill>
                  <a:schemeClr val="tx1"/>
                </a:solidFill>
              </a:rPr>
              <a:t>– </a:t>
            </a:r>
            <a:r>
              <a:rPr lang="cs-CZ" altLang="cs-CZ" b="1" dirty="0" err="1">
                <a:solidFill>
                  <a:schemeClr val="tx1"/>
                </a:solidFill>
              </a:rPr>
              <a:t>edukátor</a:t>
            </a:r>
            <a:r>
              <a:rPr lang="cs-CZ" altLang="cs-CZ" b="1" dirty="0">
                <a:solidFill>
                  <a:schemeClr val="tx1"/>
                </a:solidFill>
              </a:rPr>
              <a:t> připraví pro klienta pracovní list, písemnou prezentaci učiva, instruktáž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641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68580" indent="0" algn="ctr">
              <a:buNone/>
            </a:pPr>
            <a:r>
              <a:rPr lang="cs-CZ" sz="4000" b="1" cap="all" dirty="0">
                <a:solidFill>
                  <a:schemeClr val="accent1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61776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EDUKACE V OŠETŘOVATELSTVÍ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Doc. PhDr. Yvetta Vrublová,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240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2F61560-4357-40AC-94F9-6EFA761C5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88426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ZAMĚŘENÍ  EDUKACE V OŠETŘOVATELSTVÍ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567E95-8639-4C8E-BB03-6EB938218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422" y="1995056"/>
            <a:ext cx="10125133" cy="3837574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endParaRPr lang="cs-CZ" dirty="0"/>
          </a:p>
          <a:p>
            <a:pPr marL="68580" indent="0">
              <a:lnSpc>
                <a:spcPct val="150000"/>
              </a:lnSpc>
              <a:buNone/>
            </a:pPr>
            <a:r>
              <a:rPr lang="cs-CZ" sz="3000" b="1" dirty="0"/>
              <a:t>Jde o výchovu a vzdělávání ve zdravotní péče – můžeme ji také nazvat zdravotní gramotnost.</a:t>
            </a:r>
          </a:p>
          <a:p>
            <a:pPr marL="68580" indent="0">
              <a:lnSpc>
                <a:spcPct val="150000"/>
              </a:lnSpc>
              <a:buNone/>
            </a:pPr>
            <a:endParaRPr lang="cs-CZ" sz="3000" b="1" dirty="0"/>
          </a:p>
          <a:p>
            <a:pPr marL="68580" indent="0">
              <a:lnSpc>
                <a:spcPct val="150000"/>
              </a:lnSpc>
              <a:buNone/>
            </a:pPr>
            <a:r>
              <a:rPr lang="cs-CZ" sz="3000" b="1" dirty="0"/>
              <a:t>Celoživotní proces – spolupráce klientů/pacientů a zdravotnických pracovníku – v našem případě sester a porodních asistentek</a:t>
            </a:r>
          </a:p>
        </p:txBody>
      </p:sp>
    </p:spTree>
    <p:extLst>
      <p:ext uri="{BB962C8B-B14F-4D97-AF65-F5344CB8AC3E}">
        <p14:creationId xmlns:p14="http://schemas.microsoft.com/office/powerpoint/2010/main" val="385678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E855771-F3F3-4AAE-8608-2095D592C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3153" y="154380"/>
            <a:ext cx="9177647" cy="109253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 cap="all" dirty="0"/>
              <a:t>Specifické cíle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7516D34-3494-44A1-AFBA-9E5A040563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1268" y="1246910"/>
            <a:ext cx="10026732" cy="5611091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kognitivní</a:t>
            </a:r>
            <a:r>
              <a:rPr lang="cs-CZ" altLang="cs-CZ" sz="2800" b="1" dirty="0">
                <a:solidFill>
                  <a:schemeClr val="tx1"/>
                </a:solidFill>
              </a:rPr>
              <a:t> (poznávací - vzdělávací)</a:t>
            </a:r>
            <a:r>
              <a:rPr lang="cs-CZ" altLang="cs-CZ" sz="2800" dirty="0">
                <a:solidFill>
                  <a:schemeClr val="tx1"/>
                </a:solidFill>
              </a:rPr>
              <a:t> – </a:t>
            </a:r>
            <a:r>
              <a:rPr lang="cs-CZ" altLang="cs-CZ" sz="2800" b="1" dirty="0">
                <a:solidFill>
                  <a:schemeClr val="tx1"/>
                </a:solidFill>
              </a:rPr>
              <a:t>oblast vědomostí, intelektových schopností, poznávacích schopností, např. vnímání, paměť, myšlení, tvořivost. 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psychomotorické</a:t>
            </a:r>
            <a:r>
              <a:rPr lang="cs-CZ" altLang="cs-CZ" sz="2800" b="1" dirty="0">
                <a:solidFill>
                  <a:schemeClr val="tx1"/>
                </a:solidFill>
              </a:rPr>
              <a:t> (zručnostní, návykové – dovednostní)</a:t>
            </a:r>
            <a:r>
              <a:rPr lang="cs-CZ" altLang="cs-CZ" sz="2800" dirty="0">
                <a:solidFill>
                  <a:schemeClr val="tx1"/>
                </a:solidFill>
              </a:rPr>
              <a:t> </a:t>
            </a:r>
            <a:r>
              <a:rPr lang="cs-CZ" altLang="cs-CZ" sz="2800" b="1" dirty="0">
                <a:solidFill>
                  <a:schemeClr val="tx1"/>
                </a:solidFill>
              </a:rPr>
              <a:t>oblast motorických dovedností, používání pomůcek a zařízení, obsluhu přístrojů. Tvoří hlavně náplň praktických cvičení.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afektivní (</a:t>
            </a:r>
            <a:r>
              <a:rPr lang="cs-CZ" altLang="cs-CZ" sz="2800" b="1" dirty="0">
                <a:solidFill>
                  <a:schemeClr val="tx1"/>
                </a:solidFill>
              </a:rPr>
              <a:t>postojové – výchovné)</a:t>
            </a:r>
            <a:r>
              <a:rPr lang="cs-CZ" altLang="cs-CZ" sz="2800" dirty="0">
                <a:solidFill>
                  <a:schemeClr val="tx1"/>
                </a:solidFill>
              </a:rPr>
              <a:t> </a:t>
            </a:r>
            <a:r>
              <a:rPr lang="cs-CZ" altLang="cs-CZ" sz="2800" b="1" dirty="0">
                <a:solidFill>
                  <a:schemeClr val="tx1"/>
                </a:solidFill>
              </a:rPr>
              <a:t>– oblast citovou, oblast postojů, hodnotových orientací a sociálně-komunikačních dovednosti. </a:t>
            </a:r>
          </a:p>
        </p:txBody>
      </p:sp>
    </p:spTree>
    <p:extLst>
      <p:ext uri="{BB962C8B-B14F-4D97-AF65-F5344CB8AC3E}">
        <p14:creationId xmlns:p14="http://schemas.microsoft.com/office/powerpoint/2010/main" val="1603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8ED0B55-4ADA-4345-A0B8-91BA89F5F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91988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EDUKACE A OŠETŘOVATELSKÝ PROCES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BA71C06-C6E3-4230-81F6-064AC95DE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570" y="2193024"/>
            <a:ext cx="9036423" cy="3508977"/>
          </a:xfrm>
        </p:spPr>
        <p:txBody>
          <a:bodyPr/>
          <a:lstStyle/>
          <a:p>
            <a:pPr marL="68580" indent="0">
              <a:buNone/>
            </a:pPr>
            <a:r>
              <a:rPr lang="cs-CZ" dirty="0"/>
              <a:t>        Anamnéza – zhodnocení - posouzení</a:t>
            </a:r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1DC9614D-DFD7-42E9-B085-BC74BEE2691F}"/>
              </a:ext>
            </a:extLst>
          </p:cNvPr>
          <p:cNvSpPr/>
          <p:nvPr/>
        </p:nvSpPr>
        <p:spPr>
          <a:xfrm>
            <a:off x="4690753" y="307570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C712A9F-BD80-44CA-9902-121FA102CD71}"/>
              </a:ext>
            </a:extLst>
          </p:cNvPr>
          <p:cNvSpPr txBox="1"/>
          <p:nvPr/>
        </p:nvSpPr>
        <p:spPr>
          <a:xfrm>
            <a:off x="2173185" y="4524499"/>
            <a:ext cx="6883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Stanovení  edukační diagnózy</a:t>
            </a:r>
          </a:p>
        </p:txBody>
      </p:sp>
    </p:spTree>
    <p:extLst>
      <p:ext uri="{BB962C8B-B14F-4D97-AF65-F5344CB8AC3E}">
        <p14:creationId xmlns:p14="http://schemas.microsoft.com/office/powerpoint/2010/main" val="3193181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5AE2DF-FAA9-43EB-B6F5-4317A814D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41759"/>
          </a:xfrm>
        </p:spPr>
        <p:txBody>
          <a:bodyPr/>
          <a:lstStyle/>
          <a:p>
            <a:r>
              <a:rPr lang="cs-CZ" b="1" dirty="0"/>
              <a:t>TYPY EDUKACE V OŠETŘOVATELSTVÍ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B7735D-67C4-4482-8E9D-0ED17A322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4469" y="1869442"/>
            <a:ext cx="9036423" cy="3837574"/>
          </a:xfrm>
        </p:spPr>
        <p:txBody>
          <a:bodyPr/>
          <a:lstStyle/>
          <a:p>
            <a:pPr marL="68580" indent="0">
              <a:buNone/>
            </a:pPr>
            <a:r>
              <a:rPr lang="cs-CZ" dirty="0"/>
              <a:t>                           Primární prevence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D6256794-6B46-4794-AECF-0979D0795A50}"/>
              </a:ext>
            </a:extLst>
          </p:cNvPr>
          <p:cNvCxnSpPr/>
          <p:nvPr/>
        </p:nvCxnSpPr>
        <p:spPr>
          <a:xfrm flipH="1">
            <a:off x="2161309" y="2517569"/>
            <a:ext cx="1698172" cy="819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5CB5F07C-19EB-49F4-B059-32F33C049D93}"/>
              </a:ext>
            </a:extLst>
          </p:cNvPr>
          <p:cNvSpPr/>
          <p:nvPr/>
        </p:nvSpPr>
        <p:spPr>
          <a:xfrm>
            <a:off x="1033153" y="3669474"/>
            <a:ext cx="2909455" cy="1294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Zdravý životní styl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6DE550C3-E349-4175-96F4-8ECD19B54DAC}"/>
              </a:ext>
            </a:extLst>
          </p:cNvPr>
          <p:cNvCxnSpPr/>
          <p:nvPr/>
        </p:nvCxnSpPr>
        <p:spPr>
          <a:xfrm>
            <a:off x="5557652" y="2648197"/>
            <a:ext cx="0" cy="1140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996768D0-79ED-43FE-A662-6F081408D28C}"/>
              </a:ext>
            </a:extLst>
          </p:cNvPr>
          <p:cNvSpPr/>
          <p:nvPr/>
        </p:nvSpPr>
        <p:spPr>
          <a:xfrm>
            <a:off x="4655127" y="4013862"/>
            <a:ext cx="2909455" cy="11044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Preventivní programy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DF1EC407-5FDC-4437-B1DA-FA28F5B19252}"/>
              </a:ext>
            </a:extLst>
          </p:cNvPr>
          <p:cNvCxnSpPr/>
          <p:nvPr/>
        </p:nvCxnSpPr>
        <p:spPr>
          <a:xfrm>
            <a:off x="6685808" y="2736815"/>
            <a:ext cx="1563586" cy="451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8D4CC7F6-BC1D-4643-83D4-BA743C3E2E4A}"/>
              </a:ext>
            </a:extLst>
          </p:cNvPr>
          <p:cNvSpPr/>
          <p:nvPr/>
        </p:nvSpPr>
        <p:spPr>
          <a:xfrm>
            <a:off x="7922752" y="3429000"/>
            <a:ext cx="3073797" cy="1294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Preventivní prohlídky</a:t>
            </a:r>
          </a:p>
        </p:txBody>
      </p:sp>
    </p:spTree>
    <p:extLst>
      <p:ext uri="{BB962C8B-B14F-4D97-AF65-F5344CB8AC3E}">
        <p14:creationId xmlns:p14="http://schemas.microsoft.com/office/powerpoint/2010/main" val="232662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6627ADF-9D97-46ED-92E8-9BA530FBCA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57189"/>
            <a:ext cx="8229600" cy="1571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 cap="all" dirty="0"/>
              <a:t>Posouzení vzdělávacích potřeb</a:t>
            </a:r>
            <a:r>
              <a:rPr lang="cs-CZ" altLang="cs-CZ" b="1" dirty="0">
                <a:solidFill>
                  <a:srgbClr val="990000"/>
                </a:solidFill>
              </a:rPr>
              <a:t/>
            </a:r>
            <a:br>
              <a:rPr lang="cs-CZ" altLang="cs-CZ" b="1" dirty="0">
                <a:solidFill>
                  <a:srgbClr val="990000"/>
                </a:solidFill>
              </a:rPr>
            </a:br>
            <a:endParaRPr lang="cs-CZ" altLang="cs-CZ" b="1" dirty="0">
              <a:solidFill>
                <a:srgbClr val="990000"/>
              </a:solidFill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1872483-E068-4B2D-B488-8E5EF9D53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8363" y="1511877"/>
            <a:ext cx="9975273" cy="54292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b="1" dirty="0">
              <a:solidFill>
                <a:srgbClr val="3333FF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V této fázi se zaměřujeme na dvě skutečnosti: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určení potřeb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zjistit důležité údaje o klientovi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cs-CZ" altLang="cs-CZ" sz="2800" b="1" i="1" dirty="0">
              <a:solidFill>
                <a:schemeClr val="tx1"/>
              </a:solidFill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altLang="cs-CZ" sz="2800" b="1" i="1" dirty="0">
                <a:solidFill>
                  <a:srgbClr val="FF0000"/>
                </a:solidFill>
              </a:rPr>
              <a:t>Objektivní údaje</a:t>
            </a:r>
            <a:r>
              <a:rPr lang="cs-CZ" altLang="cs-CZ" sz="2800" i="1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altLang="cs-CZ" sz="2800" b="1" i="1" dirty="0">
                <a:solidFill>
                  <a:srgbClr val="FF0000"/>
                </a:solidFill>
              </a:rPr>
              <a:t>Subjektivní údaje</a:t>
            </a:r>
            <a:endParaRPr lang="cs-CZ" alt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689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A951103-D7B1-4E6C-8B7A-D9F603BF9B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flipV="1">
            <a:off x="1981200" y="-100013"/>
            <a:ext cx="8229600" cy="100013"/>
          </a:xfrm>
        </p:spPr>
        <p:txBody>
          <a:bodyPr>
            <a:normAutofit fontScale="90000"/>
          </a:bodyPr>
          <a:lstStyle/>
          <a:p>
            <a:pPr eaLnBrk="1" hangingPunct="1"/>
            <a:endParaRPr lang="cs-CZ" altLang="cs-CZ" dirty="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40996DA-03C0-4C0F-A5E2-1C6DE3ED27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8774" y="1045029"/>
            <a:ext cx="9789226" cy="5812972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cs-CZ" altLang="cs-CZ" sz="3200" b="1" cap="all" dirty="0">
                <a:solidFill>
                  <a:schemeClr val="accent1"/>
                </a:solidFill>
              </a:rPr>
              <a:t>Stanovení edukační diagnózy 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cs-CZ" altLang="cs-CZ" b="1" dirty="0">
                <a:solidFill>
                  <a:schemeClr val="tx1"/>
                </a:solidFill>
              </a:rPr>
              <a:t>   Diagnózy, které stanovuje všeobecná sestra ve vztahu k potřebám klienta/pacienta něco naučit, patří do kategorie</a:t>
            </a:r>
            <a:r>
              <a:rPr lang="cs-CZ" altLang="cs-CZ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cs-CZ" altLang="cs-CZ" b="1" dirty="0">
                <a:solidFill>
                  <a:schemeClr val="tx1"/>
                </a:solidFill>
              </a:rPr>
              <a:t>    nedostatek vědomostí.</a:t>
            </a:r>
            <a:endParaRPr lang="cs-CZ" altLang="cs-CZ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150000"/>
              </a:lnSpc>
              <a:buFontTx/>
              <a:buNone/>
            </a:pPr>
            <a:endParaRPr lang="cs-CZ" altLang="cs-CZ" b="1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cs-CZ" altLang="cs-CZ" b="1" dirty="0">
                <a:solidFill>
                  <a:schemeClr val="tx1"/>
                </a:solidFill>
              </a:rPr>
              <a:t>   Důležité je také, aby všeobecná sestra  přesně specifikovala vědomosti, které  klientovi/pacientovi chybí.</a:t>
            </a:r>
            <a:r>
              <a:rPr lang="cs-CZ" altLang="cs-CZ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44243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A4E1AB-C24B-4E4F-8C64-7CEB05DCD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899" y="553453"/>
            <a:ext cx="9366325" cy="81814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EDUKAČNÍ TÉMATA  V OŠETŘOVATELSTVÍ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654DB6-8D05-46C2-9D47-6844BAEF2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423" y="1588168"/>
            <a:ext cx="9366324" cy="4716379"/>
          </a:xfrm>
        </p:spPr>
        <p:txBody>
          <a:bodyPr>
            <a:normAutofit/>
          </a:bodyPr>
          <a:lstStyle/>
          <a:p>
            <a:pPr marL="68580" indent="0">
              <a:spcBef>
                <a:spcPts val="951"/>
              </a:spcBef>
              <a:buNone/>
            </a:pPr>
            <a:r>
              <a:rPr lang="cs-CZ" altLang="cs-CZ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PRIMÁRNÍ EDUKACE - VÝŽIVA</a:t>
            </a:r>
          </a:p>
          <a:p>
            <a:pPr>
              <a:spcBef>
                <a:spcPts val="951"/>
              </a:spcBef>
            </a:pPr>
            <a:r>
              <a:rPr lang="cs-CZ" altLang="cs-CZ" b="1" dirty="0"/>
              <a:t>pestrá strava</a:t>
            </a:r>
          </a:p>
          <a:p>
            <a:pPr>
              <a:spcBef>
                <a:spcPts val="951"/>
              </a:spcBef>
            </a:pPr>
            <a:r>
              <a:rPr lang="cs-CZ" altLang="cs-CZ" b="1" dirty="0"/>
              <a:t> fyziologická tělesná hmotnost </a:t>
            </a:r>
          </a:p>
          <a:p>
            <a:pPr>
              <a:spcBef>
                <a:spcPts val="951"/>
              </a:spcBef>
            </a:pPr>
            <a:r>
              <a:rPr lang="cs-CZ" altLang="cs-CZ" b="1" dirty="0"/>
              <a:t> strava obsahující nízké množství  živočišného tuku, cholesterolu</a:t>
            </a:r>
          </a:p>
          <a:p>
            <a:pPr>
              <a:spcBef>
                <a:spcPts val="951"/>
              </a:spcBef>
            </a:pPr>
            <a:r>
              <a:rPr lang="cs-CZ" altLang="cs-CZ" b="1" dirty="0"/>
              <a:t> dostatečné množství ovoce, zeleniny</a:t>
            </a:r>
          </a:p>
          <a:p>
            <a:pPr>
              <a:spcBef>
                <a:spcPts val="951"/>
              </a:spcBef>
            </a:pPr>
            <a:r>
              <a:rPr lang="cs-CZ" altLang="cs-CZ" b="1" dirty="0"/>
              <a:t> snížená spotřeba cukru, omezovat příjem kuchyňské soli</a:t>
            </a:r>
          </a:p>
          <a:p>
            <a:pPr>
              <a:spcBef>
                <a:spcPts val="951"/>
              </a:spcBef>
            </a:pPr>
            <a:r>
              <a:rPr lang="cs-CZ" altLang="cs-CZ" b="1" dirty="0"/>
              <a:t>  dostatek tekutin</a:t>
            </a:r>
          </a:p>
          <a:p>
            <a:pPr>
              <a:spcBef>
                <a:spcPts val="951"/>
              </a:spcBef>
            </a:pPr>
            <a:r>
              <a:rPr lang="cs-CZ" altLang="cs-CZ" b="1" dirty="0"/>
              <a:t> snížený příjem alkoholu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37670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89332cfc-b023-4904-b12a-69ce444ff898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79b7b8bb-93ec-47cc-a1d6-47c5928ac23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461</Words>
  <Application>Microsoft Office PowerPoint</Application>
  <PresentationFormat>Širokoúhlá obrazovka</PresentationFormat>
  <Paragraphs>80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Times New Roman</vt:lpstr>
      <vt:lpstr>Wingdings 2</vt:lpstr>
      <vt:lpstr>Motiv Office</vt:lpstr>
      <vt:lpstr>Austin</vt:lpstr>
      <vt:lpstr>Edukace ve zdravotnictví</vt:lpstr>
      <vt:lpstr>EDUKACE V OŠETŘOVATELSTVÍ</vt:lpstr>
      <vt:lpstr>ZAMĚŘENÍ  EDUKACE V OŠETŘOVATELSTVÍ</vt:lpstr>
      <vt:lpstr>Specifické cíle</vt:lpstr>
      <vt:lpstr>EDUKACE A OŠETŘOVATELSKÝ PROCES</vt:lpstr>
      <vt:lpstr>TYPY EDUKACE V OŠETŘOVATELSTVÍ</vt:lpstr>
      <vt:lpstr>Posouzení vzdělávacích potřeb </vt:lpstr>
      <vt:lpstr>Prezentace aplikace PowerPoint</vt:lpstr>
      <vt:lpstr>EDUKAČNÍ TÉMATA  V OŠETŘOVATELSTVÍ</vt:lpstr>
      <vt:lpstr>EDUKAČNÍ TÉMATA  V OŠETŘOVATELSTVÍ</vt:lpstr>
      <vt:lpstr>EDUKAČNÍ TÉMATA  V OŠETŘOVATELSTVÍ</vt:lpstr>
      <vt:lpstr> Organizace výuky</vt:lpstr>
      <vt:lpstr>Realizace edukačního procesu </vt:lpstr>
      <vt:lpstr>Organizace výuky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zem0003</cp:lastModifiedBy>
  <cp:revision>6</cp:revision>
  <dcterms:created xsi:type="dcterms:W3CDTF">2020-07-28T16:37:17Z</dcterms:created>
  <dcterms:modified xsi:type="dcterms:W3CDTF">2021-02-22T07:02:26Z</dcterms:modified>
</cp:coreProperties>
</file>