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AF45099-203C-4899-AA4C-972753C4A749}">
          <p14:sldIdLst>
            <p14:sldId id="262"/>
          </p14:sldIdLst>
        </p14:section>
        <p14:section name="Oddíl bez názvu" id="{E5DB36BA-8D4C-4CF4-B6C4-6BF34155E304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77446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622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690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24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709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043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6254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4729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408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1398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46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58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smtClean="0"/>
              <a:t>Edukace </a:t>
            </a:r>
            <a:r>
              <a:rPr lang="cs-CZ" sz="4000" dirty="0" smtClean="0"/>
              <a:t>ve zdravotnictví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91E0A3A-2BB5-461A-8A05-995081B0C2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-387350"/>
            <a:ext cx="8229600" cy="387350"/>
          </a:xfrm>
        </p:spPr>
        <p:txBody>
          <a:bodyPr>
            <a:normAutofit fontScale="90000"/>
          </a:bodyPr>
          <a:lstStyle/>
          <a:p>
            <a:pPr eaLnBrk="1" hangingPunct="1"/>
            <a:endParaRPr lang="cs-CZ" altLang="cs-CZ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CA46F32-F476-4B5D-888D-9F0DE26BD0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7527" y="1258784"/>
            <a:ext cx="10284031" cy="486738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altLang="cs-CZ" sz="2800" b="1" cap="all" dirty="0">
                <a:solidFill>
                  <a:schemeClr val="accent1"/>
                </a:solidFill>
              </a:rPr>
              <a:t>   </a:t>
            </a:r>
            <a:r>
              <a:rPr lang="cs-CZ" altLang="cs-CZ" sz="3200" b="1" cap="all" dirty="0">
                <a:solidFill>
                  <a:schemeClr val="accent1"/>
                </a:solidFill>
              </a:rPr>
              <a:t>Materiálně technické vybavení lekce, organizační podmínky</a:t>
            </a:r>
          </a:p>
          <a:p>
            <a:pPr eaLnBrk="1" hangingPunct="1">
              <a:buFontTx/>
              <a:buNone/>
            </a:pPr>
            <a:r>
              <a:rPr lang="cs-CZ" altLang="cs-CZ" sz="3200" dirty="0"/>
              <a:t>   </a:t>
            </a:r>
          </a:p>
          <a:p>
            <a:r>
              <a:rPr lang="cs-CZ" altLang="cs-CZ" sz="2800" b="1" dirty="0">
                <a:solidFill>
                  <a:schemeClr val="tx1"/>
                </a:solidFill>
              </a:rPr>
              <a:t>přístroje a pomůcky k prezentaci učiva, demonstrační modely, soubory různě náročných učebních úloh ke zpětné vazbě (záznamové archy), studijní opory (letáky, brožurky).</a:t>
            </a:r>
          </a:p>
          <a:p>
            <a:pPr eaLnBrk="1" hangingPunct="1"/>
            <a:r>
              <a:rPr lang="cs-CZ" altLang="cs-CZ" sz="2800" b="1" dirty="0">
                <a:solidFill>
                  <a:schemeClr val="tx1"/>
                </a:solidFill>
              </a:rPr>
              <a:t>organizační stránka zahrnuje prostorové zabezpečení (zachování soukromí, respektování studu, pozornosti, rozvržení času pro jednotlivé etapy)</a:t>
            </a:r>
          </a:p>
          <a:p>
            <a:pPr eaLnBrk="1" hangingPunct="1"/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551440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0874663-0DDE-43C4-A9AF-D3F0256A8F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V="1">
            <a:off x="1981200" y="-100013"/>
            <a:ext cx="8229600" cy="100013"/>
          </a:xfrm>
        </p:spPr>
        <p:txBody>
          <a:bodyPr>
            <a:normAutofit fontScale="90000"/>
          </a:bodyPr>
          <a:lstStyle/>
          <a:p>
            <a:pPr eaLnBrk="1" hangingPunct="1"/>
            <a:endParaRPr lang="cs-CZ" altLang="cs-CZ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9E5DEA1-DB19-4629-B092-72CFEEBACD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8140" y="692150"/>
            <a:ext cx="10109860" cy="61658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b="1" dirty="0">
                <a:solidFill>
                  <a:srgbClr val="990000"/>
                </a:solidFill>
              </a:rPr>
              <a:t> </a:t>
            </a:r>
            <a:r>
              <a:rPr lang="cs-CZ" altLang="cs-CZ" sz="3200" b="1" cap="all" dirty="0">
                <a:solidFill>
                  <a:schemeClr val="accent1"/>
                </a:solidFill>
              </a:rPr>
              <a:t>Kontrolní – evaluační systém </a:t>
            </a:r>
          </a:p>
          <a:p>
            <a:pPr eaLnBrk="1" hangingPunct="1">
              <a:buFontTx/>
              <a:buNone/>
            </a:pPr>
            <a:endParaRPr lang="cs-CZ" altLang="cs-CZ" b="1" dirty="0"/>
          </a:p>
          <a:p>
            <a:pPr eaLnBrk="1" hangingPunct="1">
              <a:buFontTx/>
              <a:buNone/>
            </a:pPr>
            <a:r>
              <a:rPr lang="cs-CZ" altLang="cs-CZ" b="1" dirty="0"/>
              <a:t>   </a:t>
            </a:r>
            <a:r>
              <a:rPr lang="cs-CZ" altLang="cs-CZ" sz="2800" b="1" dirty="0">
                <a:solidFill>
                  <a:schemeClr val="tx1"/>
                </a:solidFill>
              </a:rPr>
              <a:t>proces  vyhodnocování, hodnocení a ocenění hodnoceného jevu.  </a:t>
            </a:r>
          </a:p>
          <a:p>
            <a:pPr eaLnBrk="1" hangingPunct="1">
              <a:buFontTx/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   </a:t>
            </a:r>
          </a:p>
          <a:p>
            <a:pPr eaLnBrk="1" hangingPunct="1">
              <a:buFontTx/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   </a:t>
            </a:r>
            <a:r>
              <a:rPr lang="cs-CZ" altLang="cs-CZ" sz="2800" b="1" dirty="0">
                <a:solidFill>
                  <a:srgbClr val="FF0000"/>
                </a:solidFill>
              </a:rPr>
              <a:t>U klienta zjišťujeme:</a:t>
            </a:r>
          </a:p>
          <a:p>
            <a:pPr eaLnBrk="1" hangingPunct="1">
              <a:buFontTx/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   vědomosti o diagnóze, porozumění příbalovému letáčku, </a:t>
            </a:r>
          </a:p>
          <a:p>
            <a:pPr eaLnBrk="1" hangingPunct="1">
              <a:buFontTx/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   představy o řešení běžných a složitějších situací, obavy a sebehodnocení,  zájem o léčbu,  charakter dotazů a plynulost činností</a:t>
            </a:r>
            <a:endParaRPr lang="cs-CZ" altLang="cs-CZ" b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048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FE288FE-424F-4C47-ACAB-A71D377C45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V="1">
            <a:off x="1981200" y="-171450"/>
            <a:ext cx="8229600" cy="171450"/>
          </a:xfrm>
        </p:spPr>
        <p:txBody>
          <a:bodyPr>
            <a:normAutofit fontScale="90000"/>
          </a:bodyPr>
          <a:lstStyle/>
          <a:p>
            <a:pPr eaLnBrk="1" hangingPunct="1"/>
            <a:endParaRPr lang="cs-CZ" altLang="cs-CZ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3D53365-AFA0-41C8-B558-75A5282E1B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8140" y="570016"/>
            <a:ext cx="11150929" cy="6027634"/>
          </a:xfrm>
        </p:spPr>
        <p:txBody>
          <a:bodyPr>
            <a:normAutofit/>
          </a:bodyPr>
          <a:lstStyle/>
          <a:p>
            <a:pPr marL="990600" lvl="1" indent="-533400">
              <a:lnSpc>
                <a:spcPct val="90000"/>
              </a:lnSpc>
              <a:buNone/>
            </a:pPr>
            <a:r>
              <a:rPr lang="cs-CZ" altLang="cs-CZ" b="1" dirty="0"/>
              <a:t>                       </a:t>
            </a:r>
            <a:r>
              <a:rPr lang="cs-CZ" altLang="cs-CZ" sz="4400" b="1" cap="all" dirty="0">
                <a:solidFill>
                  <a:schemeClr val="accent1"/>
                </a:solidFill>
              </a:rPr>
              <a:t>Primární edukace </a:t>
            </a:r>
          </a:p>
          <a:p>
            <a:pPr marL="609600" indent="-609600" algn="just">
              <a:lnSpc>
                <a:spcPct val="90000"/>
              </a:lnSpc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Je zaměřena na zdravé jedince. </a:t>
            </a:r>
          </a:p>
          <a:p>
            <a:pPr marL="609600" indent="-609600" algn="just">
              <a:lnSpc>
                <a:spcPct val="90000"/>
              </a:lnSpc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Jejím cílem je předcházet zdravotním problémům (osobní</a:t>
            </a:r>
          </a:p>
          <a:p>
            <a:pPr marL="609600" indent="-609600" algn="just">
              <a:lnSpc>
                <a:spcPct val="90000"/>
              </a:lnSpc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hygiena, antikoncepce, výživa….). </a:t>
            </a:r>
          </a:p>
          <a:p>
            <a:pPr marL="609600" indent="-609600" algn="just">
              <a:lnSpc>
                <a:spcPct val="90000"/>
              </a:lnSpc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Nezabývá se pouze prevencí vzniku nemocí, </a:t>
            </a:r>
          </a:p>
          <a:p>
            <a:pPr marL="609600" indent="-609600" algn="just">
              <a:lnSpc>
                <a:spcPct val="90000"/>
              </a:lnSpc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ale také pozitivním zlepšením zdravotního stavu.</a:t>
            </a:r>
          </a:p>
          <a:p>
            <a:pPr marL="609600" indent="-609600" algn="ctr">
              <a:lnSpc>
                <a:spcPct val="90000"/>
              </a:lnSpc>
              <a:buNone/>
            </a:pPr>
            <a:r>
              <a:rPr lang="cs-CZ" altLang="cs-CZ" sz="4400" b="1" cap="all" dirty="0">
                <a:solidFill>
                  <a:schemeClr val="accent1"/>
                </a:solidFill>
              </a:rPr>
              <a:t>Sekundární edukace</a:t>
            </a:r>
            <a:r>
              <a:rPr lang="cs-CZ" altLang="cs-CZ" b="1" cap="all" dirty="0">
                <a:solidFill>
                  <a:schemeClr val="accent1"/>
                </a:solidFill>
              </a:rPr>
              <a:t>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cs-CZ" altLang="cs-CZ" sz="2800" b="1" dirty="0">
                <a:solidFill>
                  <a:srgbClr val="3333FF"/>
                </a:solidFill>
              </a:rPr>
              <a:t>      </a:t>
            </a:r>
            <a:r>
              <a:rPr lang="cs-CZ" altLang="cs-CZ" sz="2800" b="1" dirty="0">
                <a:solidFill>
                  <a:schemeClr val="tx1"/>
                </a:solidFill>
              </a:rPr>
              <a:t>Hraje důležitou roli v případě nemoci. Může zabránit přechodu nemoci do chronického nebo ireverzibilního stadia a obnovit zdraví. Je založena na poučení (edukaci) klienta o jeho stavu a způsobu, jak nemoci čelit.</a:t>
            </a:r>
          </a:p>
        </p:txBody>
      </p:sp>
    </p:spTree>
    <p:extLst>
      <p:ext uri="{BB962C8B-B14F-4D97-AF65-F5344CB8AC3E}">
        <p14:creationId xmlns:p14="http://schemas.microsoft.com/office/powerpoint/2010/main" val="3840268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DA018AC-37E7-4F96-BADA-0F1EB6D93B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V="1">
            <a:off x="1981200" y="-315913"/>
            <a:ext cx="8229600" cy="315913"/>
          </a:xfrm>
        </p:spPr>
        <p:txBody>
          <a:bodyPr>
            <a:normAutofit fontScale="90000"/>
          </a:bodyPr>
          <a:lstStyle/>
          <a:p>
            <a:pPr eaLnBrk="1" hangingPunct="1"/>
            <a:endParaRPr lang="cs-CZ" altLang="cs-CZ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DFB2D39-20E9-4FC4-A934-7B562223E2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0016" y="1175657"/>
            <a:ext cx="10616540" cy="5682344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sz="3600" b="1" cap="all" dirty="0">
                <a:solidFill>
                  <a:schemeClr val="accent1"/>
                </a:solidFill>
              </a:rPr>
              <a:t>Terciální edukace </a:t>
            </a:r>
          </a:p>
          <a:p>
            <a:pPr algn="ctr" eaLnBrk="1" hangingPunct="1">
              <a:buFontTx/>
              <a:buNone/>
            </a:pPr>
            <a:endParaRPr lang="cs-CZ" altLang="cs-CZ" sz="3600" b="1" dirty="0">
              <a:solidFill>
                <a:srgbClr val="990000"/>
              </a:solidFill>
            </a:endParaRPr>
          </a:p>
          <a:p>
            <a:pPr algn="just" eaLnBrk="1" hangingPunct="1">
              <a:buFontTx/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   Zpravidla se týká lidí dlouhodobě invalidních a těch, kteří nemohu být zcela vyléčeni.</a:t>
            </a:r>
          </a:p>
          <a:p>
            <a:pPr algn="just" eaLnBrk="1" hangingPunct="1">
              <a:buFontTx/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buFontTx/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   Terciální edukace učí takto postižené klienty a jejich</a:t>
            </a:r>
          </a:p>
          <a:p>
            <a:pPr algn="just" eaLnBrk="1" hangingPunct="1">
              <a:buFontTx/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   příbuzné, jak využívat co nejvíce stávajících možností zdravého žití a jak se vyhnout  problémům a komplikacím. </a:t>
            </a:r>
          </a:p>
          <a:p>
            <a:pPr eaLnBrk="1" hangingPunct="1"/>
            <a:endParaRPr lang="cs-CZ" altLang="cs-CZ" sz="2800" b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183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59E1042-3838-440E-AA6F-3C7678589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88912"/>
            <a:ext cx="9144000" cy="103424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b="1" cap="all" dirty="0"/>
              <a:t>Edukační proces 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4375E6A-BFA2-482C-8562-55694C2647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2525" y="1496291"/>
            <a:ext cx="10545288" cy="5361710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Edukační proces je realizovaný </a:t>
            </a:r>
            <a:r>
              <a:rPr lang="cs-CZ" altLang="cs-CZ" sz="2800" b="1" dirty="0" err="1">
                <a:solidFill>
                  <a:schemeClr val="tx1"/>
                </a:solidFill>
              </a:rPr>
              <a:t>edukátorem</a:t>
            </a:r>
            <a:r>
              <a:rPr lang="cs-CZ" altLang="cs-CZ" sz="2800" b="1" dirty="0">
                <a:solidFill>
                  <a:schemeClr val="tx1"/>
                </a:solidFill>
              </a:rPr>
              <a:t> a </a:t>
            </a:r>
            <a:r>
              <a:rPr lang="cs-CZ" altLang="cs-CZ" sz="2800" b="1" dirty="0" err="1">
                <a:solidFill>
                  <a:schemeClr val="tx1"/>
                </a:solidFill>
              </a:rPr>
              <a:t>edukantem</a:t>
            </a:r>
            <a:r>
              <a:rPr lang="cs-CZ" altLang="cs-CZ" sz="2800" b="1" dirty="0">
                <a:solidFill>
                  <a:schemeClr val="tx1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endParaRPr lang="cs-CZ" altLang="cs-CZ" sz="2800" b="1" dirty="0">
              <a:solidFill>
                <a:schemeClr val="tx1"/>
              </a:solidFill>
            </a:endParaRPr>
          </a:p>
          <a:p>
            <a:pPr algn="just" eaLnBrk="1" hangingPunct="1">
              <a:buFontTx/>
              <a:buNone/>
            </a:pPr>
            <a:endParaRPr lang="cs-CZ" altLang="cs-CZ" sz="2800" b="1" dirty="0">
              <a:solidFill>
                <a:schemeClr val="tx1"/>
              </a:solidFill>
            </a:endParaRPr>
          </a:p>
          <a:p>
            <a:pPr algn="just" eaLnBrk="1" hangingPunct="1">
              <a:buFontTx/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Cílem je zhodnotit:</a:t>
            </a:r>
          </a:p>
          <a:p>
            <a:pPr algn="just" eaLnBrk="1" hangingPunct="1">
              <a:buFontTx/>
              <a:buChar char="-"/>
            </a:pPr>
            <a:r>
              <a:rPr lang="cs-CZ" altLang="cs-CZ" sz="2800" b="1" dirty="0">
                <a:solidFill>
                  <a:schemeClr val="tx1"/>
                </a:solidFill>
              </a:rPr>
              <a:t>zdravotní stav,</a:t>
            </a:r>
          </a:p>
          <a:p>
            <a:pPr algn="just" eaLnBrk="1" hangingPunct="1">
              <a:buFontTx/>
              <a:buChar char="-"/>
            </a:pPr>
            <a:r>
              <a:rPr lang="cs-CZ" altLang="cs-CZ" sz="2800" b="1" dirty="0">
                <a:solidFill>
                  <a:schemeClr val="tx1"/>
                </a:solidFill>
              </a:rPr>
              <a:t>skutečné i potenciální problémy péče o zdraví </a:t>
            </a:r>
          </a:p>
          <a:p>
            <a:pPr algn="just" eaLnBrk="1" hangingPunct="1">
              <a:buFontTx/>
              <a:buChar char="-"/>
            </a:pPr>
            <a:r>
              <a:rPr lang="cs-CZ" altLang="cs-CZ" sz="2800" b="1" dirty="0">
                <a:solidFill>
                  <a:schemeClr val="tx1"/>
                </a:solidFill>
              </a:rPr>
              <a:t>stanovit si plány na zhodnocení potřeb.</a:t>
            </a:r>
          </a:p>
        </p:txBody>
      </p:sp>
    </p:spTree>
    <p:extLst>
      <p:ext uri="{BB962C8B-B14F-4D97-AF65-F5344CB8AC3E}">
        <p14:creationId xmlns:p14="http://schemas.microsoft.com/office/powerpoint/2010/main" val="980378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988E09B-8CDA-4F86-8320-3117A62D53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162276"/>
          </a:xfrm>
        </p:spPr>
        <p:txBody>
          <a:bodyPr>
            <a:normAutofit fontScale="90000"/>
          </a:bodyPr>
          <a:lstStyle/>
          <a:p>
            <a:r>
              <a:rPr lang="cs-CZ" altLang="cs-CZ" b="1" dirty="0">
                <a:solidFill>
                  <a:srgbClr val="990000"/>
                </a:solidFill>
              </a:rPr>
              <a:t/>
            </a:r>
            <a:br>
              <a:rPr lang="cs-CZ" altLang="cs-CZ" b="1" dirty="0">
                <a:solidFill>
                  <a:srgbClr val="990000"/>
                </a:solidFill>
              </a:rPr>
            </a:br>
            <a:r>
              <a:rPr lang="cs-CZ" altLang="cs-CZ" b="1" dirty="0">
                <a:solidFill>
                  <a:srgbClr val="990000"/>
                </a:solidFill>
              </a:rPr>
              <a:t/>
            </a:r>
            <a:br>
              <a:rPr lang="cs-CZ" altLang="cs-CZ" b="1" dirty="0">
                <a:solidFill>
                  <a:srgbClr val="990000"/>
                </a:solidFill>
              </a:rPr>
            </a:br>
            <a:r>
              <a:rPr lang="cs-CZ" altLang="cs-CZ" b="1" dirty="0">
                <a:solidFill>
                  <a:srgbClr val="990000"/>
                </a:solidFill>
              </a:rPr>
              <a:t/>
            </a:r>
            <a:br>
              <a:rPr lang="cs-CZ" altLang="cs-CZ" b="1" dirty="0">
                <a:solidFill>
                  <a:srgbClr val="990000"/>
                </a:solidFill>
              </a:rPr>
            </a:br>
            <a:r>
              <a:rPr lang="cs-CZ" altLang="cs-CZ" b="1" dirty="0">
                <a:solidFill>
                  <a:srgbClr val="990000"/>
                </a:solidFill>
              </a:rPr>
              <a:t/>
            </a:r>
            <a:br>
              <a:rPr lang="cs-CZ" altLang="cs-CZ" b="1" dirty="0">
                <a:solidFill>
                  <a:srgbClr val="990000"/>
                </a:solidFill>
              </a:rPr>
            </a:br>
            <a:r>
              <a:rPr lang="cs-CZ" altLang="cs-CZ" b="1" cap="all" dirty="0"/>
              <a:t>Metodický postup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256300F-8DCA-47F7-900B-427DA39088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768" y="1935678"/>
            <a:ext cx="10675917" cy="4733411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800" b="1" dirty="0">
                <a:solidFill>
                  <a:schemeClr val="tx1"/>
                </a:solidFill>
              </a:rPr>
              <a:t>fáze posouzení</a:t>
            </a:r>
          </a:p>
          <a:p>
            <a:pPr eaLnBrk="1" hangingPunct="1"/>
            <a:r>
              <a:rPr lang="cs-CZ" altLang="cs-CZ" sz="2800" b="1" dirty="0">
                <a:solidFill>
                  <a:schemeClr val="tx1"/>
                </a:solidFill>
              </a:rPr>
              <a:t>fáze diagnostická</a:t>
            </a:r>
          </a:p>
          <a:p>
            <a:pPr eaLnBrk="1" hangingPunct="1"/>
            <a:r>
              <a:rPr lang="cs-CZ" altLang="cs-CZ" sz="2800" b="1" dirty="0">
                <a:solidFill>
                  <a:schemeClr val="tx1"/>
                </a:solidFill>
              </a:rPr>
              <a:t>fáze plánování  - počet potřebných edukačních jednotek</a:t>
            </a:r>
          </a:p>
          <a:p>
            <a:pPr eaLnBrk="1" hangingPunct="1"/>
            <a:r>
              <a:rPr lang="cs-CZ" altLang="cs-CZ" sz="2800" b="1" dirty="0">
                <a:solidFill>
                  <a:schemeClr val="tx1"/>
                </a:solidFill>
              </a:rPr>
              <a:t>fáze realizace </a:t>
            </a:r>
          </a:p>
          <a:p>
            <a:pPr lvl="1" eaLnBrk="1" hangingPunct="1"/>
            <a:r>
              <a:rPr lang="cs-CZ" altLang="cs-CZ" sz="2800" b="1" dirty="0">
                <a:solidFill>
                  <a:schemeClr val="tx1"/>
                </a:solidFill>
              </a:rPr>
              <a:t>fáze motivační</a:t>
            </a:r>
          </a:p>
          <a:p>
            <a:pPr lvl="1" eaLnBrk="1" hangingPunct="1"/>
            <a:r>
              <a:rPr lang="cs-CZ" altLang="cs-CZ" sz="2800" b="1" dirty="0">
                <a:solidFill>
                  <a:schemeClr val="tx1"/>
                </a:solidFill>
              </a:rPr>
              <a:t>fáze expoziční</a:t>
            </a:r>
          </a:p>
          <a:p>
            <a:pPr lvl="1" eaLnBrk="1" hangingPunct="1">
              <a:buFontTx/>
              <a:buChar char="-"/>
            </a:pPr>
            <a:r>
              <a:rPr lang="cs-CZ" altLang="cs-CZ" sz="2800" b="1" dirty="0">
                <a:solidFill>
                  <a:schemeClr val="tx1"/>
                </a:solidFill>
              </a:rPr>
              <a:t>fáze fixační</a:t>
            </a:r>
          </a:p>
          <a:p>
            <a:pPr eaLnBrk="1" hangingPunct="1"/>
            <a:r>
              <a:rPr lang="cs-CZ" altLang="cs-CZ" sz="2800" b="1" dirty="0">
                <a:solidFill>
                  <a:schemeClr val="tx1"/>
                </a:solidFill>
              </a:rPr>
              <a:t>fáze vyhodnocení – zpětná vazba vzhledem ke stanoveným cílům</a:t>
            </a:r>
          </a:p>
        </p:txBody>
      </p:sp>
    </p:spTree>
    <p:extLst>
      <p:ext uri="{BB962C8B-B14F-4D97-AF65-F5344CB8AC3E}">
        <p14:creationId xmlns:p14="http://schemas.microsoft.com/office/powerpoint/2010/main" val="719499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68580" indent="0" algn="ctr">
              <a:buNone/>
            </a:pPr>
            <a:r>
              <a:rPr lang="cs-CZ" sz="3600" b="1" cap="all" dirty="0">
                <a:solidFill>
                  <a:schemeClr val="accent1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744780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1560" y="2900830"/>
            <a:ext cx="10210800" cy="1362075"/>
          </a:xfrm>
        </p:spPr>
        <p:txBody>
          <a:bodyPr/>
          <a:lstStyle/>
          <a:p>
            <a:r>
              <a:rPr lang="cs-CZ" b="1" dirty="0"/>
              <a:t>EDUKAČNÍ JEDNOTKA A JEJÍ PŘÍPRAVA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Doc. PhDr. Yvetta Vrublová,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1057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3105743-C313-48BB-B401-2132C88834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7521" y="260349"/>
            <a:ext cx="11055928" cy="1449698"/>
          </a:xfrm>
        </p:spPr>
        <p:txBody>
          <a:bodyPr/>
          <a:lstStyle/>
          <a:p>
            <a:pPr eaLnBrk="1" hangingPunct="1"/>
            <a:r>
              <a:rPr lang="cs-CZ" altLang="cs-CZ" b="1" cap="all" dirty="0"/>
              <a:t>Všeobecná sestra, porodní asistentka  poskytuje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87550B9-9C19-4C50-AB91-DAFD869332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1269" y="1710047"/>
            <a:ext cx="9847346" cy="488760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cs-CZ" altLang="cs-CZ" sz="2800" b="1" i="1" dirty="0">
                <a:solidFill>
                  <a:schemeClr val="tx1"/>
                </a:solidFill>
              </a:rPr>
              <a:t>informace </a:t>
            </a:r>
            <a:r>
              <a:rPr lang="cs-CZ" altLang="cs-CZ" sz="2800" b="1" dirty="0">
                <a:solidFill>
                  <a:schemeClr val="tx1"/>
                </a:solidFill>
              </a:rPr>
              <a:t>o zdravotním stavu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sz="2800" b="1" i="1" dirty="0">
                <a:solidFill>
                  <a:schemeClr val="tx1"/>
                </a:solidFill>
              </a:rPr>
              <a:t>poučení </a:t>
            </a:r>
            <a:r>
              <a:rPr lang="cs-CZ" altLang="cs-CZ" sz="2800" dirty="0">
                <a:solidFill>
                  <a:schemeClr val="tx1"/>
                </a:solidFill>
              </a:rPr>
              <a:t> </a:t>
            </a:r>
            <a:r>
              <a:rPr lang="cs-CZ" altLang="cs-CZ" sz="2800" b="1" dirty="0">
                <a:solidFill>
                  <a:schemeClr val="tx1"/>
                </a:solidFill>
              </a:rPr>
              <a:t>o rizikových faktorech, správné životosprávě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sz="2800" b="1" i="1" dirty="0">
                <a:solidFill>
                  <a:schemeClr val="tx1"/>
                </a:solidFill>
              </a:rPr>
              <a:t>zkušenosti </a:t>
            </a:r>
            <a:r>
              <a:rPr lang="cs-CZ" altLang="cs-CZ" sz="2800" dirty="0">
                <a:solidFill>
                  <a:schemeClr val="tx1"/>
                </a:solidFill>
              </a:rPr>
              <a:t> </a:t>
            </a:r>
            <a:r>
              <a:rPr lang="cs-CZ" altLang="cs-CZ" sz="2800" b="1" dirty="0">
                <a:solidFill>
                  <a:schemeClr val="tx1"/>
                </a:solidFill>
              </a:rPr>
              <a:t>od jiných klientů/pacientů jak onemocnění zvládaly a své vlastní zkušenosti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sz="2800" b="1" i="1" dirty="0">
                <a:solidFill>
                  <a:schemeClr val="tx1"/>
                </a:solidFill>
              </a:rPr>
              <a:t>naučné materiály, texty</a:t>
            </a:r>
            <a:r>
              <a:rPr lang="cs-CZ" altLang="cs-CZ" sz="2800" dirty="0">
                <a:solidFill>
                  <a:schemeClr val="tx1"/>
                </a:solidFill>
              </a:rPr>
              <a:t> - </a:t>
            </a:r>
            <a:r>
              <a:rPr lang="cs-CZ" altLang="cs-CZ" sz="2800" b="1" dirty="0">
                <a:solidFill>
                  <a:schemeClr val="tx1"/>
                </a:solidFill>
              </a:rPr>
              <a:t>brožurky, letáky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sz="2800" b="1" i="1" dirty="0">
                <a:solidFill>
                  <a:schemeClr val="tx1"/>
                </a:solidFill>
              </a:rPr>
              <a:t>získání zručnosti</a:t>
            </a:r>
            <a:r>
              <a:rPr lang="cs-CZ" altLang="cs-CZ" sz="2800" dirty="0">
                <a:solidFill>
                  <a:schemeClr val="tx1"/>
                </a:solidFill>
              </a:rPr>
              <a:t> </a:t>
            </a:r>
            <a:r>
              <a:rPr lang="cs-CZ" altLang="cs-CZ" sz="2800" b="1" dirty="0">
                <a:solidFill>
                  <a:schemeClr val="tx1"/>
                </a:solidFill>
              </a:rPr>
              <a:t>naučením se správné techniky</a:t>
            </a:r>
            <a:r>
              <a:rPr lang="cs-CZ" altLang="cs-CZ" sz="2800" dirty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sz="2800" b="1" i="1" dirty="0">
                <a:solidFill>
                  <a:schemeClr val="tx1"/>
                </a:solidFill>
              </a:rPr>
              <a:t>rady, návody</a:t>
            </a:r>
          </a:p>
        </p:txBody>
      </p:sp>
    </p:spTree>
    <p:extLst>
      <p:ext uri="{BB962C8B-B14F-4D97-AF65-F5344CB8AC3E}">
        <p14:creationId xmlns:p14="http://schemas.microsoft.com/office/powerpoint/2010/main" val="626172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37043BE-2546-4A96-8475-1E0527DE5B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260351"/>
            <a:ext cx="9144000" cy="86780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b="1" cap="all" dirty="0"/>
              <a:t>Příprava na edukaci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378F289D-F8B2-44BB-826F-BFFCDDFE17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3771" y="1268414"/>
            <a:ext cx="9884229" cy="5400675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cs-CZ" altLang="cs-CZ" b="1" dirty="0">
                <a:solidFill>
                  <a:schemeClr val="tx1"/>
                </a:solidFill>
              </a:rPr>
              <a:t>věk a pohlaví, vzdělání a zaměstnání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b="1" dirty="0">
                <a:solidFill>
                  <a:schemeClr val="tx1"/>
                </a:solidFill>
              </a:rPr>
              <a:t>kulturu a sociální zázemí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b="1" dirty="0">
                <a:solidFill>
                  <a:schemeClr val="tx1"/>
                </a:solidFill>
              </a:rPr>
              <a:t>motivaci a koncepci sebedůvěry, hodnotový systém jedince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b="1" dirty="0">
                <a:solidFill>
                  <a:schemeClr val="tx1"/>
                </a:solidFill>
              </a:rPr>
              <a:t>schopnost učit se, číst, slyšet (pozor na smyslová postižení)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b="1" dirty="0">
                <a:solidFill>
                  <a:schemeClr val="tx1"/>
                </a:solidFill>
              </a:rPr>
              <a:t>stanoví metody výuky, připraví pomůcky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b="1" dirty="0">
                <a:solidFill>
                  <a:schemeClr val="tx1"/>
                </a:solidFill>
              </a:rPr>
              <a:t>připraví na výuku klienta/y – dohodne si s ním dobu, je vhodné i předat před edukací písemný materiál, někdy je vhodné přizvat na výuku i příbuzné, přátelé</a:t>
            </a:r>
          </a:p>
        </p:txBody>
      </p:sp>
    </p:spTree>
    <p:extLst>
      <p:ext uri="{BB962C8B-B14F-4D97-AF65-F5344CB8AC3E}">
        <p14:creationId xmlns:p14="http://schemas.microsoft.com/office/powerpoint/2010/main" val="2142227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C4D8526-BF9C-4C31-A0D4-DBCF8917E4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1288" y="1"/>
            <a:ext cx="8809512" cy="1196975"/>
          </a:xfrm>
        </p:spPr>
        <p:txBody>
          <a:bodyPr/>
          <a:lstStyle/>
          <a:p>
            <a:pPr eaLnBrk="1" hangingPunct="1"/>
            <a:r>
              <a:rPr lang="cs-CZ" altLang="cs-CZ" b="1" cap="all" dirty="0"/>
              <a:t>Struktura edukační lekce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B302108-8A1A-4538-9284-DAC315DC3B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3766" y="1828800"/>
            <a:ext cx="11329060" cy="5272089"/>
          </a:xfrm>
        </p:spPr>
        <p:txBody>
          <a:bodyPr/>
          <a:lstStyle/>
          <a:p>
            <a:pPr marL="0" indent="0" algn="just">
              <a:lnSpc>
                <a:spcPct val="70000"/>
              </a:lnSpc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1. Cíl (očekávaný výsledek) </a:t>
            </a:r>
            <a:r>
              <a:rPr lang="cs-CZ" altLang="cs-CZ" sz="2800" b="1" dirty="0">
                <a:solidFill>
                  <a:schemeClr val="tx1"/>
                </a:solidFill>
              </a:rPr>
              <a:t>- znamená </a:t>
            </a:r>
          </a:p>
          <a:p>
            <a:pPr marL="381000" indent="-381000" algn="just">
              <a:lnSpc>
                <a:spcPct val="70000"/>
              </a:lnSpc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představu toho, čeho má být v činnosti dosaženo.</a:t>
            </a:r>
          </a:p>
          <a:p>
            <a:pPr marL="381000" indent="-381000" algn="just">
              <a:lnSpc>
                <a:spcPct val="70000"/>
              </a:lnSpc>
              <a:buNone/>
            </a:pPr>
            <a:endParaRPr lang="cs-CZ" altLang="cs-CZ" sz="2800" b="1" dirty="0">
              <a:solidFill>
                <a:schemeClr val="tx1"/>
              </a:solidFill>
            </a:endParaRPr>
          </a:p>
          <a:p>
            <a:pPr marL="381000" indent="-381000" algn="just">
              <a:lnSpc>
                <a:spcPct val="70000"/>
              </a:lnSpc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Cíle vyučovacího procesu určují výběr obsahu učiva, </a:t>
            </a:r>
          </a:p>
          <a:p>
            <a:pPr marL="381000" indent="-381000" algn="just">
              <a:lnSpc>
                <a:spcPct val="70000"/>
              </a:lnSpc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výběr optimálních metod, organizačních forem</a:t>
            </a:r>
          </a:p>
          <a:p>
            <a:pPr marL="381000" indent="-381000" algn="just">
              <a:lnSpc>
                <a:spcPct val="70000"/>
              </a:lnSpc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a materiálního zabezpečení vyučovacího procesu. </a:t>
            </a:r>
          </a:p>
          <a:p>
            <a:pPr marL="381000" indent="-381000" algn="just">
              <a:lnSpc>
                <a:spcPct val="70000"/>
              </a:lnSpc>
              <a:buNone/>
            </a:pPr>
            <a:endParaRPr lang="cs-CZ" altLang="cs-CZ" sz="2800" b="1" dirty="0">
              <a:solidFill>
                <a:schemeClr val="tx1"/>
              </a:solidFill>
            </a:endParaRPr>
          </a:p>
          <a:p>
            <a:pPr marL="381000" indent="-381000" algn="just">
              <a:lnSpc>
                <a:spcPct val="70000"/>
              </a:lnSpc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Cíle mohou být stanoveny nejen na začátku vyučovacího</a:t>
            </a:r>
          </a:p>
          <a:p>
            <a:pPr marL="381000" indent="-381000" algn="just">
              <a:lnSpc>
                <a:spcPct val="70000"/>
              </a:lnSpc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procesu, ale i v jeho průběhu</a:t>
            </a:r>
            <a:r>
              <a:rPr lang="cs-CZ" altLang="cs-CZ" sz="2800" b="1" dirty="0">
                <a:solidFill>
                  <a:srgbClr val="3333FF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231195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E855771-F3F3-4AAE-8608-2095D592C7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1901" y="1"/>
            <a:ext cx="9248899" cy="1389412"/>
          </a:xfrm>
        </p:spPr>
        <p:txBody>
          <a:bodyPr/>
          <a:lstStyle/>
          <a:p>
            <a:pPr eaLnBrk="1" hangingPunct="1"/>
            <a:r>
              <a:rPr lang="cs-CZ" altLang="cs-CZ" b="1" cap="all" dirty="0"/>
              <a:t>Specifické cíle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7516D34-3494-44A1-AFBA-9E5A040563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1891" y="1995055"/>
            <a:ext cx="10640291" cy="486294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kognitivní </a:t>
            </a:r>
            <a:r>
              <a:rPr lang="cs-CZ" altLang="cs-CZ" sz="2800" b="1" dirty="0">
                <a:solidFill>
                  <a:schemeClr val="tx1"/>
                </a:solidFill>
              </a:rPr>
              <a:t>(poznávací - vzdělávací)</a:t>
            </a:r>
            <a:r>
              <a:rPr lang="cs-CZ" altLang="cs-CZ" sz="2800" dirty="0">
                <a:solidFill>
                  <a:schemeClr val="tx1"/>
                </a:solidFill>
              </a:rPr>
              <a:t> – </a:t>
            </a:r>
            <a:r>
              <a:rPr lang="cs-CZ" altLang="cs-CZ" sz="2800" b="1" dirty="0">
                <a:solidFill>
                  <a:schemeClr val="tx1"/>
                </a:solidFill>
              </a:rPr>
              <a:t>oblast vědomostí, intelektových schopností, poznávacích schopností, např. vnímání, paměť, myšlení, tvořivost.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psychomotorické </a:t>
            </a:r>
            <a:r>
              <a:rPr lang="cs-CZ" altLang="cs-CZ" sz="2800" b="1" dirty="0">
                <a:solidFill>
                  <a:schemeClr val="tx1"/>
                </a:solidFill>
              </a:rPr>
              <a:t>(zručnostní, návykové – dovednostní)</a:t>
            </a:r>
            <a:r>
              <a:rPr lang="cs-CZ" altLang="cs-CZ" sz="2800" dirty="0">
                <a:solidFill>
                  <a:schemeClr val="tx1"/>
                </a:solidFill>
              </a:rPr>
              <a:t> </a:t>
            </a:r>
            <a:r>
              <a:rPr lang="cs-CZ" altLang="cs-CZ" sz="2800" b="1" dirty="0">
                <a:solidFill>
                  <a:schemeClr val="tx1"/>
                </a:solidFill>
              </a:rPr>
              <a:t>oblast motorických dovedností, používání pomůcek a zařízení, obsluhu přístrojů. Tvoří hlavně náplň praktických cvičení.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afektivní </a:t>
            </a:r>
            <a:r>
              <a:rPr lang="cs-CZ" altLang="cs-CZ" sz="2800" b="1" dirty="0">
                <a:solidFill>
                  <a:schemeClr val="tx1"/>
                </a:solidFill>
              </a:rPr>
              <a:t>(postojové – výchovné)</a:t>
            </a:r>
            <a:r>
              <a:rPr lang="cs-CZ" altLang="cs-CZ" sz="2800" dirty="0">
                <a:solidFill>
                  <a:schemeClr val="tx1"/>
                </a:solidFill>
              </a:rPr>
              <a:t> </a:t>
            </a:r>
            <a:r>
              <a:rPr lang="cs-CZ" altLang="cs-CZ" sz="2800" b="1" dirty="0">
                <a:solidFill>
                  <a:schemeClr val="tx1"/>
                </a:solidFill>
              </a:rPr>
              <a:t>– oblast citovou, oblast postojů, hodnotových orientací a sociálně-komunikačních dovednosti. </a:t>
            </a:r>
          </a:p>
        </p:txBody>
      </p:sp>
    </p:spTree>
    <p:extLst>
      <p:ext uri="{BB962C8B-B14F-4D97-AF65-F5344CB8AC3E}">
        <p14:creationId xmlns:p14="http://schemas.microsoft.com/office/powerpoint/2010/main" val="3580519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00C37CA-9D19-4A82-9643-9D3A6389B3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V="1">
            <a:off x="1981200" y="-171450"/>
            <a:ext cx="8229600" cy="171450"/>
          </a:xfrm>
        </p:spPr>
        <p:txBody>
          <a:bodyPr>
            <a:normAutofit fontScale="90000"/>
          </a:bodyPr>
          <a:lstStyle/>
          <a:p>
            <a:pPr eaLnBrk="1" hangingPunct="1"/>
            <a:endParaRPr lang="cs-CZ" altLang="cs-CZ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0C6CFCC-0917-474A-A213-C3CDEA82B6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0644" y="760022"/>
            <a:ext cx="11115304" cy="5909068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3500" b="1" dirty="0">
                <a:solidFill>
                  <a:schemeClr val="accent1"/>
                </a:solidFill>
              </a:rPr>
              <a:t>2. Obsah (učivo)</a:t>
            </a:r>
            <a:r>
              <a:rPr lang="cs-CZ" altLang="cs-CZ" sz="3500" dirty="0">
                <a:solidFill>
                  <a:schemeClr val="accent1"/>
                </a:solidFill>
              </a:rPr>
              <a:t> – </a:t>
            </a:r>
            <a:r>
              <a:rPr lang="cs-CZ" altLang="cs-CZ" sz="3500" b="1" dirty="0">
                <a:solidFill>
                  <a:schemeClr val="accent1"/>
                </a:solidFill>
              </a:rPr>
              <a:t>má tři základní podoby: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cs-CZ" altLang="cs-CZ" b="1" dirty="0">
              <a:solidFill>
                <a:srgbClr val="3333FF"/>
              </a:solidFill>
            </a:endParaRP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cs-CZ" altLang="cs-CZ" b="1" i="1" dirty="0">
                <a:solidFill>
                  <a:srgbClr val="FF0000"/>
                </a:solidFill>
              </a:rPr>
              <a:t>Formální (informační</a:t>
            </a:r>
            <a:r>
              <a:rPr lang="cs-CZ" altLang="cs-CZ" b="1" i="1" dirty="0">
                <a:solidFill>
                  <a:schemeClr val="tx1"/>
                </a:solidFill>
              </a:rPr>
              <a:t>) učivo</a:t>
            </a:r>
            <a:r>
              <a:rPr lang="cs-CZ" altLang="cs-CZ" b="1" dirty="0">
                <a:solidFill>
                  <a:schemeClr val="tx1"/>
                </a:solidFill>
              </a:rPr>
              <a:t> -</a:t>
            </a:r>
            <a:r>
              <a:rPr lang="cs-CZ" altLang="cs-CZ" dirty="0">
                <a:solidFill>
                  <a:schemeClr val="tx1"/>
                </a:solidFill>
              </a:rPr>
              <a:t> </a:t>
            </a:r>
            <a:r>
              <a:rPr lang="cs-CZ" altLang="cs-CZ" b="1" dirty="0">
                <a:solidFill>
                  <a:schemeClr val="tx1"/>
                </a:solidFill>
              </a:rPr>
              <a:t>fakta, pojmy, soubory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endParaRPr lang="cs-CZ" altLang="cs-CZ" b="1" i="1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cs-CZ" altLang="cs-CZ" b="1" i="1" dirty="0">
                <a:solidFill>
                  <a:srgbClr val="FF0000"/>
                </a:solidFill>
              </a:rPr>
              <a:t>Realizované učivo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>
                <a:solidFill>
                  <a:schemeClr val="tx1"/>
                </a:solidFill>
              </a:rPr>
              <a:t>-</a:t>
            </a:r>
            <a:r>
              <a:rPr lang="cs-CZ" altLang="cs-CZ" dirty="0">
                <a:solidFill>
                  <a:schemeClr val="tx1"/>
                </a:solidFill>
              </a:rPr>
              <a:t> </a:t>
            </a:r>
            <a:r>
              <a:rPr lang="cs-CZ" altLang="cs-CZ" b="1" dirty="0">
                <a:solidFill>
                  <a:schemeClr val="tx1"/>
                </a:solidFill>
              </a:rPr>
              <a:t>je to, co skutečně bylo účastníky edukace provedeno  Realizace je závislá na schopnosti postihnout všechny složky edukace: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cs-CZ" altLang="cs-CZ" b="1" dirty="0">
                <a:solidFill>
                  <a:schemeClr val="tx1"/>
                </a:solidFill>
              </a:rPr>
              <a:t>  kognitivní, afektivní i motorickou a také využít adekvátní metody k učení.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cs-CZ" altLang="cs-CZ" b="1" i="1" dirty="0">
                <a:solidFill>
                  <a:srgbClr val="FF0000"/>
                </a:solidFill>
              </a:rPr>
              <a:t>Osvojené učivo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b="1" dirty="0">
                <a:solidFill>
                  <a:srgbClr val="FF0000"/>
                </a:solidFill>
              </a:rPr>
              <a:t>-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b="1" dirty="0">
                <a:solidFill>
                  <a:schemeClr val="tx1"/>
                </a:solidFill>
              </a:rPr>
              <a:t>je ta podoba, kterou klient užije v životní situaci</a:t>
            </a:r>
          </a:p>
        </p:txBody>
      </p:sp>
    </p:spTree>
    <p:extLst>
      <p:ext uri="{BB962C8B-B14F-4D97-AF65-F5344CB8AC3E}">
        <p14:creationId xmlns:p14="http://schemas.microsoft.com/office/powerpoint/2010/main" val="1969581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35F93C6-D25A-4571-9E34-B2801D5025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V="1">
            <a:off x="1981200" y="-171450"/>
            <a:ext cx="8229600" cy="171450"/>
          </a:xfrm>
        </p:spPr>
        <p:txBody>
          <a:bodyPr>
            <a:normAutofit fontScale="90000"/>
          </a:bodyPr>
          <a:lstStyle/>
          <a:p>
            <a:pPr eaLnBrk="1" hangingPunct="1"/>
            <a:endParaRPr lang="cs-CZ" altLang="cs-CZ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CF05B8B-152D-419B-8D97-F7AC0EB281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6270" y="1368547"/>
            <a:ext cx="11139055" cy="580536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>
                <a:solidFill>
                  <a:srgbClr val="3333FF"/>
                </a:solidFill>
              </a:rPr>
              <a:t> </a:t>
            </a:r>
          </a:p>
          <a:p>
            <a:pPr marL="68580" indent="0" eaLnBrk="1" hangingPunct="1">
              <a:lnSpc>
                <a:spcPct val="80000"/>
              </a:lnSpc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Metoda poslouchání a interpretace </a:t>
            </a:r>
            <a:r>
              <a:rPr lang="cs-CZ" altLang="cs-CZ" b="1" dirty="0">
                <a:solidFill>
                  <a:schemeClr val="tx1"/>
                </a:solidFill>
              </a:rPr>
              <a:t>– při které pacient poslouchá příběh jiného pacienta se stejnou diagnózou a stejným operačním postupem.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Pravda nebo klamání </a:t>
            </a:r>
            <a:r>
              <a:rPr lang="cs-CZ" altLang="cs-CZ" b="1" dirty="0">
                <a:solidFill>
                  <a:schemeClr val="tx1"/>
                </a:solidFill>
              </a:rPr>
              <a:t>–  výroky související s tématem edukace, ale jen polovina z nich je správná a pacient musí oddělit nesprávné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b="1" dirty="0">
                <a:solidFill>
                  <a:schemeClr val="tx1"/>
                </a:solidFill>
              </a:rPr>
              <a:t>výroky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Karta očekávání </a:t>
            </a:r>
            <a:r>
              <a:rPr lang="cs-CZ" altLang="cs-CZ" b="1" dirty="0">
                <a:solidFill>
                  <a:schemeClr val="tx1"/>
                </a:solidFill>
              </a:rPr>
              <a:t>– pacient si samostatně a nebo se sestrou navrhne vlastní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b="1" dirty="0">
                <a:solidFill>
                  <a:schemeClr val="tx1"/>
                </a:solidFill>
              </a:rPr>
              <a:t>soubor očekávání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b="1" dirty="0">
              <a:solidFill>
                <a:schemeClr val="tx1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01C1F1B-861E-4A38-882C-09D756313A96}"/>
              </a:ext>
            </a:extLst>
          </p:cNvPr>
          <p:cNvSpPr txBox="1"/>
          <p:nvPr/>
        </p:nvSpPr>
        <p:spPr>
          <a:xfrm flipH="1">
            <a:off x="961901" y="783771"/>
            <a:ext cx="9248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94C6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METODY EDUKACE</a:t>
            </a:r>
          </a:p>
        </p:txBody>
      </p:sp>
    </p:spTree>
    <p:extLst>
      <p:ext uri="{BB962C8B-B14F-4D97-AF65-F5344CB8AC3E}">
        <p14:creationId xmlns:p14="http://schemas.microsoft.com/office/powerpoint/2010/main" val="97992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6B848F-7864-4556-A083-42EA153C1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05051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METODY EDUKACE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F3258B-D0C1-48E1-872D-17F74EAD4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423" y="2323652"/>
            <a:ext cx="9366324" cy="3508977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Zařazování kartiček </a:t>
            </a:r>
            <a:r>
              <a:rPr lang="cs-CZ" altLang="cs-CZ" b="1" dirty="0">
                <a:solidFill>
                  <a:schemeClr val="tx1"/>
                </a:solidFill>
              </a:rPr>
              <a:t>– na kartičkách jsou napsané různé aktivity pacienta na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>
                <a:solidFill>
                  <a:schemeClr val="tx1"/>
                </a:solidFill>
              </a:rPr>
              <a:t>zvládnutí konkrétního problému podle priorit, co by udělal za 1, 2,3…</a:t>
            </a:r>
          </a:p>
          <a:p>
            <a:pPr>
              <a:lnSpc>
                <a:spcPct val="80000"/>
              </a:lnSpc>
              <a:buNone/>
            </a:pPr>
            <a:endParaRPr lang="cs-CZ" altLang="cs-CZ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Pozorování sebe samého </a:t>
            </a:r>
            <a:r>
              <a:rPr lang="cs-CZ" altLang="cs-CZ" b="1" dirty="0">
                <a:solidFill>
                  <a:schemeClr val="tx1"/>
                </a:solidFill>
              </a:rPr>
              <a:t>– pacient si vytvoří konkrétní plán, podle kterého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>
                <a:solidFill>
                  <a:schemeClr val="tx1"/>
                </a:solidFill>
              </a:rPr>
              <a:t>bude pozorovat svoje chování a činnosti po ukončení edukace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21333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D8EA54-FCDE-4C53-BC95-F76FE7115B9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79b7b8bb-93ec-47cc-a1d6-47c5928ac23a"/>
    <ds:schemaRef ds:uri="http://purl.org/dc/dcmitype/"/>
    <ds:schemaRef ds:uri="http://purl.org/dc/terms/"/>
    <ds:schemaRef ds:uri="http://schemas.openxmlformats.org/package/2006/metadata/core-properties"/>
    <ds:schemaRef ds:uri="89332cfc-b023-4904-b12a-69ce444ff89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766</Words>
  <Application>Microsoft Office PowerPoint</Application>
  <PresentationFormat>Širokoúhlá obrazovka</PresentationFormat>
  <Paragraphs>101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Times New Roman</vt:lpstr>
      <vt:lpstr>Wingdings 2</vt:lpstr>
      <vt:lpstr>Motiv Office</vt:lpstr>
      <vt:lpstr>Austin</vt:lpstr>
      <vt:lpstr>Edukace ve zdravotnictví</vt:lpstr>
      <vt:lpstr>EDUKAČNÍ JEDNOTKA A JEJÍ PŘÍPRAVA</vt:lpstr>
      <vt:lpstr>Všeobecná sestra, porodní asistentka  poskytuje</vt:lpstr>
      <vt:lpstr>Příprava na edukaci</vt:lpstr>
      <vt:lpstr>Struktura edukační lekce</vt:lpstr>
      <vt:lpstr>Specifické cíle</vt:lpstr>
      <vt:lpstr>Prezentace aplikace PowerPoint</vt:lpstr>
      <vt:lpstr>Prezentace aplikace PowerPoint</vt:lpstr>
      <vt:lpstr>METODY EDUKACE </vt:lpstr>
      <vt:lpstr>Prezentace aplikace PowerPoint</vt:lpstr>
      <vt:lpstr>Prezentace aplikace PowerPoint</vt:lpstr>
      <vt:lpstr>Prezentace aplikace PowerPoint</vt:lpstr>
      <vt:lpstr>Prezentace aplikace PowerPoint</vt:lpstr>
      <vt:lpstr>Edukační proces </vt:lpstr>
      <vt:lpstr>    Metodický postup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zem0003</cp:lastModifiedBy>
  <cp:revision>6</cp:revision>
  <dcterms:created xsi:type="dcterms:W3CDTF">2020-07-28T16:37:17Z</dcterms:created>
  <dcterms:modified xsi:type="dcterms:W3CDTF">2021-02-22T07:04:06Z</dcterms:modified>
</cp:coreProperties>
</file>