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7D4C088-E7B4-4DDF-974E-3F77AE80CB88}">
          <p14:sldIdLst>
            <p14:sldId id="262"/>
          </p14:sldIdLst>
        </p14:section>
        <p14:section name="Oddíl bez názvu" id="{F0EC1A3B-C438-475E-A8E6-5DA525E8E8AA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15.02.2021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smtClean="0"/>
              <a:t>Ošetřovatelská </a:t>
            </a:r>
            <a:r>
              <a:rPr lang="cs-CZ" sz="4000" dirty="0" smtClean="0"/>
              <a:t>péče o ženu v primární gynekologické péči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8436" name="Picture 4" descr="vajecnik_fix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46" y="381000"/>
            <a:ext cx="10329134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0"/>
            <a:ext cx="9250680" cy="1371600"/>
          </a:xfrm>
        </p:spPr>
        <p:txBody>
          <a:bodyPr>
            <a:normAutofit/>
          </a:bodyPr>
          <a:lstStyle/>
          <a:p>
            <a:r>
              <a:rPr lang="cs-CZ" altLang="cs-CZ" b="1" cap="all" dirty="0">
                <a:solidFill>
                  <a:schemeClr val="accent2">
                    <a:lumMod val="75000"/>
                  </a:schemeClr>
                </a:solidFill>
              </a:rPr>
              <a:t>Terciární folikuly (</a:t>
            </a:r>
            <a:r>
              <a:rPr lang="cs-CZ" altLang="cs-CZ" b="1" i="1" cap="all" dirty="0">
                <a:solidFill>
                  <a:schemeClr val="accent2">
                    <a:lumMod val="75000"/>
                  </a:schemeClr>
                </a:solidFill>
              </a:rPr>
              <a:t>Graafovy</a:t>
            </a:r>
            <a:r>
              <a:rPr lang="cs-CZ" altLang="cs-CZ" b="1" cap="all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1828800"/>
            <a:ext cx="4373880" cy="502919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prominuje na povrch ovaria - </a:t>
            </a:r>
            <a:r>
              <a:rPr lang="cs-CZ" altLang="cs-CZ" sz="3600" b="1" dirty="0" err="1">
                <a:solidFill>
                  <a:schemeClr val="tx1"/>
                </a:solidFill>
              </a:rPr>
              <a:t>oocyt</a:t>
            </a:r>
            <a:r>
              <a:rPr lang="cs-CZ" altLang="cs-CZ" sz="3600" b="1" dirty="0">
                <a:solidFill>
                  <a:schemeClr val="tx1"/>
                </a:solidFill>
              </a:rPr>
              <a:t> se uvolní</a:t>
            </a:r>
          </a:p>
        </p:txBody>
      </p:sp>
      <p:pic>
        <p:nvPicPr>
          <p:cNvPr id="20484" name="Picture 4" descr="vajecnik_stadia_foli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828801"/>
            <a:ext cx="547116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5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0AEE0-8D9E-41FF-8A04-C3412744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670560"/>
            <a:ext cx="9721325" cy="914400"/>
          </a:xfrm>
        </p:spPr>
        <p:txBody>
          <a:bodyPr/>
          <a:lstStyle/>
          <a:p>
            <a:r>
              <a:rPr lang="cs-CZ" b="1" dirty="0"/>
              <a:t>VAGINA - KOLPOS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73E306-3F32-4389-8CDC-846E9956B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13" y="2278380"/>
            <a:ext cx="361893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B6D2BB8-A198-4D93-A58B-9FDB010DCFA6}"/>
              </a:ext>
            </a:extLst>
          </p:cNvPr>
          <p:cNvSpPr txBox="1"/>
          <p:nvPr/>
        </p:nvSpPr>
        <p:spPr>
          <a:xfrm>
            <a:off x="624840" y="1584960"/>
            <a:ext cx="6263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sz="3200" b="1" dirty="0"/>
              <a:t>Dutý, svalově vazovitý orgán, délka 8cm,  přední stěna je kratší, zadní delší</a:t>
            </a:r>
          </a:p>
          <a:p>
            <a:r>
              <a:rPr lang="cs-CZ" sz="3200" b="1" dirty="0"/>
              <a:t>Dlaždicový epitel, svalovina, vazivo</a:t>
            </a:r>
          </a:p>
          <a:p>
            <a:r>
              <a:rPr lang="cs-CZ" sz="3200" b="1" dirty="0"/>
              <a:t>Svalovina spirálově uspořádána</a:t>
            </a:r>
          </a:p>
        </p:txBody>
      </p:sp>
    </p:spTree>
    <p:extLst>
      <p:ext uri="{BB962C8B-B14F-4D97-AF65-F5344CB8AC3E}">
        <p14:creationId xmlns:p14="http://schemas.microsoft.com/office/powerpoint/2010/main" val="1727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492378"/>
          </a:xfrm>
        </p:spPr>
        <p:txBody>
          <a:bodyPr>
            <a:normAutofit fontScale="90000"/>
          </a:bodyPr>
          <a:lstStyle/>
          <a:p>
            <a:r>
              <a:rPr lang="cs-CZ" b="1" cap="all" dirty="0"/>
              <a:t>Poruchy rytmu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2519" y="2323652"/>
            <a:ext cx="9715227" cy="3508977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cs-CZ" dirty="0"/>
              <a:t>-  </a:t>
            </a:r>
            <a:r>
              <a:rPr lang="cs-CZ" sz="3200" b="1" dirty="0" err="1">
                <a:solidFill>
                  <a:schemeClr val="tx1"/>
                </a:solidFill>
              </a:rPr>
              <a:t>polymenorea</a:t>
            </a:r>
            <a:r>
              <a:rPr lang="cs-CZ" sz="3200" b="1" dirty="0">
                <a:solidFill>
                  <a:schemeClr val="tx1"/>
                </a:solidFill>
              </a:rPr>
              <a:t> – cyklus kratší 23 dnů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- </a:t>
            </a:r>
            <a:r>
              <a:rPr lang="cs-CZ" sz="3200" b="1" dirty="0" err="1">
                <a:solidFill>
                  <a:schemeClr val="tx1"/>
                </a:solidFill>
              </a:rPr>
              <a:t>oligomenorea</a:t>
            </a:r>
            <a:r>
              <a:rPr lang="cs-CZ" sz="3200" b="1" dirty="0">
                <a:solidFill>
                  <a:schemeClr val="tx1"/>
                </a:solidFill>
              </a:rPr>
              <a:t>- cyklus delší než 36dní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menoragie – nadměrné krvácení v pravidelném cyklu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méně než 8 dní</a:t>
            </a:r>
          </a:p>
          <a:p>
            <a:pPr>
              <a:buFontTx/>
              <a:buChar char="-"/>
            </a:pPr>
            <a:r>
              <a:rPr lang="cs-CZ" sz="3200" b="1" dirty="0" err="1">
                <a:solidFill>
                  <a:schemeClr val="tx1"/>
                </a:solidFill>
              </a:rPr>
              <a:t>hypermenorea</a:t>
            </a:r>
            <a:r>
              <a:rPr lang="cs-CZ" sz="3200" b="1" dirty="0">
                <a:solidFill>
                  <a:schemeClr val="tx1"/>
                </a:solidFill>
              </a:rPr>
              <a:t> - nadměrné krvácení v pravidelném 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cyklu </a:t>
            </a:r>
            <a:r>
              <a:rPr lang="cs-CZ" sz="3200" b="1" dirty="0" err="1">
                <a:solidFill>
                  <a:schemeClr val="tx1"/>
                </a:solidFill>
              </a:rPr>
              <a:t>vícenež</a:t>
            </a:r>
            <a:r>
              <a:rPr lang="cs-CZ" sz="3200" b="1" dirty="0">
                <a:solidFill>
                  <a:schemeClr val="tx1"/>
                </a:solidFill>
              </a:rPr>
              <a:t> 8 dní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- metroragie – nepravidelné krvácení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- amenorea – nepřítomnost menstruačního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2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41759"/>
          </a:xfrm>
        </p:spPr>
        <p:txBody>
          <a:bodyPr/>
          <a:lstStyle/>
          <a:p>
            <a:r>
              <a:rPr lang="cs-CZ" b="1" cap="all" dirty="0">
                <a:solidFill>
                  <a:schemeClr val="accent2"/>
                </a:solidFill>
              </a:rPr>
              <a:t>Hormonální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5643" y="2323652"/>
            <a:ext cx="10770918" cy="3508977"/>
          </a:xfrm>
        </p:spPr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   </a:t>
            </a:r>
            <a:r>
              <a:rPr lang="cs-CZ" sz="3200" b="1" dirty="0" err="1">
                <a:solidFill>
                  <a:schemeClr val="tx1"/>
                </a:solidFill>
              </a:rPr>
              <a:t>hypothalamus</a:t>
            </a:r>
            <a:r>
              <a:rPr lang="cs-CZ" sz="3200" b="1" dirty="0">
                <a:solidFill>
                  <a:schemeClr val="tx1"/>
                </a:solidFill>
              </a:rPr>
              <a:t> - </a:t>
            </a:r>
            <a:r>
              <a:rPr lang="cs-CZ" sz="3200" b="1" dirty="0" err="1">
                <a:solidFill>
                  <a:schemeClr val="tx1"/>
                </a:solidFill>
              </a:rPr>
              <a:t>gonádoliberin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   přední lalok hypofýzy – luteinizační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                     - folikulostimulační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                     - gonadotropiny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  vaječníky – estrogeny (estradiol, estron, estriol)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- žluté tělísko – </a:t>
            </a:r>
            <a:r>
              <a:rPr lang="cs-CZ" sz="3200" b="1" dirty="0" err="1">
                <a:solidFill>
                  <a:schemeClr val="tx1"/>
                </a:solidFill>
              </a:rPr>
              <a:t>gestageny</a:t>
            </a:r>
            <a:r>
              <a:rPr lang="cs-CZ" sz="3200" b="1" dirty="0">
                <a:solidFill>
                  <a:schemeClr val="tx1"/>
                </a:solidFill>
              </a:rPr>
              <a:t> – progesteron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               - </a:t>
            </a:r>
            <a:r>
              <a:rPr lang="cs-CZ" sz="3200" b="1" dirty="0" err="1">
                <a:solidFill>
                  <a:schemeClr val="tx1"/>
                </a:solidFill>
              </a:rPr>
              <a:t>andorgeny</a:t>
            </a:r>
            <a:r>
              <a:rPr lang="cs-CZ" sz="3200" b="1" dirty="0">
                <a:solidFill>
                  <a:schemeClr val="tx1"/>
                </a:solidFill>
              </a:rPr>
              <a:t> – testosteron, androsteron</a:t>
            </a:r>
          </a:p>
        </p:txBody>
      </p:sp>
    </p:spTree>
    <p:extLst>
      <p:ext uri="{BB962C8B-B14F-4D97-AF65-F5344CB8AC3E}">
        <p14:creationId xmlns:p14="http://schemas.microsoft.com/office/powerpoint/2010/main" val="24063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19200"/>
            <a:ext cx="9568543" cy="5344886"/>
          </a:xfrm>
        </p:spPr>
      </p:pic>
    </p:spTree>
    <p:extLst>
      <p:ext uri="{BB962C8B-B14F-4D97-AF65-F5344CB8AC3E}">
        <p14:creationId xmlns:p14="http://schemas.microsoft.com/office/powerpoint/2010/main" val="237882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DF935-DBAF-4554-AF61-21ECC120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2" y="629392"/>
            <a:ext cx="9858484" cy="1104405"/>
          </a:xfrm>
        </p:spPr>
        <p:txBody>
          <a:bodyPr/>
          <a:lstStyle/>
          <a:p>
            <a:pPr algn="ctr"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GYNEKOLOGICKÁ ENDOKRINOLOGIE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F57A8C01-DEE4-4EFB-8D52-66DE24AE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1" y="1876301"/>
            <a:ext cx="9528586" cy="4722619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HYPOTALAMUS</a:t>
            </a:r>
          </a:p>
          <a:p>
            <a:pPr eaLnBrk="1" hangingPunct="1"/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chemeClr val="tx1"/>
                </a:solidFill>
              </a:rPr>
              <a:t>Ústřední místo v regulaci MC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 Do předního laloku h., adenohypofýza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</a:t>
            </a:r>
            <a:r>
              <a:rPr lang="cs-CZ" altLang="cs-CZ" sz="3200" b="1" u="sng" dirty="0" err="1">
                <a:solidFill>
                  <a:schemeClr val="tx1"/>
                </a:solidFill>
              </a:rPr>
              <a:t>Gonadoliberiny</a:t>
            </a:r>
            <a:endParaRPr lang="cs-CZ" altLang="cs-CZ" sz="3200" b="1" u="sng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Dopamin, noradrenalin, serotonin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Do zadního laloku, h. neurohypofýza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</a:t>
            </a:r>
            <a:r>
              <a:rPr lang="cs-CZ" altLang="cs-CZ" sz="3200" b="1" u="sng" dirty="0">
                <a:solidFill>
                  <a:schemeClr val="tx1"/>
                </a:solidFill>
              </a:rPr>
              <a:t>Oxytocin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</a:t>
            </a:r>
            <a:r>
              <a:rPr lang="cs-CZ" altLang="cs-CZ" sz="3200" b="1" u="sng" dirty="0">
                <a:solidFill>
                  <a:schemeClr val="tx1"/>
                </a:solidFill>
              </a:rPr>
              <a:t>Vasopresin</a:t>
            </a:r>
          </a:p>
          <a:p>
            <a:pPr eaLnBrk="1" hangingPunct="1"/>
            <a:endParaRPr lang="cs-CZ" altLang="cs-CZ" u="sng" dirty="0"/>
          </a:p>
        </p:txBody>
      </p:sp>
    </p:spTree>
    <p:extLst>
      <p:ext uri="{BB962C8B-B14F-4D97-AF65-F5344CB8AC3E}">
        <p14:creationId xmlns:p14="http://schemas.microsoft.com/office/powerpoint/2010/main" val="4173933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0DD07-1358-4274-9A76-1449518F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944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GYNEKOLOGICKÁ ENDOKRINOLOGIE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37E660D1-DE57-4225-8953-AEB742D68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935480"/>
            <a:ext cx="10698480" cy="3897149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rgbClr val="FF0000"/>
                </a:solidFill>
              </a:rPr>
              <a:t>HYPOFÝZA</a:t>
            </a:r>
          </a:p>
          <a:p>
            <a:pPr eaLnBrk="1" hangingPunct="1"/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chemeClr val="tx1"/>
                </a:solidFill>
              </a:rPr>
              <a:t>Adenohypofýza-FSH-růst folikulů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	         LH-prasknutí folikulu,-ovulaci, růst ž.t.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Neurohypofýza-Oxytocin-činnost hladkého Estrogeny-nejvíce 1-2dny před ovulací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		            -ovulační cyklus, </a:t>
            </a:r>
            <a:r>
              <a:rPr lang="cs-CZ" altLang="cs-CZ" sz="3200" b="1" dirty="0" err="1">
                <a:solidFill>
                  <a:schemeClr val="tx1"/>
                </a:solidFill>
              </a:rPr>
              <a:t>sek.pohl.znaky</a:t>
            </a:r>
            <a:endParaRPr lang="cs-CZ" altLang="cs-CZ" sz="3200" b="1" dirty="0">
              <a:solidFill>
                <a:schemeClr val="tx1"/>
              </a:solidFill>
            </a:endParaRPr>
          </a:p>
          <a:p>
            <a:pPr marL="68580" indent="0" eaLnBrk="1" hangingPunct="1">
              <a:buNone/>
            </a:pPr>
            <a:r>
              <a:rPr lang="cs-CZ" altLang="cs-CZ" sz="3200" b="1" dirty="0">
                <a:solidFill>
                  <a:schemeClr val="tx1"/>
                </a:solidFill>
              </a:rPr>
              <a:t>  </a:t>
            </a:r>
            <a:r>
              <a:rPr lang="cs-CZ" altLang="cs-CZ" sz="3200" b="1" dirty="0" err="1">
                <a:solidFill>
                  <a:schemeClr val="tx1"/>
                </a:solidFill>
              </a:rPr>
              <a:t>Gestageny</a:t>
            </a:r>
            <a:r>
              <a:rPr lang="cs-CZ" altLang="cs-CZ" sz="3200" b="1" dirty="0">
                <a:solidFill>
                  <a:schemeClr val="tx1"/>
                </a:solidFill>
              </a:rPr>
              <a:t>-příprava a udržení těhotenství, 20 den cyklu</a:t>
            </a:r>
          </a:p>
        </p:txBody>
      </p:sp>
    </p:spTree>
    <p:extLst>
      <p:ext uri="{BB962C8B-B14F-4D97-AF65-F5344CB8AC3E}">
        <p14:creationId xmlns:p14="http://schemas.microsoft.com/office/powerpoint/2010/main" val="320542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51461-CE7B-4108-8E46-5C8E0237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MENSTRUAČNÍ CYKLUS - FERTILITA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E3A94F-0154-4B4F-90FF-C4C63CD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-  </a:t>
            </a:r>
            <a:r>
              <a:rPr lang="cs-CZ" sz="3200" b="1" dirty="0">
                <a:solidFill>
                  <a:schemeClr val="tx1"/>
                </a:solidFill>
              </a:rPr>
              <a:t>FERTILNÍ VĚK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MENARCHE 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KLIMAKTERIUM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MENOPAUZA</a:t>
            </a:r>
          </a:p>
          <a:p>
            <a:pPr>
              <a:buFontTx/>
              <a:buChar char="-"/>
            </a:pPr>
            <a:r>
              <a:rPr lang="cs-CZ" sz="3200" b="1" dirty="0">
                <a:solidFill>
                  <a:schemeClr val="tx1"/>
                </a:solidFill>
              </a:rPr>
              <a:t>POSTMENOPAUZA</a:t>
            </a:r>
          </a:p>
        </p:txBody>
      </p:sp>
    </p:spTree>
    <p:extLst>
      <p:ext uri="{BB962C8B-B14F-4D97-AF65-F5344CB8AC3E}">
        <p14:creationId xmlns:p14="http://schemas.microsoft.com/office/powerpoint/2010/main" val="2287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E1F8-2BE9-46E9-A14B-CB1A72EE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502920"/>
            <a:ext cx="9782285" cy="960120"/>
          </a:xfrm>
        </p:spPr>
        <p:txBody>
          <a:bodyPr/>
          <a:lstStyle/>
          <a:p>
            <a:pPr algn="ctr">
              <a:defRPr/>
            </a:pPr>
            <a:r>
              <a:rPr lang="cs-CZ" b="1" dirty="0">
                <a:solidFill>
                  <a:schemeClr val="tx2">
                    <a:satMod val="130000"/>
                  </a:schemeClr>
                </a:solidFill>
              </a:rPr>
              <a:t>POHLAVNÍ CYKLUS ŽENY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870058F-D675-456B-956B-BB6CE83D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63040"/>
            <a:ext cx="10469879" cy="489204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3500" b="1" dirty="0">
                <a:solidFill>
                  <a:srgbClr val="FF0000"/>
                </a:solidFill>
              </a:rPr>
              <a:t>MENSTRUAČNÍ CYKLUS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Změny endometria opakující se po 28 dnech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Menstruační fáze </a:t>
            </a:r>
            <a:r>
              <a:rPr lang="cs-CZ" altLang="cs-CZ" sz="3200" b="1" dirty="0">
                <a:solidFill>
                  <a:schemeClr val="tx1"/>
                </a:solidFill>
              </a:rPr>
              <a:t>1.-5.den cyklu, krvácení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Regenerační </a:t>
            </a:r>
            <a:r>
              <a:rPr lang="cs-CZ" altLang="cs-CZ" sz="3200" b="1" dirty="0">
                <a:solidFill>
                  <a:schemeClr val="tx1"/>
                </a:solidFill>
              </a:rPr>
              <a:t>fáze-obnovení epitelu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Proliferační fáze-do </a:t>
            </a:r>
            <a:r>
              <a:rPr lang="cs-CZ" altLang="cs-CZ" sz="3200" b="1" dirty="0">
                <a:solidFill>
                  <a:schemeClr val="tx1"/>
                </a:solidFill>
              </a:rPr>
              <a:t>l4.dne, pod vlivem estrogenů</a:t>
            </a:r>
          </a:p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Sekreční </a:t>
            </a:r>
            <a:r>
              <a:rPr lang="cs-CZ" altLang="cs-CZ" sz="3200" b="1" dirty="0">
                <a:solidFill>
                  <a:schemeClr val="tx1"/>
                </a:solidFill>
              </a:rPr>
              <a:t>fáze-po ovulaci, pod vlivem progesteronu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Nedojde-li k oplození vzniká ischemická fáze</a:t>
            </a:r>
          </a:p>
          <a:p>
            <a:pPr eaLnBrk="1" hangingPunct="1"/>
            <a:r>
              <a:rPr lang="cs-CZ" altLang="cs-CZ" sz="3200" b="1" dirty="0">
                <a:solidFill>
                  <a:schemeClr val="tx1"/>
                </a:solidFill>
              </a:rPr>
              <a:t>Dojde-li k oplození-nidace 20.den cyklu, z endometria vzniká decidua</a:t>
            </a:r>
          </a:p>
        </p:txBody>
      </p:sp>
    </p:spTree>
    <p:extLst>
      <p:ext uri="{BB962C8B-B14F-4D97-AF65-F5344CB8AC3E}">
        <p14:creationId xmlns:p14="http://schemas.microsoft.com/office/powerpoint/2010/main" val="382665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040" y="2900830"/>
            <a:ext cx="10043160" cy="136207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ANATOMIE A FYZIOLOGIE GYNEKOLOGICKÝCH ORGÁNŮ, MENSTRUAČNÍ CYKLUS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Doc. PhDr. Yvetta Vrublová, Ph.D.</a:t>
            </a:r>
          </a:p>
        </p:txBody>
      </p:sp>
    </p:spTree>
    <p:extLst>
      <p:ext uri="{BB962C8B-B14F-4D97-AF65-F5344CB8AC3E}">
        <p14:creationId xmlns:p14="http://schemas.microsoft.com/office/powerpoint/2010/main" val="19322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8F366-F151-4ADA-AF67-15B5B18C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655320"/>
            <a:ext cx="9366325" cy="975360"/>
          </a:xfrm>
        </p:spPr>
        <p:txBody>
          <a:bodyPr>
            <a:normAutofit/>
          </a:bodyPr>
          <a:lstStyle/>
          <a:p>
            <a:r>
              <a:rPr lang="cs-CZ" b="1" dirty="0"/>
              <a:t>PORUCHY RYTMU A INTENZITY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51D3D5-493F-486D-8EEB-5980E005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737360"/>
            <a:ext cx="10546079" cy="4831080"/>
          </a:xfrm>
        </p:spPr>
        <p:txBody>
          <a:bodyPr>
            <a:normAutofit/>
          </a:bodyPr>
          <a:lstStyle/>
          <a:p>
            <a:r>
              <a:rPr lang="cs-CZ" sz="3200" dirty="0"/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polymenorea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chemeClr val="tx1"/>
                </a:solidFill>
              </a:rPr>
              <a:t>cyklus kratší 23 dnů</a:t>
            </a:r>
          </a:p>
          <a:p>
            <a:r>
              <a:rPr lang="cs-CZ" sz="3200" b="1" dirty="0"/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oligomenorea</a:t>
            </a:r>
            <a:r>
              <a:rPr lang="cs-CZ" sz="3200" b="1" dirty="0"/>
              <a:t>- </a:t>
            </a:r>
            <a:r>
              <a:rPr lang="cs-CZ" sz="3200" b="1" dirty="0">
                <a:solidFill>
                  <a:schemeClr val="tx1"/>
                </a:solidFill>
              </a:rPr>
              <a:t>cyklus delší než 36dní</a:t>
            </a:r>
          </a:p>
          <a:p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menoragie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chemeClr val="tx1"/>
                </a:solidFill>
              </a:rPr>
              <a:t>– nadměrné krvácení v pravidelném cyklu méně než 8 dní</a:t>
            </a:r>
          </a:p>
          <a:p>
            <a:r>
              <a:rPr lang="cs-CZ" sz="3200" b="1" dirty="0"/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hypermenorea</a:t>
            </a:r>
            <a:r>
              <a:rPr lang="cs-CZ" sz="3200" b="1" dirty="0"/>
              <a:t> - </a:t>
            </a:r>
            <a:r>
              <a:rPr lang="cs-CZ" sz="3200" b="1" dirty="0">
                <a:solidFill>
                  <a:schemeClr val="tx1"/>
                </a:solidFill>
              </a:rPr>
              <a:t>nadměrné krvácení v pravidelném cyklu </a:t>
            </a:r>
            <a:r>
              <a:rPr lang="cs-CZ" sz="3200" b="1" dirty="0" err="1">
                <a:solidFill>
                  <a:schemeClr val="tx1"/>
                </a:solidFill>
              </a:rPr>
              <a:t>vícenež</a:t>
            </a:r>
            <a:r>
              <a:rPr lang="cs-CZ" sz="3200" b="1" dirty="0">
                <a:solidFill>
                  <a:schemeClr val="tx1"/>
                </a:solidFill>
              </a:rPr>
              <a:t> 8 dní</a:t>
            </a:r>
          </a:p>
          <a:p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metroragie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chemeClr val="tx1"/>
                </a:solidFill>
              </a:rPr>
              <a:t>nepravidelné krvácení</a:t>
            </a:r>
          </a:p>
          <a:p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amenorea</a:t>
            </a:r>
            <a:r>
              <a:rPr lang="cs-CZ" sz="3200" b="1" dirty="0"/>
              <a:t> – </a:t>
            </a:r>
            <a:r>
              <a:rPr lang="cs-CZ" sz="3200" b="1" dirty="0">
                <a:solidFill>
                  <a:schemeClr val="tx1"/>
                </a:solidFill>
              </a:rPr>
              <a:t>nepřítomnost menstruačního krvácení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530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C1A6-1959-4EAF-B476-2317B7E1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CB75A7-4606-4B4D-B1BB-FCEDE181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/>
              <a:t>         </a:t>
            </a:r>
            <a:r>
              <a:rPr lang="cs-CZ" sz="3600" b="1" dirty="0">
                <a:solidFill>
                  <a:srgbClr val="FF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3522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86" y="286603"/>
            <a:ext cx="11068594" cy="1450757"/>
          </a:xfrm>
        </p:spPr>
        <p:txBody>
          <a:bodyPr/>
          <a:lstStyle/>
          <a:p>
            <a:r>
              <a:rPr lang="cs-CZ" b="1" dirty="0"/>
              <a:t>1. Anatomie porodních </a:t>
            </a:r>
            <a:br>
              <a:rPr lang="cs-CZ" b="1" dirty="0"/>
            </a:br>
            <a:r>
              <a:rPr lang="cs-CZ" b="1" dirty="0"/>
              <a:t>    cest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714" y="1845734"/>
            <a:ext cx="10937966" cy="434170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200" b="1" u="sng" dirty="0">
                <a:solidFill>
                  <a:schemeClr val="tx1"/>
                </a:solidFill>
              </a:rPr>
              <a:t>Tvrdé cesty porodní (kostěná pánev)  </a:t>
            </a:r>
            <a:endParaRPr lang="cs-CZ" sz="3200" dirty="0">
              <a:solidFill>
                <a:schemeClr val="tx1"/>
              </a:solidFill>
            </a:endParaRP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os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sacrum</a:t>
            </a:r>
            <a:r>
              <a:rPr lang="cs-CZ" sz="3200" dirty="0">
                <a:solidFill>
                  <a:schemeClr val="tx1"/>
                </a:solidFill>
              </a:rPr>
              <a:t> (křížová),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os </a:t>
            </a:r>
            <a:r>
              <a:rPr lang="cs-CZ" sz="3200" b="1" dirty="0" err="1">
                <a:solidFill>
                  <a:schemeClr val="tx1"/>
                </a:solidFill>
              </a:rPr>
              <a:t>coccigis</a:t>
            </a:r>
            <a:r>
              <a:rPr lang="cs-CZ" sz="3200" dirty="0">
                <a:solidFill>
                  <a:schemeClr val="tx1"/>
                </a:solidFill>
              </a:rPr>
              <a:t> (kostrč), 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os </a:t>
            </a:r>
            <a:r>
              <a:rPr lang="cs-CZ" sz="3200" b="1" dirty="0" err="1">
                <a:solidFill>
                  <a:schemeClr val="tx1"/>
                </a:solidFill>
              </a:rPr>
              <a:t>coxae</a:t>
            </a:r>
            <a:r>
              <a:rPr lang="cs-CZ" sz="3200" dirty="0">
                <a:solidFill>
                  <a:schemeClr val="tx1"/>
                </a:solidFill>
              </a:rPr>
              <a:t>    (pánevní)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os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illium</a:t>
            </a:r>
            <a:r>
              <a:rPr lang="cs-CZ" sz="3200" dirty="0">
                <a:solidFill>
                  <a:schemeClr val="tx1"/>
                </a:solidFill>
              </a:rPr>
              <a:t> (kyčelní),</a:t>
            </a:r>
          </a:p>
          <a:p>
            <a:pPr marL="68580" lvl="0" indent="0">
              <a:buNone/>
            </a:pPr>
            <a:r>
              <a:rPr lang="cs-CZ" sz="3200" dirty="0">
                <a:solidFill>
                  <a:schemeClr val="tx1"/>
                </a:solidFill>
              </a:rPr>
              <a:t>        o</a:t>
            </a:r>
            <a:r>
              <a:rPr lang="cs-CZ" sz="3200" b="1" dirty="0">
                <a:solidFill>
                  <a:schemeClr val="tx1"/>
                </a:solidFill>
              </a:rPr>
              <a:t>s  </a:t>
            </a:r>
            <a:r>
              <a:rPr lang="cs-CZ" sz="3200" b="1" dirty="0" err="1">
                <a:solidFill>
                  <a:schemeClr val="tx1"/>
                </a:solidFill>
              </a:rPr>
              <a:t>ischii</a:t>
            </a:r>
            <a:r>
              <a:rPr lang="cs-CZ" sz="3200" dirty="0">
                <a:solidFill>
                  <a:schemeClr val="tx1"/>
                </a:solidFill>
              </a:rPr>
              <a:t> (sedací), 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     os  </a:t>
            </a:r>
            <a:r>
              <a:rPr lang="cs-CZ" sz="3200" b="1" dirty="0" err="1">
                <a:solidFill>
                  <a:schemeClr val="tx1"/>
                </a:solidFill>
              </a:rPr>
              <a:t>pubis</a:t>
            </a:r>
            <a:r>
              <a:rPr lang="cs-CZ" sz="3200" dirty="0">
                <a:solidFill>
                  <a:schemeClr val="tx1"/>
                </a:solidFill>
              </a:rPr>
              <a:t> (stydká))</a:t>
            </a:r>
          </a:p>
          <a:p>
            <a:endParaRPr lang="cs-CZ" dirty="0"/>
          </a:p>
        </p:txBody>
      </p:sp>
      <p:pic>
        <p:nvPicPr>
          <p:cNvPr id="4" name="obrázek 3" descr="C:\Users\Vista\Desktop\netter\kostra\240.jpg"/>
          <p:cNvPicPr/>
          <p:nvPr/>
        </p:nvPicPr>
        <p:blipFill>
          <a:blip r:embed="rId2" cstate="print"/>
          <a:srcRect t="45848" b="8336"/>
          <a:stretch>
            <a:fillRect/>
          </a:stretch>
        </p:blipFill>
        <p:spPr bwMode="auto">
          <a:xfrm>
            <a:off x="6183086" y="1737360"/>
            <a:ext cx="6008914" cy="49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440" y="640080"/>
            <a:ext cx="9904205" cy="8839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ZEVNÍ POHLAVNÍ ÚSTROJÍ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120" y="1737360"/>
            <a:ext cx="10576560" cy="4864918"/>
          </a:xfrm>
        </p:spPr>
        <p:txBody>
          <a:bodyPr>
            <a:normAutofit fontScale="85000" lnSpcReduction="20000"/>
          </a:bodyPr>
          <a:lstStyle/>
          <a:p>
            <a:pPr marL="68580" lvl="0" indent="0">
              <a:buNone/>
            </a:pPr>
            <a:r>
              <a:rPr lang="cs-CZ" sz="3600" b="1" dirty="0"/>
              <a:t>-</a:t>
            </a:r>
            <a:r>
              <a:rPr lang="cs-CZ" sz="3600" b="1" dirty="0" err="1">
                <a:solidFill>
                  <a:schemeClr val="tx1"/>
                </a:solidFill>
              </a:rPr>
              <a:t>mons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pubis</a:t>
            </a:r>
            <a:r>
              <a:rPr lang="cs-CZ" sz="3600" b="1" dirty="0">
                <a:solidFill>
                  <a:schemeClr val="tx1"/>
                </a:solidFill>
              </a:rPr>
              <a:t> - vyvýšenina (tukový polštář) nad stydkou sponou, hojné potní a mazové žlázy a chlupy (</a:t>
            </a:r>
            <a:r>
              <a:rPr lang="cs-CZ" sz="3600" b="1" dirty="0" err="1">
                <a:solidFill>
                  <a:schemeClr val="tx1"/>
                </a:solidFill>
              </a:rPr>
              <a:t>pubes</a:t>
            </a:r>
            <a:r>
              <a:rPr lang="cs-CZ" sz="3600" b="1" dirty="0">
                <a:solidFill>
                  <a:schemeClr val="tx1"/>
                </a:solidFill>
              </a:rPr>
              <a:t>) </a:t>
            </a: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labia majora </a:t>
            </a:r>
            <a:r>
              <a:rPr lang="cs-CZ" sz="3600" b="1" dirty="0" err="1">
                <a:solidFill>
                  <a:schemeClr val="tx1"/>
                </a:solidFill>
              </a:rPr>
              <a:t>pudendi</a:t>
            </a:r>
            <a:endParaRPr lang="cs-CZ" sz="3600" b="1" dirty="0">
              <a:solidFill>
                <a:schemeClr val="tx1"/>
              </a:solidFill>
            </a:endParaRP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labia </a:t>
            </a:r>
            <a:r>
              <a:rPr lang="cs-CZ" sz="3600" b="1" dirty="0" err="1">
                <a:solidFill>
                  <a:schemeClr val="tx1"/>
                </a:solidFill>
              </a:rPr>
              <a:t>minora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pudendi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</a:p>
          <a:p>
            <a:pPr marL="68580" lvl="0" indent="0">
              <a:buNone/>
            </a:pPr>
            <a:r>
              <a:rPr lang="cs-CZ" sz="3600" b="1" i="1" dirty="0">
                <a:solidFill>
                  <a:schemeClr val="tx1"/>
                </a:solidFill>
              </a:rPr>
              <a:t>- </a:t>
            </a:r>
            <a:r>
              <a:rPr lang="cs-CZ" sz="3600" b="1" dirty="0" err="1">
                <a:solidFill>
                  <a:schemeClr val="tx1"/>
                </a:solidFill>
              </a:rPr>
              <a:t>clitoris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hymen </a:t>
            </a: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</a:t>
            </a:r>
            <a:r>
              <a:rPr lang="cs-CZ" sz="3600" b="1" dirty="0" err="1">
                <a:solidFill>
                  <a:schemeClr val="tx1"/>
                </a:solidFill>
              </a:rPr>
              <a:t>glandulae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vestibulares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minores</a:t>
            </a:r>
            <a:r>
              <a:rPr lang="cs-CZ" sz="3600" b="1" dirty="0">
                <a:solidFill>
                  <a:schemeClr val="tx1"/>
                </a:solidFill>
              </a:rPr>
              <a:t> - četné acinózní žlázky ve sliznici předsíně, hlavě u ústí </a:t>
            </a:r>
            <a:r>
              <a:rPr lang="cs-CZ" sz="3600" b="1" dirty="0" err="1">
                <a:solidFill>
                  <a:schemeClr val="tx1"/>
                </a:solidFill>
              </a:rPr>
              <a:t>uretry</a:t>
            </a:r>
            <a:endParaRPr lang="cs-CZ" sz="3600" b="1" dirty="0">
              <a:solidFill>
                <a:schemeClr val="tx1"/>
              </a:solidFill>
            </a:endParaRPr>
          </a:p>
          <a:p>
            <a:pPr marL="68580" lvl="0" indent="0">
              <a:buNone/>
            </a:pPr>
            <a:r>
              <a:rPr lang="cs-CZ" sz="3600" b="1" dirty="0">
                <a:solidFill>
                  <a:schemeClr val="tx1"/>
                </a:solidFill>
              </a:rPr>
              <a:t>- </a:t>
            </a:r>
            <a:r>
              <a:rPr lang="cs-CZ" sz="3600" b="1" dirty="0" err="1">
                <a:solidFill>
                  <a:schemeClr val="tx1"/>
                </a:solidFill>
              </a:rPr>
              <a:t>glandulae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vestibulares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majores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3600" b="1" dirty="0" err="1">
                <a:solidFill>
                  <a:schemeClr val="tx1"/>
                </a:solidFill>
              </a:rPr>
              <a:t>Bartholiny</a:t>
            </a:r>
            <a:r>
              <a:rPr lang="cs-CZ" sz="3600" b="1" dirty="0">
                <a:solidFill>
                  <a:schemeClr val="tx1"/>
                </a:solidFill>
              </a:rPr>
              <a:t> - bulbus </a:t>
            </a:r>
            <a:r>
              <a:rPr lang="cs-CZ" sz="3600" b="1" dirty="0" err="1">
                <a:solidFill>
                  <a:schemeClr val="tx1"/>
                </a:solidFill>
              </a:rPr>
              <a:t>vestibuli</a:t>
            </a:r>
            <a:r>
              <a:rPr lang="cs-CZ" sz="3600" b="1" dirty="0">
                <a:solidFill>
                  <a:schemeClr val="tx1"/>
                </a:solidFill>
              </a:rPr>
              <a:t> - párové erektilní těleso (žilní pleteně) pod </a:t>
            </a:r>
            <a:r>
              <a:rPr lang="cs-CZ" sz="3600" b="1" dirty="0" err="1">
                <a:solidFill>
                  <a:schemeClr val="tx1"/>
                </a:solidFill>
              </a:rPr>
              <a:t>lab</a:t>
            </a:r>
            <a:r>
              <a:rPr lang="cs-CZ" sz="3600" b="1" dirty="0">
                <a:solidFill>
                  <a:schemeClr val="tx1"/>
                </a:solidFill>
              </a:rPr>
              <a:t>. majora → poševní manžeta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8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59.JPG"/>
          <p:cNvPicPr>
            <a:picLocks noGrp="1"/>
          </p:cNvPicPr>
          <p:nvPr>
            <p:ph idx="1"/>
          </p:nvPr>
        </p:nvPicPr>
        <p:blipFill>
          <a:blip r:embed="rId2" cstate="print"/>
          <a:srcRect t="11299" r="6861" b="40852"/>
          <a:stretch>
            <a:fillRect/>
          </a:stretch>
        </p:blipFill>
        <p:spPr>
          <a:xfrm>
            <a:off x="1097280" y="286603"/>
            <a:ext cx="8776063" cy="55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7905" y="381000"/>
            <a:ext cx="10760215" cy="1371600"/>
          </a:xfrm>
        </p:spPr>
        <p:txBody>
          <a:bodyPr>
            <a:noAutofit/>
          </a:bodyPr>
          <a:lstStyle/>
          <a:p>
            <a:r>
              <a:rPr lang="cs-CZ" b="1" dirty="0"/>
              <a:t>VNITŘNÍ POHLAVNÍ ÚSTROJÍ</a:t>
            </a:r>
            <a:endParaRPr lang="cs-CZ" altLang="cs-CZ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905" y="2590800"/>
            <a:ext cx="9342895" cy="3810000"/>
          </a:xfrm>
        </p:spPr>
        <p:txBody>
          <a:bodyPr/>
          <a:lstStyle/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ovarium </a:t>
            </a:r>
          </a:p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tuba </a:t>
            </a:r>
            <a:r>
              <a:rPr lang="cs-CZ" altLang="cs-CZ" sz="3600" b="1" dirty="0" err="1">
                <a:solidFill>
                  <a:schemeClr val="tx1"/>
                </a:solidFill>
              </a:rPr>
              <a:t>uterina</a:t>
            </a:r>
            <a:r>
              <a:rPr lang="cs-CZ" altLang="cs-CZ" sz="3600" b="1" dirty="0">
                <a:solidFill>
                  <a:schemeClr val="tx1"/>
                </a:solidFill>
              </a:rPr>
              <a:t> / </a:t>
            </a:r>
            <a:r>
              <a:rPr lang="cs-CZ" altLang="cs-CZ" sz="3600" b="1" dirty="0" err="1">
                <a:solidFill>
                  <a:schemeClr val="tx1"/>
                </a:solidFill>
              </a:rPr>
              <a:t>salpinx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</a:p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uterus </a:t>
            </a:r>
          </a:p>
          <a:p>
            <a:pPr marL="68580" indent="0">
              <a:buNone/>
            </a:pPr>
            <a:r>
              <a:rPr lang="cs-CZ" altLang="cs-CZ" sz="3600" b="1" dirty="0">
                <a:solidFill>
                  <a:schemeClr val="tx1"/>
                </a:solidFill>
              </a:rPr>
              <a:t>- vagina </a:t>
            </a:r>
          </a:p>
          <a:p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29888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2" descr="C:\Users\Vista\Desktop\netter\systema genitalium femininum\347.jpg"/>
          <p:cNvPicPr>
            <a:picLocks noGrp="1"/>
          </p:cNvPicPr>
          <p:nvPr>
            <p:ph idx="1"/>
          </p:nvPr>
        </p:nvPicPr>
        <p:blipFill>
          <a:blip r:embed="rId2" cstate="print"/>
          <a:srcRect t="7246" r="4147" b="50722"/>
          <a:stretch>
            <a:fillRect/>
          </a:stretch>
        </p:blipFill>
        <p:spPr bwMode="auto">
          <a:xfrm>
            <a:off x="1097280" y="286603"/>
            <a:ext cx="8024949" cy="60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55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Měkké cesty porodní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176" y="1845734"/>
            <a:ext cx="10481504" cy="40233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2400" b="1" u="sng" dirty="0">
                <a:solidFill>
                  <a:srgbClr val="FF0000"/>
                </a:solidFill>
              </a:rPr>
              <a:t>      </a:t>
            </a:r>
            <a:r>
              <a:rPr lang="cs-CZ" sz="3200" b="1" u="sng" dirty="0">
                <a:solidFill>
                  <a:srgbClr val="FF0000"/>
                </a:solidFill>
              </a:rPr>
              <a:t>Děloha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chemeClr val="tx1"/>
                </a:solidFill>
              </a:rPr>
              <a:t>(dolní děložní segment = istmus + cervix)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dutý svalnatý orgán ochraňující a vyživující vyvíjející</a:t>
            </a:r>
          </a:p>
          <a:p>
            <a:pPr marL="68580" lvl="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   se zárodek (dutina je dlouhá cca 7 cm)</a:t>
            </a:r>
          </a:p>
          <a:p>
            <a:pPr marL="68580" lvl="0" indent="0">
              <a:buNone/>
            </a:pPr>
            <a:endParaRPr lang="cs-CZ" sz="3200" b="1" dirty="0">
              <a:solidFill>
                <a:schemeClr val="tx1"/>
              </a:solidFill>
            </a:endParaRPr>
          </a:p>
          <a:p>
            <a:r>
              <a:rPr lang="cs-CZ" altLang="cs-CZ" sz="3200" b="1" dirty="0">
                <a:solidFill>
                  <a:schemeClr val="tx1"/>
                </a:solidFill>
              </a:rPr>
              <a:t>Fundus</a:t>
            </a:r>
          </a:p>
          <a:p>
            <a:r>
              <a:rPr lang="cs-CZ" altLang="cs-CZ" sz="3200" b="1" dirty="0">
                <a:solidFill>
                  <a:schemeClr val="tx1"/>
                </a:solidFill>
              </a:rPr>
              <a:t>Corpus</a:t>
            </a:r>
          </a:p>
          <a:p>
            <a:r>
              <a:rPr lang="cs-CZ" altLang="cs-CZ" sz="3200" b="1" dirty="0">
                <a:solidFill>
                  <a:schemeClr val="tx1"/>
                </a:solidFill>
              </a:rPr>
              <a:t>Cervix</a:t>
            </a:r>
          </a:p>
          <a:p>
            <a:pPr marL="68580" lvl="0" indent="0">
              <a:buNone/>
            </a:pPr>
            <a:endParaRPr lang="cs-CZ" sz="3200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48" y="3429000"/>
            <a:ext cx="334803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182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VAJEČNÍK - OVARIUM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5320" y="1845734"/>
            <a:ext cx="10500360" cy="40233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Solidní vejčitý, </a:t>
            </a:r>
            <a:r>
              <a:rPr lang="cs-CZ" sz="3200" b="1" dirty="0" err="1">
                <a:solidFill>
                  <a:schemeClr val="tx1"/>
                </a:solidFill>
              </a:rPr>
              <a:t>oploštělý</a:t>
            </a:r>
            <a:r>
              <a:rPr lang="cs-CZ" sz="3200" b="1" dirty="0">
                <a:solidFill>
                  <a:schemeClr val="tx1"/>
                </a:solidFill>
              </a:rPr>
              <a:t> párový 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2,5 – 5, 1-3, 0,6 – 1,5 ,cm</a:t>
            </a:r>
          </a:p>
          <a:p>
            <a:pPr marL="68580" indent="0">
              <a:buNone/>
            </a:pPr>
            <a:r>
              <a:rPr lang="cs-CZ" sz="3200" b="1" dirty="0">
                <a:solidFill>
                  <a:schemeClr val="tx1"/>
                </a:solidFill>
              </a:rPr>
              <a:t>hmotnost 6 – 10g</a:t>
            </a:r>
          </a:p>
        </p:txBody>
      </p:sp>
      <p:pic>
        <p:nvPicPr>
          <p:cNvPr id="4" name="Picture 4" descr="vajecnik_stadia_foli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68" y="2455382"/>
            <a:ext cx="62561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9332cfc-b023-4904-b12a-69ce444ff898"/>
    <ds:schemaRef ds:uri="79b7b8bb-93ec-47cc-a1d6-47c5928ac23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505</Words>
  <Application>Microsoft Office PowerPoint</Application>
  <PresentationFormat>Širokoúhlá obrazovka</PresentationFormat>
  <Paragraphs>107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2</vt:lpstr>
      <vt:lpstr>Motiv Office</vt:lpstr>
      <vt:lpstr>Ošetřovatelská péče o ženu v primární gynekologické péči</vt:lpstr>
      <vt:lpstr>ANATOMIE A FYZIOLOGIE GYNEKOLOGICKÝCH ORGÁNŮ, MENSTRUAČNÍ CYKLUS</vt:lpstr>
      <vt:lpstr>1. Anatomie porodních      cest </vt:lpstr>
      <vt:lpstr>ZEVNÍ POHLAVNÍ ÚSTROJÍ</vt:lpstr>
      <vt:lpstr>Prezentace aplikace PowerPoint</vt:lpstr>
      <vt:lpstr>VNITŘNÍ POHLAVNÍ ÚSTROJÍ</vt:lpstr>
      <vt:lpstr>Prezentace aplikace PowerPoint</vt:lpstr>
      <vt:lpstr>Měkké cesty porodní </vt:lpstr>
      <vt:lpstr>VAJEČNÍK - OVARIUM</vt:lpstr>
      <vt:lpstr>Prezentace aplikace PowerPoint</vt:lpstr>
      <vt:lpstr>Terciární folikuly (Graafovy)</vt:lpstr>
      <vt:lpstr>VAGINA - KOLPOS</vt:lpstr>
      <vt:lpstr>Poruchy rytmu</vt:lpstr>
      <vt:lpstr>Hormonální řízení</vt:lpstr>
      <vt:lpstr>Prezentace aplikace PowerPoint</vt:lpstr>
      <vt:lpstr>GYNEKOLOGICKÁ ENDOKRINOLOGIE</vt:lpstr>
      <vt:lpstr>GYNEKOLOGICKÁ ENDOKRINOLOGIE</vt:lpstr>
      <vt:lpstr>MENSTRUAČNÍ CYKLUS - FERTILITA</vt:lpstr>
      <vt:lpstr>POHLAVNÍ CYKLUS ŽENY</vt:lpstr>
      <vt:lpstr>PORUCHY RYTMU A INTENZITY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Ucitel</dc:creator>
  <cp:lastModifiedBy>Administrator</cp:lastModifiedBy>
  <cp:revision>7</cp:revision>
  <dcterms:created xsi:type="dcterms:W3CDTF">2020-07-28T16:37:17Z</dcterms:created>
  <dcterms:modified xsi:type="dcterms:W3CDTF">2021-02-15T07:22:59Z</dcterms:modified>
</cp:coreProperties>
</file>