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468D59E-152F-42B2-BDD6-8A035B71FB39}">
          <p14:sldIdLst>
            <p14:sldId id="262"/>
          </p14:sldIdLst>
        </p14:section>
        <p14:section name="Oddíl bez názvu" id="{C050C7F9-279C-41BC-A62F-72D596BA48D1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37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901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858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6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055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3676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069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8628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717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191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33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55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smtClean="0"/>
              <a:t>Ošetřovatelská </a:t>
            </a:r>
            <a:r>
              <a:rPr lang="cs-CZ" sz="4000" dirty="0" smtClean="0"/>
              <a:t>péče o ženu v primární gynekologické péči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8A1DD-4BA1-4329-9EE5-1566E68A7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33496"/>
          </a:xfrm>
        </p:spPr>
        <p:txBody>
          <a:bodyPr>
            <a:normAutofit fontScale="90000"/>
          </a:bodyPr>
          <a:lstStyle/>
          <a:p>
            <a:r>
              <a:rPr lang="cs-CZ" b="1" cap="all" dirty="0" err="1"/>
              <a:t>laktobacilóza</a:t>
            </a:r>
            <a:endParaRPr lang="cs-CZ" b="1" cap="al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A2B972-834C-4F94-8235-B3FC8963C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79320"/>
            <a:ext cx="10439399" cy="4267200"/>
          </a:xfrm>
        </p:spPr>
        <p:txBody>
          <a:bodyPr>
            <a:normAutofit/>
          </a:bodyPr>
          <a:lstStyle/>
          <a:p>
            <a:r>
              <a:rPr lang="cs-CZ" sz="3200" b="1" dirty="0"/>
              <a:t>Svědivý, nezapáchající výtok</a:t>
            </a:r>
          </a:p>
          <a:p>
            <a:r>
              <a:rPr lang="cs-CZ" sz="3200" b="1" dirty="0"/>
              <a:t>Nepřenáší se sexuálně</a:t>
            </a:r>
          </a:p>
          <a:p>
            <a:r>
              <a:rPr lang="cs-CZ" sz="3200" b="1" dirty="0"/>
              <a:t>Diagnostika – nízké pH, negativní amin-test</a:t>
            </a:r>
          </a:p>
          <a:p>
            <a:endParaRPr lang="cs-CZ" sz="3200" b="1" dirty="0"/>
          </a:p>
          <a:p>
            <a:pPr marL="68580" indent="0">
              <a:buNone/>
            </a:pPr>
            <a:r>
              <a:rPr lang="cs-CZ" sz="3200" b="1" dirty="0">
                <a:solidFill>
                  <a:schemeClr val="bg2">
                    <a:lumMod val="50000"/>
                  </a:schemeClr>
                </a:solidFill>
              </a:rPr>
              <a:t>Terapie</a:t>
            </a:r>
          </a:p>
          <a:p>
            <a:pPr marL="68580" indent="0">
              <a:buNone/>
            </a:pPr>
            <a:r>
              <a:rPr lang="cs-CZ" sz="3200" b="1" dirty="0"/>
              <a:t>Výplachy pochvy </a:t>
            </a:r>
            <a:r>
              <a:rPr lang="cs-CZ" sz="3200" b="1" dirty="0" err="1"/>
              <a:t>NaCl</a:t>
            </a:r>
            <a:r>
              <a:rPr lang="cs-CZ" sz="3200" b="1" dirty="0"/>
              <a:t> (50g/l vody 2x týdně)</a:t>
            </a:r>
          </a:p>
          <a:p>
            <a:pPr marL="68580" indent="0">
              <a:buNone/>
            </a:pPr>
            <a:r>
              <a:rPr lang="cs-CZ" sz="3200" b="1" dirty="0"/>
              <a:t>ATB výjimečně</a:t>
            </a:r>
          </a:p>
        </p:txBody>
      </p:sp>
    </p:spTree>
    <p:extLst>
      <p:ext uri="{BB962C8B-B14F-4D97-AF65-F5344CB8AC3E}">
        <p14:creationId xmlns:p14="http://schemas.microsoft.com/office/powerpoint/2010/main" val="3488095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40489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KANDIDÓZA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2441" y="1781299"/>
            <a:ext cx="10613239" cy="4710941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svědivý, dráždivý, nezapáchající výtok – někdy  </a:t>
            </a:r>
          </a:p>
          <a:p>
            <a:pPr marL="68580" indent="0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    vodnatý, </a:t>
            </a: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 není sexuálně přenosná</a:t>
            </a: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 mikroskopicky: zánět s leukocyty, kvasinkami</a:t>
            </a:r>
          </a:p>
          <a:p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Terapie</a:t>
            </a: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vaginální krémy, vaginální čípky, autovakcíny, dietní a hygienická opatření</a:t>
            </a:r>
          </a:p>
        </p:txBody>
      </p:sp>
    </p:spTree>
    <p:extLst>
      <p:ext uri="{BB962C8B-B14F-4D97-AF65-F5344CB8AC3E}">
        <p14:creationId xmlns:p14="http://schemas.microsoft.com/office/powerpoint/2010/main" val="2420344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160" y="502920"/>
            <a:ext cx="9858485" cy="97860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TRICHOMONIÁZA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6280" y="1845734"/>
            <a:ext cx="10439400" cy="464805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Trichomoniáza se přenáší výhradně </a:t>
            </a:r>
          </a:p>
          <a:p>
            <a:pPr marL="68580" indent="0">
              <a:buNone/>
            </a:pPr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   pohlavním  stykem</a:t>
            </a:r>
          </a:p>
          <a:p>
            <a:pPr marL="68580" indent="0">
              <a:buNone/>
            </a:pPr>
            <a:endParaRPr lang="cs-CZ" sz="32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3200" b="1" dirty="0">
                <a:cs typeface="Arial" panose="020B0604020202020204" pitchFamily="34" charset="0"/>
              </a:rPr>
              <a:t>Bičenka poševní </a:t>
            </a:r>
          </a:p>
          <a:p>
            <a:r>
              <a:rPr lang="cs-CZ" sz="32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Trichomonas</a:t>
            </a:r>
            <a:r>
              <a:rPr lang="cs-CZ" sz="32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cs-CZ" sz="32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vaginalis</a:t>
            </a:r>
            <a:endParaRPr lang="cs-CZ" sz="3200" b="1" i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cs-CZ" sz="3200" b="1" i="1" dirty="0">
                <a:solidFill>
                  <a:srgbClr val="FF0000"/>
                </a:solidFill>
                <a:cs typeface="Arial" panose="020B0604020202020204" pitchFamily="34" charset="0"/>
              </a:rPr>
              <a:t>Léčba – antibiotika, </a:t>
            </a:r>
          </a:p>
          <a:p>
            <a:r>
              <a:rPr lang="cs-CZ" sz="3200" b="1" i="1" dirty="0">
                <a:solidFill>
                  <a:srgbClr val="FF0000"/>
                </a:solidFill>
                <a:cs typeface="Arial" panose="020B0604020202020204" pitchFamily="34" charset="0"/>
              </a:rPr>
              <a:t>Sexuální </a:t>
            </a:r>
            <a:r>
              <a:rPr lang="cs-CZ" sz="32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abtinence</a:t>
            </a:r>
            <a:r>
              <a:rPr lang="cs-CZ" sz="3200" b="1" i="1" dirty="0">
                <a:solidFill>
                  <a:srgbClr val="FF0000"/>
                </a:solidFill>
                <a:cs typeface="Arial" panose="020B0604020202020204" pitchFamily="34" charset="0"/>
              </a:rPr>
              <a:t>,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3206" y="3316637"/>
            <a:ext cx="5279756" cy="3541363"/>
          </a:xfrm>
          <a:prstGeom prst="rect">
            <a:avLst/>
          </a:prstGeom>
        </p:spPr>
      </p:pic>
      <p:pic>
        <p:nvPicPr>
          <p:cNvPr id="5" name="Picture 4" descr="Trichomoná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07092" y="15716"/>
            <a:ext cx="3884908" cy="3443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2522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61197"/>
          </a:xfrm>
        </p:spPr>
        <p:txBody>
          <a:bodyPr/>
          <a:lstStyle/>
          <a:p>
            <a:r>
              <a:rPr lang="cs-CZ" b="1" dirty="0"/>
              <a:t>ANTROPOZONÓZY V GYNEKOLOGII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6280" y="1447800"/>
            <a:ext cx="11475720" cy="541020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TOXOPLAZMÓZA</a:t>
            </a:r>
          </a:p>
          <a:p>
            <a:r>
              <a:rPr lang="cs-CZ" sz="3200" b="1" dirty="0">
                <a:cs typeface="Arial" panose="020B0604020202020204" pitchFamily="34" charset="0"/>
              </a:rPr>
              <a:t> prvok </a:t>
            </a:r>
            <a:r>
              <a:rPr lang="cs-CZ" sz="3200" b="1" dirty="0" err="1">
                <a:solidFill>
                  <a:srgbClr val="FF0000"/>
                </a:solidFill>
                <a:cs typeface="Arial" panose="020B0604020202020204" pitchFamily="34" charset="0"/>
              </a:rPr>
              <a:t>Toxoplazma</a:t>
            </a:r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cs-CZ" sz="3200" b="1" dirty="0" err="1">
                <a:solidFill>
                  <a:srgbClr val="FF0000"/>
                </a:solidFill>
                <a:cs typeface="Arial" panose="020B0604020202020204" pitchFamily="34" charset="0"/>
              </a:rPr>
              <a:t>gondií</a:t>
            </a:r>
            <a:endParaRPr lang="cs-CZ" sz="32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cs-CZ" sz="3200" b="1" dirty="0">
                <a:solidFill>
                  <a:schemeClr val="tx1"/>
                </a:solidFill>
                <a:cs typeface="Arial" panose="020B0604020202020204" pitchFamily="34" charset="0"/>
              </a:rPr>
              <a:t>c</a:t>
            </a:r>
            <a:r>
              <a:rPr lang="cs-CZ" sz="3200" b="1" dirty="0">
                <a:cs typeface="Arial" panose="020B0604020202020204" pitchFamily="34" charset="0"/>
              </a:rPr>
              <a:t>horoba je rozšířena zvláště mezi kočkami, psy, králíky, vepři a hovězím dobytkem. </a:t>
            </a:r>
          </a:p>
          <a:p>
            <a:endParaRPr lang="cs-CZ" sz="3200" b="1" dirty="0">
              <a:cs typeface="Arial" panose="020B0604020202020204" pitchFamily="34" charset="0"/>
            </a:endParaRPr>
          </a:p>
          <a:p>
            <a:r>
              <a:rPr lang="cs-CZ" sz="3200" b="1" dirty="0">
                <a:cs typeface="Arial" panose="020B0604020202020204" pitchFamily="34" charset="0"/>
              </a:rPr>
              <a:t>Nejnebezpečnější je toxoplazmóza  </a:t>
            </a:r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V TĚHOTENSTVÍ</a:t>
            </a:r>
            <a:r>
              <a:rPr lang="cs-CZ" sz="3200" b="1" dirty="0">
                <a:cs typeface="Arial" panose="020B0604020202020204" pitchFamily="34" charset="0"/>
              </a:rPr>
              <a:t>. </a:t>
            </a:r>
          </a:p>
          <a:p>
            <a:pPr marL="68580" indent="0">
              <a:buNone/>
            </a:pPr>
            <a:endParaRPr lang="cs-CZ" sz="4100" b="1" dirty="0"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4955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286604"/>
            <a:ext cx="9631680" cy="1387214"/>
          </a:xfrm>
        </p:spPr>
        <p:txBody>
          <a:bodyPr/>
          <a:lstStyle/>
          <a:p>
            <a:r>
              <a:rPr lang="cs-CZ" b="1" cap="all" dirty="0">
                <a:solidFill>
                  <a:schemeClr val="accent1">
                    <a:lumMod val="75000"/>
                  </a:schemeClr>
                </a:solidFill>
              </a:rPr>
              <a:t>Listerióza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8720" y="1783080"/>
            <a:ext cx="9966960" cy="5074920"/>
          </a:xfrm>
        </p:spPr>
        <p:txBody>
          <a:bodyPr>
            <a:normAutofit fontScale="47500" lnSpcReduction="20000"/>
          </a:bodyPr>
          <a:lstStyle/>
          <a:p>
            <a:r>
              <a:rPr lang="cs-CZ" sz="6700" b="1" dirty="0">
                <a:latin typeface="Arial" panose="020B0604020202020204" pitchFamily="34" charset="0"/>
                <a:cs typeface="Arial" panose="020B0604020202020204" pitchFamily="34" charset="0"/>
              </a:rPr>
              <a:t>Onemocnění vyvolané </a:t>
            </a:r>
            <a:r>
              <a:rPr lang="cs-CZ" sz="6700" b="1" dirty="0" err="1">
                <a:latin typeface="Arial" panose="020B0604020202020204" pitchFamily="34" charset="0"/>
                <a:cs typeface="Arial" panose="020B0604020202020204" pitchFamily="34" charset="0"/>
              </a:rPr>
              <a:t>listerií</a:t>
            </a:r>
            <a:r>
              <a:rPr lang="cs-CZ" sz="6700" b="1" dirty="0">
                <a:latin typeface="Arial" panose="020B0604020202020204" pitchFamily="34" charset="0"/>
                <a:cs typeface="Arial" panose="020B0604020202020204" pitchFamily="34" charset="0"/>
              </a:rPr>
              <a:t>, bakterií, která je přenášena přímým kontaktem s domácími zvířaty a skotem. </a:t>
            </a:r>
          </a:p>
          <a:p>
            <a:pPr marL="68580" indent="0">
              <a:buNone/>
            </a:pPr>
            <a:endParaRPr lang="cs-CZ" sz="6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6700" b="1" dirty="0">
                <a:latin typeface="Arial" panose="020B0604020202020204" pitchFamily="34" charset="0"/>
                <a:cs typeface="Arial" panose="020B0604020202020204" pitchFamily="34" charset="0"/>
              </a:rPr>
              <a:t>U těhotné může být předčasný porod, rodí se často plody nitroděložně odumřelé, jindy s příznaky těžké hypoxie (dušení) v děloze s modravým zbarvením kůže a obtížným dýcháním, zvracením, křečemi, někdy s příznaky zánětu mozkových blan nebo zánětu mozku.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395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160" y="286604"/>
            <a:ext cx="10256520" cy="1108244"/>
          </a:xfrm>
        </p:spPr>
        <p:txBody>
          <a:bodyPr/>
          <a:lstStyle/>
          <a:p>
            <a:r>
              <a:rPr lang="cs-CZ" b="1" cap="all" dirty="0"/>
              <a:t>Brucelóza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1444" y="1876731"/>
            <a:ext cx="10644236" cy="4023360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je onemocnění přenášené potravou nebo přímým kontaktem s nemocným skotem. </a:t>
            </a: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Infikuje-li se těhotná na začátku těhotenství, přejde mikrob placentou na plod, těhotenství obvykle skončí potratem. </a:t>
            </a: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V plodu a plodové vodě lze prokázat původce – brucely. Onemocnění probíhá u člověka jako chřipkové onemocnění, vzácněji horečnaté. Průkaz je proveden sérologicky.</a:t>
            </a:r>
          </a:p>
        </p:txBody>
      </p:sp>
    </p:spTree>
    <p:extLst>
      <p:ext uri="{BB962C8B-B14F-4D97-AF65-F5344CB8AC3E}">
        <p14:creationId xmlns:p14="http://schemas.microsoft.com/office/powerpoint/2010/main" val="1638038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0160" y="286604"/>
            <a:ext cx="9875520" cy="1077248"/>
          </a:xfrm>
        </p:spPr>
        <p:txBody>
          <a:bodyPr/>
          <a:lstStyle/>
          <a:p>
            <a:r>
              <a:rPr lang="cs-CZ" b="1" cap="all" dirty="0"/>
              <a:t>Ornitóza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24069"/>
          </a:xfrm>
        </p:spPr>
        <p:txBody>
          <a:bodyPr>
            <a:normAutofit fontScale="70000" lnSpcReduction="20000"/>
          </a:bodyPr>
          <a:lstStyle/>
          <a:p>
            <a:r>
              <a:rPr lang="cs-CZ" sz="4100" b="1" dirty="0"/>
              <a:t>je zoonóza vyvolaná virem napadajícím drůbež. Má stejný význam jako virus chřipky. Těhotným ženám je však práce v ohniscích nákazy zakázána.</a:t>
            </a:r>
          </a:p>
          <a:p>
            <a:pPr marL="68580" indent="0">
              <a:buNone/>
            </a:pPr>
            <a:endParaRPr lang="cs-CZ" sz="4100" b="1" dirty="0"/>
          </a:p>
          <a:p>
            <a:r>
              <a:rPr lang="cs-CZ" sz="4100" b="1" dirty="0"/>
              <a:t>těhotná se má úzkostlivě chránit před nákazou některým typem právě uvedených zoonóz. Měla by se tedy vyhýbat i blízkému styku s domácími zvířaty (se psy, kočkami, králíky, morčaty apod.) a při každém chřipkovém onemocnění raději vyhledat lékaře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704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A04CB26-C95A-420F-B0FD-74577A137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8240" y="1341436"/>
            <a:ext cx="9123998" cy="84296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6000" b="1" dirty="0"/>
              <a:t>Endometrióza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DD22A7DA-5306-433B-9C9D-0AA5D3C78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3500439"/>
            <a:ext cx="9797098" cy="2016125"/>
          </a:xfrm>
        </p:spPr>
        <p:txBody>
          <a:bodyPr>
            <a:normAutofit/>
          </a:bodyPr>
          <a:lstStyle/>
          <a:p>
            <a:pPr marL="68580" indent="0" eaLnBrk="1" hangingPunct="1">
              <a:buNone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Definice:  </a:t>
            </a:r>
            <a:r>
              <a:rPr lang="cs-CZ" altLang="cs-CZ" sz="3200" b="1" dirty="0"/>
              <a:t>ektopický výskyt endometria mimo   </a:t>
            </a:r>
          </a:p>
          <a:p>
            <a:pPr marL="266700" lvl="1" indent="0">
              <a:buNone/>
              <a:defRPr/>
            </a:pPr>
            <a:r>
              <a:rPr lang="cs-CZ" altLang="cs-CZ" sz="3200" b="1" dirty="0"/>
              <a:t>    dutinu děložní </a:t>
            </a:r>
          </a:p>
        </p:txBody>
      </p:sp>
    </p:spTree>
    <p:extLst>
      <p:ext uri="{BB962C8B-B14F-4D97-AF65-F5344CB8AC3E}">
        <p14:creationId xmlns:p14="http://schemas.microsoft.com/office/powerpoint/2010/main" val="3157748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0A351F3-FD47-4EAB-A3E3-9CB5957BD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10641" y="1557338"/>
            <a:ext cx="3108960" cy="627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dirty="0"/>
              <a:t>Lokalizace</a:t>
            </a:r>
          </a:p>
        </p:txBody>
      </p:sp>
      <p:sp>
        <p:nvSpPr>
          <p:cNvPr id="6147" name="Zástupný symbol pro obsah 1">
            <a:extLst>
              <a:ext uri="{FF2B5EF4-FFF2-40B4-BE49-F238E27FC236}">
                <a16:creationId xmlns:a16="http://schemas.microsoft.com/office/drawing/2014/main" id="{313E0137-ADBE-4E71-BC73-CD81C5150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2042161"/>
            <a:ext cx="4689475" cy="283464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 err="1"/>
              <a:t>Sakrouterinní</a:t>
            </a:r>
            <a:r>
              <a:rPr lang="cs-CZ" altLang="cs-CZ" sz="3200" b="1" dirty="0"/>
              <a:t> vaz	                63 %</a:t>
            </a:r>
          </a:p>
          <a:p>
            <a:pPr eaLnBrk="1" hangingPunct="1"/>
            <a:r>
              <a:rPr lang="cs-CZ" altLang="cs-CZ" sz="3200" b="1" dirty="0"/>
              <a:t> Ovaria		56 %</a:t>
            </a:r>
          </a:p>
          <a:p>
            <a:pPr eaLnBrk="1" hangingPunct="1"/>
            <a:r>
              <a:rPr lang="cs-CZ" altLang="cs-CZ" sz="3200" b="1" dirty="0"/>
              <a:t> </a:t>
            </a:r>
            <a:r>
              <a:rPr lang="cs-CZ" altLang="cs-CZ" sz="3200" b="1" dirty="0" err="1"/>
              <a:t>Douglas</a:t>
            </a:r>
            <a:r>
              <a:rPr lang="cs-CZ" altLang="cs-CZ" sz="3200" b="1" dirty="0"/>
              <a:t>	25 %</a:t>
            </a:r>
          </a:p>
          <a:p>
            <a:pPr eaLnBrk="1" hangingPunct="1"/>
            <a:r>
              <a:rPr lang="cs-CZ" altLang="cs-CZ" sz="3200" b="1" dirty="0"/>
              <a:t> Měchýř	20 %</a:t>
            </a:r>
          </a:p>
          <a:p>
            <a:pPr eaLnBrk="1" hangingPunct="1"/>
            <a:r>
              <a:rPr lang="cs-CZ" altLang="cs-CZ" sz="3200" b="1" dirty="0"/>
              <a:t> Střevo		6 %</a:t>
            </a:r>
          </a:p>
        </p:txBody>
      </p:sp>
      <p:pic>
        <p:nvPicPr>
          <p:cNvPr id="6148" name="Picture 3" descr="1UPRAV">
            <a:extLst>
              <a:ext uri="{FF2B5EF4-FFF2-40B4-BE49-F238E27FC236}">
                <a16:creationId xmlns:a16="http://schemas.microsoft.com/office/drawing/2014/main" id="{B91C0999-D279-4620-ADE5-2608C8B1F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9" y="1052514"/>
            <a:ext cx="5341937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779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E2B2BD0-F27D-432C-BD9F-017DCB5E4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7761" y="670560"/>
            <a:ext cx="9371966" cy="70104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cap="all" dirty="0"/>
              <a:t>Symptomy endometriózy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ED6AF58-C4D5-467E-B32C-B043528DE7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3440" y="1569721"/>
            <a:ext cx="10622280" cy="495490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/>
              <a:t>bolest (</a:t>
            </a:r>
            <a:r>
              <a:rPr lang="cs-CZ" altLang="cs-CZ" sz="3200" b="1" dirty="0" err="1"/>
              <a:t>pelvalgie</a:t>
            </a:r>
            <a:r>
              <a:rPr lang="cs-CZ" altLang="cs-CZ" sz="3200" b="1" dirty="0"/>
              <a:t>, dyspareunie, </a:t>
            </a:r>
            <a:r>
              <a:rPr lang="cs-CZ" altLang="cs-CZ" sz="3200" b="1" dirty="0" err="1"/>
              <a:t>dysmenorrhoea</a:t>
            </a:r>
            <a:r>
              <a:rPr lang="cs-CZ" altLang="cs-CZ" sz="3200" b="1" dirty="0"/>
              <a:t>…)</a:t>
            </a:r>
          </a:p>
          <a:p>
            <a:pPr eaLnBrk="1" hangingPunct="1"/>
            <a:r>
              <a:rPr lang="cs-CZ" altLang="cs-CZ" sz="3200" b="1" dirty="0"/>
              <a:t>poruchy plodnosti</a:t>
            </a:r>
          </a:p>
          <a:p>
            <a:pPr eaLnBrk="1" hangingPunct="1"/>
            <a:r>
              <a:rPr lang="cs-CZ" altLang="cs-CZ" sz="3200" b="1" dirty="0"/>
              <a:t>GIT – tenesmy, obstrukce, krvácení</a:t>
            </a:r>
          </a:p>
          <a:p>
            <a:pPr eaLnBrk="1" hangingPunct="1"/>
            <a:r>
              <a:rPr lang="cs-CZ" altLang="cs-CZ" sz="3200" b="1" dirty="0" err="1"/>
              <a:t>urinární</a:t>
            </a:r>
            <a:r>
              <a:rPr lang="cs-CZ" altLang="cs-CZ" sz="3200" b="1" dirty="0"/>
              <a:t> trakt – krvácení, obstrukce</a:t>
            </a:r>
          </a:p>
          <a:p>
            <a:pPr eaLnBrk="1" hangingPunct="1"/>
            <a:r>
              <a:rPr lang="cs-CZ" altLang="cs-CZ" sz="3200" b="1" dirty="0"/>
              <a:t>operační jizvy – rezistence, krvácení, bolest</a:t>
            </a:r>
          </a:p>
          <a:p>
            <a:pPr eaLnBrk="1" hangingPunct="1"/>
            <a:r>
              <a:rPr lang="cs-CZ" altLang="cs-CZ" sz="3200" b="1" dirty="0"/>
              <a:t>plíce – hemoptýza</a:t>
            </a:r>
          </a:p>
        </p:txBody>
      </p:sp>
    </p:spTree>
    <p:extLst>
      <p:ext uri="{BB962C8B-B14F-4D97-AF65-F5344CB8AC3E}">
        <p14:creationId xmlns:p14="http://schemas.microsoft.com/office/powerpoint/2010/main" val="24832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10640" y="3037991"/>
            <a:ext cx="9217511" cy="107681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GYNEKOLOGICKÉ  ZÁNĚTY</a:t>
            </a:r>
            <a:br>
              <a:rPr lang="cs-CZ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ENDOMETRIÓZA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796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C89BF31-4B7C-4C6F-9D56-332D52AFD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4880" y="426721"/>
            <a:ext cx="10134798" cy="161544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cap="all" dirty="0"/>
              <a:t>Klasifikace  endometriózy podle stupně závažnosti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72AFC05-BF86-48BD-9D11-901001BF2D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4880" y="2301240"/>
            <a:ext cx="8503921" cy="3791585"/>
          </a:xfrm>
        </p:spPr>
        <p:txBody>
          <a:bodyPr/>
          <a:lstStyle/>
          <a:p>
            <a:pPr marL="68580" indent="0" eaLnBrk="1" hangingPunct="1">
              <a:buNone/>
            </a:pPr>
            <a:r>
              <a:rPr lang="cs-CZ" altLang="cs-CZ" sz="3200" b="1" dirty="0"/>
              <a:t>Stádium:</a:t>
            </a:r>
          </a:p>
          <a:p>
            <a:pPr lvl="1" eaLnBrk="1" hangingPunct="1"/>
            <a:r>
              <a:rPr lang="cs-CZ" altLang="cs-CZ" sz="3200" b="1" dirty="0"/>
              <a:t>I – minimální (1 – 5 bodů)</a:t>
            </a:r>
          </a:p>
          <a:p>
            <a:pPr lvl="1" eaLnBrk="1" hangingPunct="1"/>
            <a:r>
              <a:rPr lang="cs-CZ" altLang="cs-CZ" sz="3200" b="1" dirty="0"/>
              <a:t>II – lehké   (6 – 15 bodů)</a:t>
            </a:r>
          </a:p>
          <a:p>
            <a:pPr lvl="1" eaLnBrk="1" hangingPunct="1"/>
            <a:r>
              <a:rPr lang="cs-CZ" altLang="cs-CZ" sz="3200" b="1" dirty="0"/>
              <a:t>III – střední (16 – 30 bodů)</a:t>
            </a:r>
          </a:p>
          <a:p>
            <a:pPr lvl="1" eaLnBrk="1" hangingPunct="1"/>
            <a:r>
              <a:rPr lang="cs-CZ" altLang="cs-CZ" sz="3200" b="1" dirty="0"/>
              <a:t>IV – těžké (31 – 54  bodů)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53654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9B64C16-C0D9-4D1C-AB2C-010BD38013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34440" y="716281"/>
            <a:ext cx="8173085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cap="all" dirty="0"/>
              <a:t>Diagnostika  endometriózy 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921F849-F0E6-4607-847D-15483FB247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34440" y="1935481"/>
            <a:ext cx="9875520" cy="4444683"/>
          </a:xfrm>
        </p:spPr>
        <p:txBody>
          <a:bodyPr/>
          <a:lstStyle/>
          <a:p>
            <a:pPr eaLnBrk="1" hangingPunct="1"/>
            <a:r>
              <a:rPr lang="cs-CZ" altLang="cs-CZ" dirty="0"/>
              <a:t> </a:t>
            </a:r>
            <a:r>
              <a:rPr lang="cs-CZ" altLang="cs-CZ" sz="3200" b="1" dirty="0"/>
              <a:t>anamnéza</a:t>
            </a:r>
          </a:p>
          <a:p>
            <a:pPr eaLnBrk="1" hangingPunct="1"/>
            <a:r>
              <a:rPr lang="cs-CZ" altLang="cs-CZ" sz="3200" b="1" dirty="0"/>
              <a:t> gynekologické vyšetření</a:t>
            </a:r>
          </a:p>
          <a:p>
            <a:pPr eaLnBrk="1" hangingPunct="1"/>
            <a:r>
              <a:rPr lang="cs-CZ" altLang="cs-CZ" sz="3200" b="1" dirty="0"/>
              <a:t> UZ vyšetření </a:t>
            </a:r>
          </a:p>
          <a:p>
            <a:pPr eaLnBrk="1" hangingPunct="1"/>
            <a:r>
              <a:rPr lang="cs-CZ" altLang="cs-CZ" sz="3200" b="1" dirty="0"/>
              <a:t> ca 125</a:t>
            </a:r>
          </a:p>
          <a:p>
            <a:pPr eaLnBrk="1" hangingPunct="1"/>
            <a:r>
              <a:rPr lang="cs-CZ" altLang="cs-CZ" sz="3200" b="1" dirty="0"/>
              <a:t> laparoskopie</a:t>
            </a:r>
          </a:p>
          <a:p>
            <a:pPr eaLnBrk="1" hangingPunct="1"/>
            <a:r>
              <a:rPr lang="cs-CZ" altLang="cs-CZ" sz="3200" b="1" dirty="0"/>
              <a:t> histologie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76089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E5BA2B1-6D47-4D12-9977-7F3879BB6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2081" y="685801"/>
            <a:ext cx="8654734" cy="11125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cap="all" dirty="0"/>
              <a:t>terapie endometriózy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altLang="cs-CZ" sz="3200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E819D34-9CA5-4A8D-BFD8-5DD5E8E5BF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386840"/>
            <a:ext cx="11277600" cy="5282248"/>
          </a:xfrm>
        </p:spPr>
        <p:txBody>
          <a:bodyPr rtlCol="0">
            <a:noAutofit/>
          </a:bodyPr>
          <a:lstStyle/>
          <a:p>
            <a:pPr marL="514350" indent="-514350">
              <a:buFont typeface="+mj-lt"/>
              <a:buAutoNum type="alphaUcPeriod"/>
              <a:defRPr/>
            </a:pPr>
            <a:r>
              <a:rPr lang="cs-CZ" sz="3200" b="1" dirty="0"/>
              <a:t>Farmakologická - hormonální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cs-CZ" sz="3200" b="1" dirty="0"/>
              <a:t>Operační - Konzervativní</a:t>
            </a:r>
          </a:p>
          <a:p>
            <a:pPr lvl="1">
              <a:defRPr/>
            </a:pPr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 excise</a:t>
            </a:r>
          </a:p>
          <a:p>
            <a:pPr lvl="1">
              <a:defRPr/>
            </a:pPr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 koagulace</a:t>
            </a:r>
          </a:p>
          <a:p>
            <a:pPr lvl="1">
              <a:defRPr/>
            </a:pPr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 laser </a:t>
            </a:r>
            <a:r>
              <a:rPr lang="cs-CZ" sz="3200" b="1" dirty="0" err="1">
                <a:solidFill>
                  <a:schemeClr val="bg2">
                    <a:lumMod val="25000"/>
                  </a:schemeClr>
                </a:solidFill>
              </a:rPr>
              <a:t>vaporizace</a:t>
            </a:r>
            <a:endParaRPr lang="cs-CZ" sz="3200" b="1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defRPr/>
            </a:pPr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 cystektomie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cs-CZ" sz="3200" b="1" dirty="0"/>
              <a:t>Operační - Radikální</a:t>
            </a:r>
          </a:p>
          <a:p>
            <a:pPr lvl="1">
              <a:defRPr/>
            </a:pPr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3200" b="1" dirty="0" err="1">
                <a:solidFill>
                  <a:schemeClr val="bg2">
                    <a:lumMod val="25000"/>
                  </a:schemeClr>
                </a:solidFill>
              </a:rPr>
              <a:t>adnexektomie</a:t>
            </a:r>
            <a:endParaRPr lang="cs-CZ" sz="3200" b="1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defRPr/>
            </a:pPr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 hysterektomie</a:t>
            </a:r>
          </a:p>
        </p:txBody>
      </p:sp>
    </p:spTree>
    <p:extLst>
      <p:ext uri="{BB962C8B-B14F-4D97-AF65-F5344CB8AC3E}">
        <p14:creationId xmlns:p14="http://schemas.microsoft.com/office/powerpoint/2010/main" val="3452150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68580" indent="0" algn="ctr">
              <a:buNone/>
            </a:pPr>
            <a:r>
              <a:rPr lang="cs-CZ" sz="4000" b="1" cap="all" dirty="0">
                <a:solidFill>
                  <a:schemeClr val="accent1">
                    <a:lumMod val="75000"/>
                  </a:schemeClr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66699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3919" y="655320"/>
            <a:ext cx="10411761" cy="108204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GYNEKOLOGICKÉ  ZÁNĚTY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8935" y="1737360"/>
            <a:ext cx="10859145" cy="413173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PROJEVY</a:t>
            </a:r>
          </a:p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lokální  -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rubor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, tumor,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functio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laesa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 systémové –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febrilie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, malátnost, únava, tachykardie,</a:t>
            </a:r>
          </a:p>
          <a:p>
            <a:pPr marL="68580" indent="0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tachypnoe, </a:t>
            </a:r>
          </a:p>
          <a:p>
            <a:pPr marL="68580" indent="0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 další příznaky – výtok, krvácení mimo cyklus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5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09696"/>
          </a:xfrm>
        </p:spPr>
        <p:txBody>
          <a:bodyPr/>
          <a:lstStyle/>
          <a:p>
            <a:r>
              <a:rPr lang="cs-CZ" b="1" dirty="0"/>
              <a:t>ZÁNĚTY ZEVNÍCH RODIDEL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160" y="1845733"/>
            <a:ext cx="10256520" cy="438458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ZÁNĚTY VULVY</a:t>
            </a:r>
          </a:p>
          <a:p>
            <a:pPr marL="68580" indent="0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- dermatitis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seberrhoica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lichen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simplex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chronicus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lichen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sclerosus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VIROVÁ ONEMOCNĚNÍ</a:t>
            </a:r>
          </a:p>
          <a:p>
            <a:pPr marL="68580" indent="0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cytomegaloviróza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-genitální herpes</a:t>
            </a:r>
          </a:p>
        </p:txBody>
      </p:sp>
    </p:spTree>
    <p:extLst>
      <p:ext uri="{BB962C8B-B14F-4D97-AF65-F5344CB8AC3E}">
        <p14:creationId xmlns:p14="http://schemas.microsoft.com/office/powerpoint/2010/main" val="394155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96657" y="813908"/>
            <a:ext cx="9366325" cy="611131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Záněty rodidel</a:t>
            </a: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9640" y="1935480"/>
            <a:ext cx="10500360" cy="4373880"/>
          </a:xfrm>
        </p:spPr>
        <p:txBody>
          <a:bodyPr>
            <a:normAutofit fontScale="92500" lnSpcReduction="10000"/>
          </a:bodyPr>
          <a:lstStyle/>
          <a:p>
            <a:r>
              <a:rPr lang="cs-CZ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Vulvitis</a:t>
            </a: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  - zarudnutí, zduření, pocity horka, pálením </a:t>
            </a:r>
          </a:p>
          <a:p>
            <a:pPr marL="68580" indent="0">
              <a:buNone/>
            </a:pP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   (i při močení), úporné svědění a dyspareunie. </a:t>
            </a:r>
          </a:p>
          <a:p>
            <a:pPr marL="68580" indent="0">
              <a:buNone/>
            </a:pP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   Na povrchu vulvy se tvoří bělavé povlaky. </a:t>
            </a:r>
          </a:p>
          <a:p>
            <a:pPr marL="68580" indent="0">
              <a:buNone/>
            </a:pP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   Léčba probíhá antimykotickými a antibakteriálními,</a:t>
            </a:r>
          </a:p>
          <a:p>
            <a:pPr marL="68580" indent="0">
              <a:buNone/>
            </a:pP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   ve většině případů lokálními přípravky. </a:t>
            </a:r>
          </a:p>
          <a:p>
            <a:r>
              <a:rPr lang="cs-CZ" sz="35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Condylomata</a:t>
            </a:r>
            <a:r>
              <a:rPr lang="cs-CZ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accuminata</a:t>
            </a:r>
            <a:endParaRPr lang="cs-CZ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Herpetická vulvitida</a:t>
            </a:r>
          </a:p>
          <a:p>
            <a:r>
              <a:rPr lang="cs-CZ" sz="35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Bartholinitida</a:t>
            </a:r>
            <a:endParaRPr lang="cs-CZ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26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6461" y="286603"/>
            <a:ext cx="10799219" cy="1046251"/>
          </a:xfrm>
        </p:spPr>
        <p:txBody>
          <a:bodyPr/>
          <a:lstStyle/>
          <a:p>
            <a:r>
              <a:rPr lang="cs-CZ" b="1" cap="all" dirty="0">
                <a:solidFill>
                  <a:srgbClr val="FF0000"/>
                </a:solidFill>
              </a:rPr>
              <a:t>    </a:t>
            </a:r>
            <a:r>
              <a:rPr lang="cs-CZ" b="1" cap="all" dirty="0"/>
              <a:t>Poševní sekret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2441" y="1845734"/>
            <a:ext cx="10613239" cy="402336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poševní sekret kromě </a:t>
            </a:r>
            <a:r>
              <a:rPr lang="cs-CZ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Döderleinova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laktobacila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obsahuje pestrou směs bakteriálních kmenů patogenních i nepatogenních v počtu 105–106/g (</a:t>
            </a:r>
            <a:r>
              <a:rPr lang="cs-CZ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Escherichia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coli, enterokoky, stafylokoky, streptokoky, </a:t>
            </a:r>
            <a:r>
              <a:rPr lang="cs-CZ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listerie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klebsiely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gardnerely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Bacteroides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aj.), které jsou za normálních podmínek limitované v růstu lokálním imunitním systémem.</a:t>
            </a:r>
          </a:p>
        </p:txBody>
      </p:sp>
    </p:spTree>
    <p:extLst>
      <p:ext uri="{BB962C8B-B14F-4D97-AF65-F5344CB8AC3E}">
        <p14:creationId xmlns:p14="http://schemas.microsoft.com/office/powerpoint/2010/main" val="2284679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3920" y="579119"/>
            <a:ext cx="9873725" cy="1036321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Rovnovážný </a:t>
            </a:r>
            <a:r>
              <a:rPr lang="cs-CZ" b="1" cap="all" dirty="0" err="1"/>
              <a:t>mikroekosystém</a:t>
            </a:r>
            <a:r>
              <a:rPr lang="cs-CZ" b="1" cap="all" dirty="0"/>
              <a:t> pochvy může být narušen: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976" y="1615441"/>
            <a:ext cx="11546238" cy="481635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  </a:t>
            </a:r>
            <a:r>
              <a:rPr lang="cs-CZ" sz="4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hormonálními vlivy (menstruace, těhotenství,</a:t>
            </a:r>
          </a:p>
          <a:p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   klimakterium,</a:t>
            </a:r>
          </a:p>
          <a:p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   užívání  hormonální antikoncepce), </a:t>
            </a:r>
          </a:p>
          <a:p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-  užíváním širokospektrých antibiotik,</a:t>
            </a:r>
          </a:p>
          <a:p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 - používáním poševních tampónů, </a:t>
            </a:r>
          </a:p>
          <a:p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 - operačními zákroky v pochvě,</a:t>
            </a:r>
          </a:p>
          <a:p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 - celkovými chorobami (především diabetes),</a:t>
            </a:r>
          </a:p>
          <a:p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 - nadměrným příjmem sladkostí, </a:t>
            </a:r>
          </a:p>
          <a:p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 - sexuálním excesem</a:t>
            </a:r>
          </a:p>
        </p:txBody>
      </p:sp>
    </p:spTree>
    <p:extLst>
      <p:ext uri="{BB962C8B-B14F-4D97-AF65-F5344CB8AC3E}">
        <p14:creationId xmlns:p14="http://schemas.microsoft.com/office/powerpoint/2010/main" val="214824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18009"/>
          </a:xfrm>
        </p:spPr>
        <p:txBody>
          <a:bodyPr/>
          <a:lstStyle/>
          <a:p>
            <a:r>
              <a:rPr lang="cs-CZ" b="1" dirty="0"/>
              <a:t>ZÁNĚTY VNITŘNÍCH RODIDEL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BAKTERIÁLNÍ VAGINÓZA</a:t>
            </a:r>
          </a:p>
          <a:p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LAKTOBACILÓZA</a:t>
            </a:r>
          </a:p>
          <a:p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KANDIDÓZA</a:t>
            </a:r>
          </a:p>
          <a:p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TRICHOMONIÁZA</a:t>
            </a:r>
          </a:p>
        </p:txBody>
      </p:sp>
    </p:spTree>
    <p:extLst>
      <p:ext uri="{BB962C8B-B14F-4D97-AF65-F5344CB8AC3E}">
        <p14:creationId xmlns:p14="http://schemas.microsoft.com/office/powerpoint/2010/main" val="4190240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02973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BAKTERIÁLNÍ VAGINÓZA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91323" y="1767840"/>
            <a:ext cx="9036423" cy="45415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nedráždivý, šedobílý vodnatý výtok, může zapáchat po rybině, diagnostika se opírá o pH a amin-test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není sexuálně přenosná</a:t>
            </a:r>
          </a:p>
          <a:p>
            <a:pPr marL="6858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3200" b="1" dirty="0">
                <a:solidFill>
                  <a:schemeClr val="bg2">
                    <a:lumMod val="50000"/>
                  </a:schemeClr>
                </a:solidFill>
              </a:rPr>
              <a:t>Terapie </a:t>
            </a:r>
            <a:r>
              <a:rPr lang="cs-CZ" sz="3200" b="1" dirty="0"/>
              <a:t>-  ATB – </a:t>
            </a:r>
            <a:r>
              <a:rPr lang="cs-CZ" sz="3200" b="1" dirty="0" err="1"/>
              <a:t>Metronidazol</a:t>
            </a:r>
            <a:r>
              <a:rPr lang="cs-CZ" sz="3200" b="1" dirty="0"/>
              <a:t>, </a:t>
            </a:r>
            <a:r>
              <a:rPr lang="cs-CZ" sz="3200" b="1" dirty="0" err="1"/>
              <a:t>Clindamycin</a:t>
            </a:r>
            <a:r>
              <a:rPr lang="cs-CZ" sz="3200" b="1" dirty="0"/>
              <a:t>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zajištění acidity poševního prostředí </a:t>
            </a:r>
          </a:p>
        </p:txBody>
      </p:sp>
    </p:spTree>
    <p:extLst>
      <p:ext uri="{BB962C8B-B14F-4D97-AF65-F5344CB8AC3E}">
        <p14:creationId xmlns:p14="http://schemas.microsoft.com/office/powerpoint/2010/main" val="164391255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purl.org/dc/dcmitype/"/>
    <ds:schemaRef ds:uri="http://purl.org/dc/terms/"/>
    <ds:schemaRef ds:uri="79b7b8bb-93ec-47cc-a1d6-47c5928ac23a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89332cfc-b023-4904-b12a-69ce444ff89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770</Words>
  <Application>Microsoft Office PowerPoint</Application>
  <PresentationFormat>Širokoúhlá obrazovka</PresentationFormat>
  <Paragraphs>140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Times New Roman</vt:lpstr>
      <vt:lpstr>Wingdings 2</vt:lpstr>
      <vt:lpstr>Motiv Office</vt:lpstr>
      <vt:lpstr>Austin</vt:lpstr>
      <vt:lpstr>Ošetřovatelská péče o ženu v primární gynekologické péči</vt:lpstr>
      <vt:lpstr>GYNEKOLOGICKÉ  ZÁNĚTY ENDOMETRIÓZA</vt:lpstr>
      <vt:lpstr>GYNEKOLOGICKÉ  ZÁNĚTY </vt:lpstr>
      <vt:lpstr>ZÁNĚTY ZEVNÍCH RODIDEL</vt:lpstr>
      <vt:lpstr>Záněty rodidel</vt:lpstr>
      <vt:lpstr>    Poševní sekret</vt:lpstr>
      <vt:lpstr>Rovnovážný mikroekosystém pochvy může být narušen:</vt:lpstr>
      <vt:lpstr>ZÁNĚTY VNITŘNÍCH RODIDEL</vt:lpstr>
      <vt:lpstr>BAKTERIÁLNÍ VAGINÓZA </vt:lpstr>
      <vt:lpstr>laktobacilóza</vt:lpstr>
      <vt:lpstr>KANDIDÓZA</vt:lpstr>
      <vt:lpstr>TRICHOMONIÁZA</vt:lpstr>
      <vt:lpstr>ANTROPOZONÓZY V GYNEKOLOGII</vt:lpstr>
      <vt:lpstr>Listerióza  </vt:lpstr>
      <vt:lpstr>Brucelóza</vt:lpstr>
      <vt:lpstr>Ornitóza</vt:lpstr>
      <vt:lpstr>Endometrióza</vt:lpstr>
      <vt:lpstr>Lokalizace</vt:lpstr>
      <vt:lpstr>Symptomy endometriózy</vt:lpstr>
      <vt:lpstr>Klasifikace  endometriózy podle stupně závažnosti</vt:lpstr>
      <vt:lpstr>Diagnostika  endometriózy  </vt:lpstr>
      <vt:lpstr>terapie endometriózy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zem0003</cp:lastModifiedBy>
  <cp:revision>6</cp:revision>
  <dcterms:created xsi:type="dcterms:W3CDTF">2020-07-28T16:37:17Z</dcterms:created>
  <dcterms:modified xsi:type="dcterms:W3CDTF">2021-02-15T07:30:39Z</dcterms:modified>
</cp:coreProperties>
</file>