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6579F41-DB84-4E82-ACE3-36ED579AA4AD}">
          <p14:sldIdLst>
            <p14:sldId id="262"/>
          </p14:sldIdLst>
        </p14:section>
        <p14:section name="Oddíl bez názvu" id="{31958092-3BCD-48AC-8175-74D3D5E4F566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33984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841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88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75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257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141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21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4161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371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30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79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60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Ošetřovatelská </a:t>
            </a:r>
            <a:r>
              <a:rPr lang="cs-CZ" sz="4000" dirty="0" smtClean="0"/>
              <a:t>péče o ženu v primární gynekologické péči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7E13E-B925-4DA6-983D-041C23D1F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2467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INKONTINENCE-RIZIKOVÉ FAKTORY</a:t>
            </a:r>
          </a:p>
        </p:txBody>
      </p:sp>
      <p:sp>
        <p:nvSpPr>
          <p:cNvPr id="69635" name="Zástupný symbol pro obsah 2">
            <a:extLst>
              <a:ext uri="{FF2B5EF4-FFF2-40B4-BE49-F238E27FC236}">
                <a16:creationId xmlns:a16="http://schemas.microsoft.com/office/drawing/2014/main" id="{84670307-6EDA-4876-BAC5-3FD4994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316" y="2502569"/>
            <a:ext cx="9609599" cy="299987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/>
              <a:t> Genetická vloha</a:t>
            </a:r>
          </a:p>
          <a:p>
            <a:pPr eaLnBrk="1" hangingPunct="1"/>
            <a:r>
              <a:rPr lang="cs-CZ" altLang="cs-CZ" sz="3200" b="1" dirty="0"/>
              <a:t> Spontánní porod</a:t>
            </a:r>
          </a:p>
          <a:p>
            <a:pPr eaLnBrk="1" hangingPunct="1"/>
            <a:r>
              <a:rPr lang="cs-CZ" altLang="cs-CZ" sz="3200" b="1" dirty="0"/>
              <a:t> Obezita </a:t>
            </a:r>
          </a:p>
          <a:p>
            <a:pPr eaLnBrk="1" hangingPunct="1"/>
            <a:r>
              <a:rPr lang="cs-CZ" altLang="cs-CZ" sz="3200" b="1" dirty="0"/>
              <a:t> Hysterektomie</a:t>
            </a:r>
          </a:p>
          <a:p>
            <a:pPr eaLnBrk="1" hangingPunct="1"/>
            <a:r>
              <a:rPr lang="cs-CZ" altLang="cs-CZ" sz="3200" b="1" dirty="0"/>
              <a:t> Nedostatek estrogenů</a:t>
            </a:r>
          </a:p>
        </p:txBody>
      </p:sp>
    </p:spTree>
    <p:extLst>
      <p:ext uri="{BB962C8B-B14F-4D97-AF65-F5344CB8AC3E}">
        <p14:creationId xmlns:p14="http://schemas.microsoft.com/office/powerpoint/2010/main" val="60641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010797-34DC-4A20-95C5-04ACB016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5675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ROZDĚLENÍ INKONTINENCE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F8C98358-55C7-4F15-A000-85475E874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1459832"/>
            <a:ext cx="10716126" cy="506930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500" b="1" dirty="0">
                <a:solidFill>
                  <a:srgbClr val="FF0000"/>
                </a:solidFill>
              </a:rPr>
              <a:t>EXTRAURETRÁLNÍ INKONTINENCE</a:t>
            </a:r>
          </a:p>
          <a:p>
            <a:pPr eaLnBrk="1" hangingPunct="1"/>
            <a:r>
              <a:rPr lang="cs-CZ" altLang="cs-CZ" sz="3500" b="1" dirty="0"/>
              <a:t>odtok moči jinudy než </a:t>
            </a:r>
            <a:r>
              <a:rPr lang="cs-CZ" altLang="cs-CZ" sz="3500" b="1" dirty="0" err="1"/>
              <a:t>uretrou</a:t>
            </a:r>
            <a:r>
              <a:rPr lang="cs-CZ" altLang="cs-CZ" sz="3500" b="1" dirty="0"/>
              <a:t> (VVV, píštěle)</a:t>
            </a:r>
          </a:p>
          <a:p>
            <a:pPr eaLnBrk="1" hangingPunct="1"/>
            <a:endParaRPr lang="cs-CZ" altLang="cs-CZ" sz="3500" b="1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500" b="1" dirty="0">
                <a:solidFill>
                  <a:srgbClr val="FF0000"/>
                </a:solidFill>
              </a:rPr>
              <a:t>STRESOVÁ INKONTINENCE</a:t>
            </a:r>
          </a:p>
          <a:p>
            <a:pPr eaLnBrk="1" hangingPunct="1"/>
            <a:r>
              <a:rPr lang="cs-CZ" altLang="cs-CZ" sz="3500" b="1" dirty="0" err="1"/>
              <a:t>intravesikálníí</a:t>
            </a:r>
            <a:r>
              <a:rPr lang="cs-CZ" altLang="cs-CZ" sz="3500" b="1" dirty="0"/>
              <a:t>,  intraabdominální tlak převýší </a:t>
            </a:r>
            <a:r>
              <a:rPr lang="cs-CZ" altLang="cs-CZ" sz="3500" b="1" dirty="0" err="1"/>
              <a:t>intrauretrální</a:t>
            </a:r>
            <a:r>
              <a:rPr lang="cs-CZ" altLang="cs-CZ" sz="3500" b="1" dirty="0"/>
              <a:t> bez stahu svalstva močového měchýře</a:t>
            </a:r>
          </a:p>
          <a:p>
            <a:pPr eaLnBrk="1" hangingPunct="1"/>
            <a:r>
              <a:rPr lang="cs-CZ" altLang="cs-CZ" sz="3500" b="1" dirty="0"/>
              <a:t>nedostatečnost uzavíracího mechanismu </a:t>
            </a:r>
            <a:r>
              <a:rPr lang="cs-CZ" altLang="cs-CZ" sz="3500" b="1" dirty="0" err="1"/>
              <a:t>m.m</a:t>
            </a:r>
            <a:r>
              <a:rPr lang="cs-CZ" altLang="cs-CZ" sz="3500" b="1" dirty="0"/>
              <a:t>. a trubice</a:t>
            </a:r>
          </a:p>
          <a:p>
            <a:pPr eaLnBrk="1" hangingPunct="1"/>
            <a:r>
              <a:rPr lang="cs-CZ" altLang="cs-CZ" sz="3500" b="1" dirty="0"/>
              <a:t>u pohybu, kašel, zvedání břemen, skákání</a:t>
            </a:r>
          </a:p>
        </p:txBody>
      </p:sp>
    </p:spTree>
    <p:extLst>
      <p:ext uri="{BB962C8B-B14F-4D97-AF65-F5344CB8AC3E}">
        <p14:creationId xmlns:p14="http://schemas.microsoft.com/office/powerpoint/2010/main" val="400658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E57FE-73A9-43C7-8036-CAC745F5B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93558"/>
            <a:ext cx="9366325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ROZDĚLENÍ INKONTINENCE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C7136B-F0C7-4789-B2D5-8AB0EEF6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7" y="2170664"/>
            <a:ext cx="11085094" cy="3661965"/>
          </a:xfrm>
        </p:spPr>
        <p:txBody>
          <a:bodyPr>
            <a:noAutofit/>
          </a:bodyPr>
          <a:lstStyle/>
          <a:p>
            <a:pPr marL="290399" indent="-225059">
              <a:spcBef>
                <a:spcPts val="477"/>
              </a:spcBef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URGENTNÍ INKONTINENCE</a:t>
            </a:r>
          </a:p>
          <a:p>
            <a:pPr marL="290399" indent="-225059">
              <a:spcBef>
                <a:spcPts val="477"/>
              </a:spcBef>
              <a:buFont typeface="Wingdings 2"/>
              <a:buChar char=""/>
              <a:defRPr/>
            </a:pPr>
            <a:r>
              <a:rPr lang="cs-CZ" sz="3200" b="1" dirty="0"/>
              <a:t>Náhlé a neovladatelné nucení z větším únikem</a:t>
            </a:r>
          </a:p>
          <a:p>
            <a:pPr marL="290399" indent="-225059">
              <a:spcBef>
                <a:spcPts val="477"/>
              </a:spcBef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REFLEXNÍ INKONTINENCE</a:t>
            </a:r>
          </a:p>
          <a:p>
            <a:pPr marL="290399" indent="-225059">
              <a:spcBef>
                <a:spcPts val="477"/>
              </a:spcBef>
              <a:buFont typeface="Wingdings 2"/>
              <a:buChar char=""/>
              <a:defRPr/>
            </a:pPr>
            <a:r>
              <a:rPr lang="cs-CZ" sz="3200" b="1" dirty="0"/>
              <a:t>Následkem poranění či neurologického onemocnění</a:t>
            </a:r>
          </a:p>
          <a:p>
            <a:pPr marL="290399" indent="-225059">
              <a:spcBef>
                <a:spcPts val="477"/>
              </a:spcBef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PARADOXNÍ INKONTINENCE</a:t>
            </a:r>
          </a:p>
          <a:p>
            <a:pPr marL="290399" indent="-225059">
              <a:spcBef>
                <a:spcPts val="477"/>
              </a:spcBef>
              <a:buFont typeface="Wingdings 2"/>
              <a:buChar char=""/>
              <a:defRPr/>
            </a:pPr>
            <a:r>
              <a:rPr lang="cs-CZ" sz="3200" b="1" dirty="0"/>
              <a:t>Z přetékání, slabost svaloviny m.m., neúplné vyprázdnění a zvětšující se zůstatek</a:t>
            </a:r>
          </a:p>
        </p:txBody>
      </p:sp>
    </p:spTree>
    <p:extLst>
      <p:ext uri="{BB962C8B-B14F-4D97-AF65-F5344CB8AC3E}">
        <p14:creationId xmlns:p14="http://schemas.microsoft.com/office/powerpoint/2010/main" val="49438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27DF4-CF8F-4BF6-B9AE-E32DB2B5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8884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UROGYNEKOLOGIE-DIAGNOSTIKA</a:t>
            </a:r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3C0D05B7-20FD-4763-B0B2-213D928FF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89" y="1716506"/>
            <a:ext cx="9593557" cy="4116124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/>
              <a:t>Anamnéza, dotazníky</a:t>
            </a:r>
          </a:p>
          <a:p>
            <a:pPr eaLnBrk="1" hangingPunct="1"/>
            <a:r>
              <a:rPr lang="cs-CZ" altLang="cs-CZ" sz="3200" b="1" dirty="0"/>
              <a:t>Klinické, laboratorní vyšetření</a:t>
            </a:r>
          </a:p>
          <a:p>
            <a:pPr eaLnBrk="1" hangingPunct="1"/>
            <a:r>
              <a:rPr lang="cs-CZ" altLang="cs-CZ" sz="3200" b="1" dirty="0"/>
              <a:t>RTG, UZ</a:t>
            </a:r>
          </a:p>
          <a:p>
            <a:pPr eaLnBrk="1" hangingPunct="1"/>
            <a:r>
              <a:rPr lang="cs-CZ" altLang="cs-CZ" sz="3200" b="1" dirty="0"/>
              <a:t>Endoskopie </a:t>
            </a:r>
            <a:r>
              <a:rPr lang="cs-CZ" altLang="cs-CZ" sz="3200" b="1" dirty="0" err="1"/>
              <a:t>uretry</a:t>
            </a:r>
            <a:r>
              <a:rPr lang="cs-CZ" altLang="cs-CZ" sz="3200" b="1" dirty="0"/>
              <a:t>, měchýře</a:t>
            </a:r>
          </a:p>
          <a:p>
            <a:pPr eaLnBrk="1" hangingPunct="1"/>
            <a:r>
              <a:rPr lang="cs-CZ" altLang="cs-CZ" sz="3200" b="1" dirty="0" err="1"/>
              <a:t>Urodynamické</a:t>
            </a:r>
            <a:r>
              <a:rPr lang="cs-CZ" altLang="cs-CZ" sz="3200" b="1" dirty="0"/>
              <a:t> vyšetření-objemy, tlaky, proud moči</a:t>
            </a:r>
          </a:p>
        </p:txBody>
      </p:sp>
    </p:spTree>
    <p:extLst>
      <p:ext uri="{BB962C8B-B14F-4D97-AF65-F5344CB8AC3E}">
        <p14:creationId xmlns:p14="http://schemas.microsoft.com/office/powerpoint/2010/main" val="94441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A6FE8-11CA-41B8-9304-4F8B8F96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8884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UROGYNEKOLOGIE-LÉČBA</a:t>
            </a: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DFF5A898-F5D4-43BD-8E06-3613253BE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790024" cy="350897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Cvičení, farmakoterapie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Operace: závěsné operace, plastiky poševní, pásky, síťky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Laser</a:t>
            </a:r>
          </a:p>
        </p:txBody>
      </p:sp>
    </p:spTree>
    <p:extLst>
      <p:ext uri="{BB962C8B-B14F-4D97-AF65-F5344CB8AC3E}">
        <p14:creationId xmlns:p14="http://schemas.microsoft.com/office/powerpoint/2010/main" val="1974732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D1671F7-3969-431E-8050-FF913162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200" y="453871"/>
            <a:ext cx="9366325" cy="1143000"/>
          </a:xfrm>
        </p:spPr>
        <p:txBody>
          <a:bodyPr/>
          <a:lstStyle/>
          <a:p>
            <a:r>
              <a:rPr lang="cs-CZ" b="1" dirty="0"/>
              <a:t>UROGYNEKOLOGIE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1E0C671-5CE2-48F3-800E-997D9D1D3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596872"/>
            <a:ext cx="9366324" cy="4235758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  <a:defRPr/>
            </a:pPr>
            <a:r>
              <a:rPr lang="cs-CZ" altLang="cs-CZ" sz="3200" b="1" dirty="0"/>
              <a:t>symptomy</a:t>
            </a:r>
          </a:p>
          <a:p>
            <a:pPr>
              <a:defRPr/>
            </a:pPr>
            <a:endParaRPr lang="cs-CZ" altLang="cs-CZ" sz="3200" b="1" dirty="0"/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Dysurie (=strangurie) 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 err="1"/>
              <a:t>Polakisurie</a:t>
            </a:r>
            <a:r>
              <a:rPr lang="cs-CZ" altLang="cs-CZ" sz="3200" b="1" dirty="0"/>
              <a:t> (=„</a:t>
            </a:r>
            <a:r>
              <a:rPr lang="cs-CZ" altLang="cs-CZ" sz="3200" b="1" dirty="0" err="1"/>
              <a:t>frekventurie</a:t>
            </a:r>
            <a:r>
              <a:rPr lang="cs-CZ" altLang="cs-CZ" sz="3200" b="1" dirty="0"/>
              <a:t>“) 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 err="1"/>
              <a:t>Nycturie</a:t>
            </a:r>
            <a:endParaRPr lang="cs-CZ" altLang="cs-CZ" sz="3200" b="1" dirty="0"/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Urgence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Retence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Anurie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789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32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38602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MALÉ GYNEKOLOGICKÉ ZÁKROKY</a:t>
            </a:r>
            <a:br>
              <a:rPr lang="cs-CZ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UROGYNEKOLOGIE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8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7937" y="286603"/>
            <a:ext cx="10764252" cy="1542197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MALÉ GYNEKOLOGICKÉ  OPERACE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50232" y="1928380"/>
            <a:ext cx="11341768" cy="4355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dilatace hrdla děložního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probatorní kyretáž hrdla a dutiny děložní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punkce </a:t>
            </a: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Douglasova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 prostoru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ablace polypu hrdla děložního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/>
            </a:r>
            <a:b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</a:b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2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9B4-CBF7-4DA3-AADA-BC212B2E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09B022-DDBF-420F-ACD3-2CA3E638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170664"/>
            <a:ext cx="9036423" cy="4326389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excize z čípku, punkce cysty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incize abscesu </a:t>
            </a:r>
            <a:r>
              <a:rPr lang="cs-CZ" alt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Bartoliniho</a:t>
            </a: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 žlázy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Miniinterupce</a:t>
            </a: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cs-CZ" alt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interuptio</a:t>
            </a: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cs-CZ" alt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legalis</a:t>
            </a:r>
            <a:endParaRPr lang="cs-CZ" altLang="cs-CZ" sz="32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konizace</a:t>
            </a:r>
            <a:r>
              <a:rPr 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 děložního čípku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hysteroskopie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0478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CD93F-568F-4169-B10D-CCAEAE17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5675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PŘEDOPERAČNÍ VYŠETŘENÍ + PŘÍPRAVA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15135-A84A-4E71-8FBB-822E15057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233" y="1876925"/>
            <a:ext cx="9577514" cy="4363453"/>
          </a:xfrm>
        </p:spPr>
        <p:txBody>
          <a:bodyPr>
            <a:noAutofit/>
          </a:bodyPr>
          <a:lstStyle/>
          <a:p>
            <a:r>
              <a:rPr lang="cs-CZ" sz="3200" b="1" dirty="0"/>
              <a:t>Interní předoperační vyšetření</a:t>
            </a:r>
          </a:p>
          <a:p>
            <a:r>
              <a:rPr lang="cs-CZ" sz="3200" b="1" dirty="0"/>
              <a:t>Gynekologický UZ</a:t>
            </a:r>
          </a:p>
          <a:p>
            <a:r>
              <a:rPr lang="cs-CZ" sz="3200" b="1" dirty="0"/>
              <a:t>Lačnění podle času výkonu</a:t>
            </a:r>
          </a:p>
          <a:p>
            <a:r>
              <a:rPr lang="cs-CZ" sz="3200" b="1" dirty="0"/>
              <a:t>Monitorace fyziologických funkcí</a:t>
            </a:r>
          </a:p>
          <a:p>
            <a:r>
              <a:rPr lang="cs-CZ" sz="3200" b="1" dirty="0"/>
              <a:t>Bandáž DK</a:t>
            </a:r>
          </a:p>
          <a:p>
            <a:r>
              <a:rPr lang="cs-CZ" sz="3200" b="1" dirty="0"/>
              <a:t>Podpis informovaného souhlasu</a:t>
            </a:r>
          </a:p>
          <a:p>
            <a:r>
              <a:rPr lang="cs-CZ" sz="3200" b="1" dirty="0"/>
              <a:t>Prázdný močový měchýř</a:t>
            </a:r>
          </a:p>
        </p:txBody>
      </p:sp>
    </p:spTree>
    <p:extLst>
      <p:ext uri="{BB962C8B-B14F-4D97-AF65-F5344CB8AC3E}">
        <p14:creationId xmlns:p14="http://schemas.microsoft.com/office/powerpoint/2010/main" val="149628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E4A47-5AE5-4A3E-8C07-1D399C65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4071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VÝKON + PÉČE PO VÝKONU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6C077-9800-4C07-870B-80D18BC2F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1828800"/>
            <a:ext cx="10347158" cy="4684295"/>
          </a:xfrm>
        </p:spPr>
        <p:txBody>
          <a:bodyPr>
            <a:normAutofit fontScale="92500" lnSpcReduction="20000"/>
          </a:bodyPr>
          <a:lstStyle/>
          <a:p>
            <a:r>
              <a:rPr lang="cs-CZ" sz="3200" b="1" dirty="0"/>
              <a:t>bez </a:t>
            </a:r>
            <a:r>
              <a:rPr lang="cs-CZ" sz="3200" b="1" dirty="0" err="1"/>
              <a:t>analgézie</a:t>
            </a:r>
            <a:r>
              <a:rPr lang="cs-CZ" sz="3200" b="1" dirty="0"/>
              <a:t> + analgetika, </a:t>
            </a:r>
            <a:r>
              <a:rPr lang="cs-CZ" sz="3200" b="1" dirty="0" err="1"/>
              <a:t>analgosedace</a:t>
            </a:r>
            <a:r>
              <a:rPr lang="cs-CZ" sz="3200" b="1" dirty="0"/>
              <a:t> - anxiolytikum</a:t>
            </a:r>
          </a:p>
          <a:p>
            <a:r>
              <a:rPr lang="cs-CZ" sz="3200" b="1" dirty="0"/>
              <a:t>s </a:t>
            </a:r>
            <a:r>
              <a:rPr lang="cs-CZ" sz="3200" b="1" dirty="0" err="1"/>
              <a:t>analgézií</a:t>
            </a:r>
            <a:r>
              <a:rPr lang="cs-CZ" sz="3200" b="1" dirty="0"/>
              <a:t> – </a:t>
            </a:r>
            <a:r>
              <a:rPr lang="cs-CZ" sz="3200" b="1" dirty="0" err="1"/>
              <a:t>Eutonox</a:t>
            </a:r>
            <a:endParaRPr lang="cs-CZ" sz="3200" b="1" dirty="0"/>
          </a:p>
          <a:p>
            <a:r>
              <a:rPr lang="cs-CZ" sz="3200" b="1" dirty="0"/>
              <a:t>svodná anestézie – epidurální, </a:t>
            </a:r>
            <a:r>
              <a:rPr lang="cs-CZ" sz="3200" b="1" dirty="0" err="1"/>
              <a:t>subarachnoideální</a:t>
            </a:r>
            <a:endParaRPr lang="cs-CZ" sz="3200" b="1" dirty="0"/>
          </a:p>
          <a:p>
            <a:r>
              <a:rPr lang="cs-CZ" sz="3200" b="1" dirty="0"/>
              <a:t>celková anestézie – totální </a:t>
            </a:r>
            <a:r>
              <a:rPr lang="cs-CZ" sz="3200" b="1" dirty="0" err="1"/>
              <a:t>iv</a:t>
            </a:r>
            <a:r>
              <a:rPr lang="cs-CZ" sz="3200" b="1" dirty="0"/>
              <a:t>. anestézie</a:t>
            </a:r>
          </a:p>
          <a:p>
            <a:r>
              <a:rPr lang="cs-CZ" sz="3200" b="1" dirty="0"/>
              <a:t>monitorování fyziologických funkcí</a:t>
            </a:r>
          </a:p>
          <a:p>
            <a:r>
              <a:rPr lang="cs-CZ" sz="3200" b="1" dirty="0" err="1"/>
              <a:t>vertikalizace</a:t>
            </a:r>
            <a:endParaRPr lang="cs-CZ" sz="3200" b="1" dirty="0"/>
          </a:p>
          <a:p>
            <a:r>
              <a:rPr lang="cs-CZ" sz="3200" b="1" dirty="0"/>
              <a:t>vyprázdnění močového měchýře</a:t>
            </a:r>
          </a:p>
          <a:p>
            <a:r>
              <a:rPr lang="cs-CZ" sz="3200" b="1" dirty="0" err="1"/>
              <a:t>dimise</a:t>
            </a:r>
            <a:r>
              <a:rPr lang="cs-CZ" sz="3200" b="1" dirty="0"/>
              <a:t> – dle stavu 4 – 6 hodin </a:t>
            </a:r>
          </a:p>
          <a:p>
            <a:r>
              <a:rPr lang="cs-CZ" sz="3200" b="1" dirty="0"/>
              <a:t>edukace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51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FC888-CFFA-4D8F-BF40-91B511422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EDUKACE PO  VÝKONU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974702-D7FE-49A9-8E5E-E424CD91F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10062740" cy="3508977"/>
          </a:xfrm>
        </p:spPr>
        <p:txBody>
          <a:bodyPr>
            <a:normAutofit/>
          </a:bodyPr>
          <a:lstStyle/>
          <a:p>
            <a:r>
              <a:rPr lang="cs-CZ" sz="3200" b="1" dirty="0"/>
              <a:t>vyvarovat se zvedání těžkých břemen</a:t>
            </a:r>
          </a:p>
          <a:p>
            <a:r>
              <a:rPr lang="cs-CZ" sz="3200" b="1" dirty="0"/>
              <a:t>vynechat sportovní aktivitu</a:t>
            </a:r>
          </a:p>
          <a:p>
            <a:r>
              <a:rPr lang="cs-CZ" sz="3200" b="1" dirty="0"/>
              <a:t>sexuální abstinence</a:t>
            </a:r>
          </a:p>
          <a:p>
            <a:r>
              <a:rPr lang="cs-CZ" sz="3200" b="1" dirty="0"/>
              <a:t>hygiena – zákaz koupání – pouze sprchování</a:t>
            </a:r>
          </a:p>
          <a:p>
            <a:r>
              <a:rPr lang="cs-CZ" sz="3200" b="1" dirty="0"/>
              <a:t>kontrola u gynekologa</a:t>
            </a:r>
          </a:p>
        </p:txBody>
      </p:sp>
    </p:spTree>
    <p:extLst>
      <p:ext uri="{BB962C8B-B14F-4D97-AF65-F5344CB8AC3E}">
        <p14:creationId xmlns:p14="http://schemas.microsoft.com/office/powerpoint/2010/main" val="339941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8406E-1738-4743-BE16-C53827A6C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271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UROGYNEKOLOGIE</a:t>
            </a:r>
          </a:p>
        </p:txBody>
      </p:sp>
      <p:sp>
        <p:nvSpPr>
          <p:cNvPr id="67587" name="Zástupný symbol pro obsah 2">
            <a:extLst>
              <a:ext uri="{FF2B5EF4-FFF2-40B4-BE49-F238E27FC236}">
                <a16:creationId xmlns:a16="http://schemas.microsoft.com/office/drawing/2014/main" id="{3C99E7E5-4A0E-4BCB-8471-D97E6215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6" y="1299411"/>
            <a:ext cx="10363199" cy="503722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cs-CZ" altLang="cs-CZ" sz="4100" b="1" dirty="0"/>
              <a:t>Inkontinence-nechtěné odtékání moči způsobující hygienický nebo sociální problém</a:t>
            </a:r>
          </a:p>
          <a:p>
            <a:pPr eaLnBrk="1" hangingPunct="1"/>
            <a:endParaRPr lang="cs-CZ" altLang="cs-CZ" sz="4100" b="1" dirty="0"/>
          </a:p>
          <a:p>
            <a:pPr eaLnBrk="1" hangingPunct="1"/>
            <a:r>
              <a:rPr lang="cs-CZ" altLang="cs-CZ" sz="4100" b="1" dirty="0" err="1"/>
              <a:t>Intravesikální</a:t>
            </a:r>
            <a:r>
              <a:rPr lang="cs-CZ" altLang="cs-CZ" sz="4100" b="1" dirty="0"/>
              <a:t> tlak převýší </a:t>
            </a:r>
            <a:r>
              <a:rPr lang="cs-CZ" altLang="cs-CZ" sz="4100" b="1" dirty="0" err="1"/>
              <a:t>intrauretrální</a:t>
            </a:r>
            <a:r>
              <a:rPr lang="cs-CZ" altLang="cs-CZ" sz="4100" b="1" dirty="0"/>
              <a:t>-odtok moči</a:t>
            </a:r>
          </a:p>
          <a:p>
            <a:pPr eaLnBrk="1" hangingPunct="1"/>
            <a:endParaRPr lang="cs-CZ" altLang="cs-CZ" sz="4100" b="1" dirty="0"/>
          </a:p>
          <a:p>
            <a:pPr eaLnBrk="1" hangingPunct="1"/>
            <a:r>
              <a:rPr lang="cs-CZ" altLang="cs-CZ" sz="4100" b="1" dirty="0"/>
              <a:t>Spojitost se sestupem rodidel</a:t>
            </a:r>
          </a:p>
          <a:p>
            <a:pPr eaLnBrk="1" hangingPunct="1"/>
            <a:endParaRPr lang="cs-CZ" altLang="cs-CZ" sz="4100" b="1" dirty="0"/>
          </a:p>
          <a:p>
            <a:pPr eaLnBrk="1" hangingPunct="1"/>
            <a:r>
              <a:rPr lang="cs-CZ" altLang="cs-CZ" sz="4100" b="1" dirty="0"/>
              <a:t>Ztráta pružnosti </a:t>
            </a:r>
            <a:r>
              <a:rPr lang="cs-CZ" altLang="cs-CZ" sz="4100" b="1" dirty="0" err="1"/>
              <a:t>m.m</a:t>
            </a:r>
            <a:r>
              <a:rPr lang="cs-CZ" altLang="cs-CZ" sz="4100" b="1" dirty="0"/>
              <a:t>., převod změn </a:t>
            </a:r>
            <a:r>
              <a:rPr lang="cs-CZ" altLang="cs-CZ" sz="4100" b="1" dirty="0" err="1"/>
              <a:t>intraadbominálního</a:t>
            </a:r>
            <a:r>
              <a:rPr lang="cs-CZ" altLang="cs-CZ" sz="4100" b="1" dirty="0"/>
              <a:t> tlaku na horní třetinu </a:t>
            </a:r>
            <a:r>
              <a:rPr lang="cs-CZ" altLang="cs-CZ" sz="4100" b="1" dirty="0" err="1"/>
              <a:t>uretry</a:t>
            </a:r>
            <a:r>
              <a:rPr lang="cs-CZ" altLang="cs-CZ" sz="4100" b="1" dirty="0"/>
              <a:t>, porušené pánevní dno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2558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9C5A8-3F2D-4AFE-8392-686781CDF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481264"/>
            <a:ext cx="9366325" cy="89835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PŘÍČINY INKONTINENCE</a:t>
            </a:r>
          </a:p>
        </p:txBody>
      </p:sp>
      <p:sp>
        <p:nvSpPr>
          <p:cNvPr id="68611" name="Zástupný symbol pro obsah 2">
            <a:extLst>
              <a:ext uri="{FF2B5EF4-FFF2-40B4-BE49-F238E27FC236}">
                <a16:creationId xmlns:a16="http://schemas.microsoft.com/office/drawing/2014/main" id="{E3E71A30-2110-4352-8430-58C62B72D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379622"/>
            <a:ext cx="10071798" cy="445300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 err="1"/>
              <a:t>Intravesikální</a:t>
            </a:r>
            <a:r>
              <a:rPr lang="cs-CZ" altLang="cs-CZ" sz="3200" b="1" dirty="0"/>
              <a:t> obstrukce, tumor </a:t>
            </a:r>
            <a:r>
              <a:rPr lang="cs-CZ" altLang="cs-CZ" sz="3200" b="1" dirty="0" err="1"/>
              <a:t>m.m</a:t>
            </a:r>
            <a:r>
              <a:rPr lang="cs-CZ" altLang="cs-CZ" sz="3200" b="1" dirty="0"/>
              <a:t>., </a:t>
            </a:r>
            <a:r>
              <a:rPr lang="cs-CZ" altLang="cs-CZ" sz="3200" b="1" dirty="0" err="1"/>
              <a:t>cystolitiáza</a:t>
            </a:r>
            <a:r>
              <a:rPr lang="cs-CZ" altLang="cs-CZ" sz="3200" b="1" dirty="0"/>
              <a:t>, píštěl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Trauma-úraz, operace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Nádory, infekce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Vliv léků-diuretika, </a:t>
            </a:r>
            <a:r>
              <a:rPr lang="cs-CZ" altLang="cs-CZ" sz="3200" b="1" dirty="0" err="1"/>
              <a:t>spazmolytika</a:t>
            </a:r>
            <a:r>
              <a:rPr lang="cs-CZ" altLang="cs-CZ" sz="3200" b="1" dirty="0"/>
              <a:t>, imobilizace pacienta-přechodné</a:t>
            </a:r>
          </a:p>
        </p:txBody>
      </p:sp>
    </p:spTree>
    <p:extLst>
      <p:ext uri="{BB962C8B-B14F-4D97-AF65-F5344CB8AC3E}">
        <p14:creationId xmlns:p14="http://schemas.microsoft.com/office/powerpoint/2010/main" val="137007887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schemas.microsoft.com/office/2006/metadata/properties"/>
    <ds:schemaRef ds:uri="89332cfc-b023-4904-b12a-69ce444ff898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9b7b8bb-93ec-47cc-a1d6-47c5928ac23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369</Words>
  <Application>Microsoft Office PowerPoint</Application>
  <PresentationFormat>Širokoúhlá obrazovka</PresentationFormat>
  <Paragraphs>103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Tahoma</vt:lpstr>
      <vt:lpstr>Times New Roman</vt:lpstr>
      <vt:lpstr>Wingdings 2</vt:lpstr>
      <vt:lpstr>Motiv Office</vt:lpstr>
      <vt:lpstr>Austin</vt:lpstr>
      <vt:lpstr>Ošetřovatelská péče o ženu v primární gynekologické péči</vt:lpstr>
      <vt:lpstr>MALÉ GYNEKOLOGICKÉ ZÁKROKY UROGYNEKOLOGIE</vt:lpstr>
      <vt:lpstr>MALÉ GYNEKOLOGICKÉ  OPERACE</vt:lpstr>
      <vt:lpstr>Prezentace aplikace PowerPoint</vt:lpstr>
      <vt:lpstr>PŘEDOPERAČNÍ VYŠETŘENÍ + PŘÍPRAVA</vt:lpstr>
      <vt:lpstr>VÝKON + PÉČE PO VÝKONU</vt:lpstr>
      <vt:lpstr>EDUKACE PO  VÝKONU</vt:lpstr>
      <vt:lpstr>UROGYNEKOLOGIE</vt:lpstr>
      <vt:lpstr> PŘÍČINY INKONTINENCE</vt:lpstr>
      <vt:lpstr>INKONTINENCE-RIZIKOVÉ FAKTORY</vt:lpstr>
      <vt:lpstr> ROZDĚLENÍ INKONTINENCE</vt:lpstr>
      <vt:lpstr> ROZDĚLENÍ INKONTINENCE</vt:lpstr>
      <vt:lpstr>UROGYNEKOLOGIE-DIAGNOSTIKA</vt:lpstr>
      <vt:lpstr>UROGYNEKOLOGIE-LÉČBA</vt:lpstr>
      <vt:lpstr>UROGYNEKOLOGIE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2021-02-15T07:33:58Z</dcterms:modified>
</cp:coreProperties>
</file>