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F4886A2-5E79-4876-BD51-E68B4094E3D8}">
          <p14:sldIdLst>
            <p14:sldId id="262"/>
          </p14:sldIdLst>
        </p14:section>
        <p14:section name="Oddíl bez názvu" id="{E1CEB50B-5E57-49DF-ACD4-06E67A378E20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50835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721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85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22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23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7997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191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7056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96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333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52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40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smtClean="0"/>
              <a:t>Ošetřovatelská </a:t>
            </a:r>
            <a:r>
              <a:rPr lang="cs-CZ" sz="4000" dirty="0" smtClean="0"/>
              <a:t>péče o ženu v primární gynekologické péči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2946" y="286603"/>
            <a:ext cx="10032733" cy="1015255"/>
          </a:xfrm>
        </p:spPr>
        <p:txBody>
          <a:bodyPr/>
          <a:lstStyle/>
          <a:p>
            <a:r>
              <a:rPr lang="cs-CZ" b="1" dirty="0"/>
              <a:t>BEZPROSTŘEDNÍ  PŘÍPRAVA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3768" y="1524000"/>
            <a:ext cx="10481912" cy="4783810"/>
          </a:xfrm>
        </p:spPr>
        <p:txBody>
          <a:bodyPr>
            <a:normAutofit fontScale="25000" lnSpcReduction="20000"/>
          </a:bodyPr>
          <a:lstStyle/>
          <a:p>
            <a:r>
              <a:rPr lang="cs-CZ" sz="12800" b="1" dirty="0">
                <a:cs typeface="Arial" panose="020B0604020202020204" pitchFamily="34" charset="0"/>
              </a:rPr>
              <a:t>Kontrola celkové hygieny, odlíčení a nehtů</a:t>
            </a:r>
            <a:br>
              <a:rPr lang="cs-CZ" sz="12800" b="1" dirty="0">
                <a:cs typeface="Arial" panose="020B0604020202020204" pitchFamily="34" charset="0"/>
              </a:rPr>
            </a:br>
            <a:endParaRPr lang="cs-CZ" sz="12800" b="1" dirty="0">
              <a:cs typeface="Arial" panose="020B0604020202020204" pitchFamily="34" charset="0"/>
            </a:endParaRPr>
          </a:p>
          <a:p>
            <a:r>
              <a:rPr lang="cs-CZ" sz="12800" b="1" dirty="0">
                <a:cs typeface="Arial" panose="020B0604020202020204" pitchFamily="34" charset="0"/>
              </a:rPr>
              <a:t>Zavedení periferního žilního katetru,  bandáž DK</a:t>
            </a:r>
            <a:br>
              <a:rPr lang="cs-CZ" sz="12800" b="1" dirty="0">
                <a:cs typeface="Arial" panose="020B0604020202020204" pitchFamily="34" charset="0"/>
              </a:rPr>
            </a:br>
            <a:endParaRPr lang="cs-CZ" sz="12800" b="1" dirty="0">
              <a:cs typeface="Arial" panose="020B0604020202020204" pitchFamily="34" charset="0"/>
            </a:endParaRPr>
          </a:p>
          <a:p>
            <a:r>
              <a:rPr lang="cs-CZ" sz="12800" b="1" dirty="0">
                <a:cs typeface="Arial" panose="020B0604020202020204" pitchFamily="34" charset="0"/>
              </a:rPr>
              <a:t>Ráno bez snídaně (diabetici 10% glukóza a aplikace inzulínu)</a:t>
            </a:r>
            <a:br>
              <a:rPr lang="cs-CZ" sz="12800" b="1" dirty="0">
                <a:cs typeface="Arial" panose="020B0604020202020204" pitchFamily="34" charset="0"/>
              </a:rPr>
            </a:br>
            <a:endParaRPr lang="cs-CZ" sz="12800" b="1" dirty="0">
              <a:cs typeface="Arial" panose="020B0604020202020204" pitchFamily="34" charset="0"/>
            </a:endParaRPr>
          </a:p>
          <a:p>
            <a:r>
              <a:rPr lang="cs-CZ" sz="12800" b="1" dirty="0">
                <a:cs typeface="Arial" panose="020B0604020202020204" pitchFamily="34" charset="0"/>
              </a:rPr>
              <a:t>Vyprázdnění, změření fyziologických funkcí, podání premedikace</a:t>
            </a:r>
            <a:br>
              <a:rPr lang="cs-CZ" sz="12800" b="1" dirty="0">
                <a:cs typeface="Arial" panose="020B0604020202020204" pitchFamily="34" charset="0"/>
              </a:rPr>
            </a:br>
            <a:endParaRPr lang="cs-CZ" sz="12800" b="1" dirty="0">
              <a:cs typeface="Arial" panose="020B0604020202020204" pitchFamily="34" charset="0"/>
            </a:endParaRPr>
          </a:p>
          <a:p>
            <a:r>
              <a:rPr lang="cs-CZ" sz="12800" b="1" dirty="0">
                <a:cs typeface="Arial" panose="020B0604020202020204" pitchFamily="34" charset="0"/>
              </a:rPr>
              <a:t>Před odvozem na sál převléknout do jednorázového anděla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101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AB8F6B-A467-4FCA-8CEA-FDAA5147E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69052"/>
          </a:xfrm>
        </p:spPr>
        <p:txBody>
          <a:bodyPr/>
          <a:lstStyle/>
          <a:p>
            <a:r>
              <a:rPr lang="cs-CZ" b="1" dirty="0"/>
              <a:t>POOPERAČNÍ PÉČE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1D7761-056C-47DC-99F0-305A7A6DB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359" y="2005264"/>
            <a:ext cx="9529388" cy="3827366"/>
          </a:xfrm>
        </p:spPr>
        <p:txBody>
          <a:bodyPr>
            <a:normAutofit lnSpcReduction="10000"/>
          </a:bodyPr>
          <a:lstStyle/>
          <a:p>
            <a:r>
              <a:rPr lang="cs-CZ" sz="3200" b="1" dirty="0" err="1"/>
              <a:t>Dospávací</a:t>
            </a:r>
            <a:r>
              <a:rPr lang="cs-CZ" sz="3200" b="1" dirty="0"/>
              <a:t> pokoj, JIP</a:t>
            </a:r>
          </a:p>
          <a:p>
            <a:r>
              <a:rPr lang="cs-CZ" sz="3200" b="1" dirty="0"/>
              <a:t>Sledování fyziologických funkcí, monitorování bolesti,</a:t>
            </a:r>
          </a:p>
          <a:p>
            <a:r>
              <a:rPr lang="cs-CZ" sz="3200" b="1" dirty="0"/>
              <a:t>Sledování bilance tekutin, odpad z drénů, operační rány, krvácení z rodidel</a:t>
            </a:r>
          </a:p>
          <a:p>
            <a:r>
              <a:rPr lang="cs-CZ" sz="3200" b="1" dirty="0"/>
              <a:t> sledování invazivních vstupů</a:t>
            </a:r>
          </a:p>
          <a:p>
            <a:pPr marL="68580" indent="0">
              <a:buNone/>
            </a:pPr>
            <a:r>
              <a:rPr lang="cs-CZ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9053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BD3A3B-BFE8-4C48-9B83-C36B08AC6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POOPERAČNÍ PÉČE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CF8BB3-3693-4692-A92C-64732DBE3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Sledování výsledků krevních vyšetření</a:t>
            </a:r>
          </a:p>
          <a:p>
            <a:r>
              <a:rPr lang="cs-CZ" sz="3200" b="1" dirty="0" err="1"/>
              <a:t>Vertikalizace</a:t>
            </a:r>
            <a:r>
              <a:rPr lang="cs-CZ" sz="3200" b="1" dirty="0"/>
              <a:t> dle stavu  - do 24 hodin</a:t>
            </a:r>
          </a:p>
          <a:p>
            <a:r>
              <a:rPr lang="cs-CZ" sz="3200" b="1" dirty="0" err="1"/>
              <a:t>Miniheparinizace</a:t>
            </a:r>
            <a:endParaRPr lang="cs-CZ" sz="3200" b="1" dirty="0"/>
          </a:p>
          <a:p>
            <a:r>
              <a:rPr lang="cs-CZ" sz="3200" b="1" dirty="0"/>
              <a:t>Péče o operační ránu</a:t>
            </a:r>
          </a:p>
        </p:txBody>
      </p:sp>
    </p:spTree>
    <p:extLst>
      <p:ext uri="{BB962C8B-B14F-4D97-AF65-F5344CB8AC3E}">
        <p14:creationId xmlns:p14="http://schemas.microsoft.com/office/powerpoint/2010/main" val="3995188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89F18C-0108-4C72-994B-E09F8DD6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69052"/>
          </a:xfrm>
        </p:spPr>
        <p:txBody>
          <a:bodyPr/>
          <a:lstStyle/>
          <a:p>
            <a:r>
              <a:rPr lang="cs-CZ" b="1" dirty="0"/>
              <a:t>PŘEKLAD PACIENTKY A EDUKACE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6EFBA8-5EFA-43D1-84CF-BBEE7E02C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1796716"/>
            <a:ext cx="9036423" cy="4035913"/>
          </a:xfrm>
        </p:spPr>
        <p:txBody>
          <a:bodyPr/>
          <a:lstStyle/>
          <a:p>
            <a:r>
              <a:rPr lang="cs-CZ" sz="3200" b="1" dirty="0"/>
              <a:t>Sledování odchodů plynů</a:t>
            </a:r>
          </a:p>
          <a:p>
            <a:r>
              <a:rPr lang="cs-CZ" sz="3200" b="1" dirty="0"/>
              <a:t>Sledování operační rády</a:t>
            </a:r>
          </a:p>
          <a:p>
            <a:r>
              <a:rPr lang="cs-CZ" sz="3200" b="1" dirty="0"/>
              <a:t>Sledování močení a vyprazdňování</a:t>
            </a:r>
          </a:p>
          <a:p>
            <a:r>
              <a:rPr lang="cs-CZ" sz="3200" b="1" dirty="0"/>
              <a:t>Mobilizace</a:t>
            </a:r>
          </a:p>
          <a:p>
            <a:r>
              <a:rPr lang="cs-CZ" sz="3200" b="1" dirty="0" err="1"/>
              <a:t>Realimetace</a:t>
            </a:r>
            <a:endParaRPr lang="cs-CZ" sz="3200" b="1" dirty="0"/>
          </a:p>
          <a:p>
            <a:r>
              <a:rPr lang="cs-CZ" sz="3200" b="1" dirty="0"/>
              <a:t>Edukace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1025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68580" indent="0" algn="ctr">
              <a:buNone/>
            </a:pPr>
            <a:r>
              <a:rPr lang="cs-CZ" sz="4000" b="1" cap="all" dirty="0">
                <a:solidFill>
                  <a:schemeClr val="accent1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586201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VELKÉ GYNEKOLOGICKÉ OPERACE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Doc. PhDr. Yvetta Vrublová,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18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3768" y="286603"/>
            <a:ext cx="10481912" cy="1000875"/>
          </a:xfrm>
        </p:spPr>
        <p:txBody>
          <a:bodyPr/>
          <a:lstStyle/>
          <a:p>
            <a:r>
              <a:rPr lang="cs-CZ" b="1" dirty="0"/>
              <a:t>VELKÉ GYNEKOLOGICKÉ  OPERACE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58780" y="1542097"/>
            <a:ext cx="11133220" cy="51398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ovarectomie</a:t>
            </a:r>
            <a:endParaRPr kumimoji="0" lang="cs-CZ" altLang="cs-CZ" sz="3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cystectomie</a:t>
            </a:r>
            <a:endParaRPr kumimoji="0" lang="cs-CZ" altLang="cs-CZ" sz="3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resekce ovarií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salpingectomie</a:t>
            </a:r>
            <a:endParaRPr kumimoji="0" lang="cs-CZ" altLang="cs-CZ" sz="3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hysterectomia</a:t>
            </a:r>
            <a: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simplex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hysterectomia</a:t>
            </a:r>
            <a: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cs-CZ" altLang="cs-CZ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cum</a:t>
            </a:r>
            <a: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cs-CZ" altLang="cs-CZ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adnexectomiam</a:t>
            </a:r>
            <a:endParaRPr kumimoji="0" lang="cs-CZ" altLang="cs-CZ" sz="3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supravaginální</a:t>
            </a:r>
            <a: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amputace těla děložního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metroplastika</a:t>
            </a:r>
            <a: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(při VVV dělohy)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enukleace solitárního myomu</a:t>
            </a:r>
            <a: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/>
            </a:r>
            <a:b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/>
            </a:r>
            <a:b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878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B51928-EFA5-42C0-A697-85D339276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568" y="1027664"/>
            <a:ext cx="9779077" cy="736968"/>
          </a:xfrm>
        </p:spPr>
        <p:txBody>
          <a:bodyPr/>
          <a:lstStyle/>
          <a:p>
            <a:r>
              <a:rPr lang="cs-CZ" b="1" dirty="0"/>
              <a:t>NEJČASTĚJŠÍ OPERATIVNÍ DIAGNÓZY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B37A62-7691-4269-AD3C-F20BAB964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8569" y="1764632"/>
            <a:ext cx="9449178" cy="4908884"/>
          </a:xfrm>
        </p:spPr>
        <p:txBody>
          <a:bodyPr>
            <a:normAutofit fontScale="92500" lnSpcReduction="10000"/>
          </a:bodyPr>
          <a:lstStyle/>
          <a:p>
            <a:r>
              <a:rPr lang="cs-CZ" sz="3200" b="1" dirty="0" err="1"/>
              <a:t>Myomektomie</a:t>
            </a:r>
            <a:endParaRPr lang="cs-CZ" sz="3200" b="1" dirty="0"/>
          </a:p>
          <a:p>
            <a:r>
              <a:rPr lang="cs-CZ" sz="3200" b="1" dirty="0" err="1"/>
              <a:t>Hysterktomie</a:t>
            </a:r>
            <a:endParaRPr lang="cs-CZ" sz="3200" b="1" dirty="0"/>
          </a:p>
          <a:p>
            <a:r>
              <a:rPr lang="cs-CZ" sz="3200" b="1" dirty="0" err="1"/>
              <a:t>Ovarektomie</a:t>
            </a:r>
            <a:endParaRPr lang="cs-CZ" sz="3200" b="1" dirty="0"/>
          </a:p>
          <a:p>
            <a:r>
              <a:rPr lang="cs-CZ" sz="3200" b="1" dirty="0" err="1"/>
              <a:t>Kolpektomie</a:t>
            </a:r>
            <a:endParaRPr lang="cs-CZ" sz="3200" b="1" dirty="0"/>
          </a:p>
          <a:p>
            <a:r>
              <a:rPr lang="cs-CZ" sz="3200" b="1" dirty="0" err="1"/>
              <a:t>Vulvektomie</a:t>
            </a:r>
            <a:endParaRPr lang="cs-CZ" sz="3200" b="1" dirty="0"/>
          </a:p>
          <a:p>
            <a:r>
              <a:rPr lang="cs-CZ" sz="3200" b="1" dirty="0"/>
              <a:t>Radikální hysterektomie – </a:t>
            </a:r>
            <a:r>
              <a:rPr lang="cs-CZ" sz="3200" b="1" dirty="0" err="1"/>
              <a:t>Wertheim</a:t>
            </a:r>
            <a:r>
              <a:rPr lang="cs-CZ" sz="3200" b="1" dirty="0"/>
              <a:t>, </a:t>
            </a:r>
            <a:r>
              <a:rPr lang="cs-CZ" sz="3200" b="1" dirty="0" err="1"/>
              <a:t>Meigs</a:t>
            </a:r>
            <a:endParaRPr lang="cs-CZ" sz="3200" b="1" dirty="0"/>
          </a:p>
          <a:p>
            <a:r>
              <a:rPr lang="cs-CZ" sz="3200" b="1" dirty="0" err="1"/>
              <a:t>Trachelektomie</a:t>
            </a:r>
            <a:endParaRPr lang="cs-CZ" sz="3200" b="1" dirty="0"/>
          </a:p>
          <a:p>
            <a:r>
              <a:rPr lang="cs-CZ" sz="3200" b="1" dirty="0" err="1"/>
              <a:t>Lymfadenektomie</a:t>
            </a:r>
            <a:endParaRPr lang="cs-CZ" sz="3200" b="1" dirty="0"/>
          </a:p>
          <a:p>
            <a:r>
              <a:rPr lang="cs-CZ" sz="3200" b="1" dirty="0" err="1"/>
              <a:t>Omentektomie</a:t>
            </a:r>
            <a:endParaRPr lang="cs-CZ" sz="3200" b="1" dirty="0"/>
          </a:p>
          <a:p>
            <a:pPr marL="68580" indent="0">
              <a:buNone/>
            </a:pPr>
            <a:endParaRPr lang="cs-CZ" sz="3200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4776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2316" y="721896"/>
            <a:ext cx="9875329" cy="914400"/>
          </a:xfrm>
        </p:spPr>
        <p:txBody>
          <a:bodyPr>
            <a:normAutofit/>
          </a:bodyPr>
          <a:lstStyle/>
          <a:p>
            <a:r>
              <a:rPr lang="cs-CZ" b="1" dirty="0"/>
              <a:t>TYPY OPERAČNÍCH PŘÍSTUPŮ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2316" y="1636296"/>
            <a:ext cx="10273364" cy="5957873"/>
          </a:xfrm>
        </p:spPr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cs-CZ" sz="5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cestou abdominální ( břišn</a:t>
            </a:r>
            <a:r>
              <a:rPr lang="cs-CZ" sz="5800" b="1" i="1" dirty="0">
                <a:latin typeface="Arial" panose="020B0604020202020204" pitchFamily="34" charset="0"/>
                <a:cs typeface="Arial" panose="020B0604020202020204" pitchFamily="34" charset="0"/>
              </a:rPr>
              <a:t>í) z řezu: </a:t>
            </a:r>
            <a:r>
              <a:rPr lang="cs-CZ" sz="5800" b="1" dirty="0">
                <a:latin typeface="Arial" panose="020B0604020202020204" pitchFamily="34" charset="0"/>
                <a:cs typeface="Arial" panose="020B0604020202020204" pitchFamily="34" charset="0"/>
              </a:rPr>
              <a:t>dolní střední laparotomie, nebo tzv. příčný řez </a:t>
            </a:r>
            <a:r>
              <a:rPr lang="cs-CZ" sz="5800" b="1" dirty="0" err="1">
                <a:latin typeface="Arial" panose="020B0604020202020204" pitchFamily="34" charset="0"/>
                <a:cs typeface="Arial" panose="020B0604020202020204" pitchFamily="34" charset="0"/>
              </a:rPr>
              <a:t>Pfannestielův</a:t>
            </a:r>
            <a:endParaRPr lang="cs-CZ" sz="5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endParaRPr lang="cs-CZ" sz="5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5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Laparoskopicky asistovaná hysterektomie </a:t>
            </a:r>
            <a:r>
              <a:rPr lang="cs-CZ" sz="5800" b="1" i="1" dirty="0">
                <a:latin typeface="Arial" panose="020B0604020202020204" pitchFamily="34" charset="0"/>
                <a:cs typeface="Arial" panose="020B0604020202020204" pitchFamily="34" charset="0"/>
              </a:rPr>
              <a:t>LAHV</a:t>
            </a:r>
          </a:p>
          <a:p>
            <a:endParaRPr lang="cs-CZ" sz="5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5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cestou vaginální (poševní</a:t>
            </a:r>
            <a:r>
              <a:rPr lang="cs-CZ" sz="5800" b="1" i="1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cs-CZ" sz="5800" b="1" dirty="0">
                <a:latin typeface="Arial" panose="020B0604020202020204" pitchFamily="34" charset="0"/>
                <a:cs typeface="Arial" panose="020B0604020202020204" pitchFamily="34" charset="0"/>
              </a:rPr>
              <a:t>malé gynekologické zákroky</a:t>
            </a:r>
          </a:p>
          <a:p>
            <a:r>
              <a:rPr lang="cs-CZ" sz="5800" b="1" dirty="0">
                <a:latin typeface="Arial" panose="020B0604020202020204" pitchFamily="34" charset="0"/>
                <a:cs typeface="Arial" panose="020B0604020202020204" pitchFamily="34" charset="0"/>
              </a:rPr>
              <a:t>vaginální hysterektomie simplex</a:t>
            </a:r>
          </a:p>
          <a:p>
            <a:r>
              <a:rPr lang="cs-CZ" sz="5800" b="1" dirty="0">
                <a:latin typeface="Arial" panose="020B0604020202020204" pitchFamily="34" charset="0"/>
                <a:cs typeface="Arial" panose="020B0604020202020204" pitchFamily="34" charset="0"/>
              </a:rPr>
              <a:t>poševní plastiky</a:t>
            </a:r>
          </a:p>
          <a:p>
            <a:pPr marL="68580" indent="0">
              <a:buNone/>
            </a:pPr>
            <a:r>
              <a:rPr lang="cs-CZ" sz="5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Operace na vulvě </a:t>
            </a:r>
            <a:r>
              <a:rPr lang="cs-CZ" sz="5800" b="1" dirty="0">
                <a:latin typeface="Arial" panose="020B0604020202020204" pitchFamily="34" charset="0"/>
                <a:cs typeface="Arial" panose="020B0604020202020204" pitchFamily="34" charset="0"/>
              </a:rPr>
              <a:t>– radikální </a:t>
            </a:r>
            <a:r>
              <a:rPr lang="cs-CZ" sz="5800" b="1" dirty="0" err="1">
                <a:latin typeface="Arial" panose="020B0604020202020204" pitchFamily="34" charset="0"/>
                <a:cs typeface="Arial" panose="020B0604020202020204" pitchFamily="34" charset="0"/>
              </a:rPr>
              <a:t>vulvektomie</a:t>
            </a:r>
            <a:r>
              <a:rPr lang="cs-CZ" sz="5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5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5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5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659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0"/>
            <a:ext cx="7710699" cy="6261315"/>
          </a:xfrm>
        </p:spPr>
      </p:pic>
    </p:spTree>
    <p:extLst>
      <p:ext uri="{BB962C8B-B14F-4D97-AF65-F5344CB8AC3E}">
        <p14:creationId xmlns:p14="http://schemas.microsoft.com/office/powerpoint/2010/main" val="2143622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62527"/>
            <a:ext cx="5222930" cy="500432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135A607-AB13-478A-BBF7-EBC900B3391D}"/>
              </a:ext>
            </a:extLst>
          </p:cNvPr>
          <p:cNvSpPr/>
          <p:nvPr/>
        </p:nvSpPr>
        <p:spPr>
          <a:xfrm>
            <a:off x="751572" y="1251284"/>
            <a:ext cx="1025331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Arial" panose="020B0604020202020204" pitchFamily="34" charset="0"/>
              </a:rPr>
              <a:t>T1, FIGO I – nádor postihuje pouze děložní hrdlo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Arial" panose="020B0604020202020204" pitchFamily="34" charset="0"/>
              </a:rPr>
              <a:t/>
            </a:r>
            <a:b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Arial" panose="020B0604020202020204" pitchFamily="34" charset="0"/>
              </a:rPr>
            </a:b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Arial" panose="020B0604020202020204" pitchFamily="34" charset="0"/>
              </a:rPr>
              <a:t/>
            </a:r>
            <a:b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Arial" panose="020B0604020202020204" pitchFamily="34" charset="0"/>
              </a:rPr>
            </a:b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Arial" panose="020B0604020202020204" pitchFamily="34" charset="0"/>
              </a:rPr>
              <a:t>T2, FIGO II – nádor zasahuje mimo dělohu</a:t>
            </a:r>
            <a:b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Arial" panose="020B0604020202020204" pitchFamily="34" charset="0"/>
              </a:rPr>
            </a:b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Arial" panose="020B0604020202020204" pitchFamily="34" charset="0"/>
              </a:rPr>
              <a:t/>
            </a:r>
            <a:b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Arial" panose="020B0604020202020204" pitchFamily="34" charset="0"/>
              </a:rPr>
            </a:b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Arial" panose="020B0604020202020204" pitchFamily="34" charset="0"/>
              </a:rPr>
              <a:t>T3, FIGO III – nádor postihuje pánevní stěnu nebo dolní 1/3 pochvy</a:t>
            </a:r>
            <a:b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Arial" panose="020B0604020202020204" pitchFamily="34" charset="0"/>
              </a:rPr>
            </a:b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Arial" panose="020B0604020202020204" pitchFamily="34" charset="0"/>
              </a:rPr>
              <a:t/>
            </a:r>
            <a:b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Arial" panose="020B0604020202020204" pitchFamily="34" charset="0"/>
              </a:rPr>
            </a:b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Arial" panose="020B0604020202020204" pitchFamily="34" charset="0"/>
              </a:rPr>
              <a:t>T4, FIGO IVA – nádor postihuje měchýř nebo rektum nebo zasahuje mimo malou pánev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FFC1B63-EF70-49D5-AA5B-F886ECCD6387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 flipV="1">
            <a:off x="10427746" y="5832629"/>
            <a:ext cx="962149" cy="134218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4200285-10BA-479C-AA41-40D6F91B9478}"/>
              </a:ext>
            </a:extLst>
          </p:cNvPr>
          <p:cNvSpPr txBox="1"/>
          <p:nvPr/>
        </p:nvSpPr>
        <p:spPr>
          <a:xfrm>
            <a:off x="609600" y="962527"/>
            <a:ext cx="11347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all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staging</a:t>
            </a:r>
            <a:r>
              <a:rPr kumimoji="0" lang="cs-CZ" sz="40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karcinomu děložního čípku</a:t>
            </a:r>
          </a:p>
        </p:txBody>
      </p:sp>
    </p:spTree>
    <p:extLst>
      <p:ext uri="{BB962C8B-B14F-4D97-AF65-F5344CB8AC3E}">
        <p14:creationId xmlns:p14="http://schemas.microsoft.com/office/powerpoint/2010/main" val="590537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4821" y="286603"/>
            <a:ext cx="10080859" cy="1450757"/>
          </a:xfrm>
        </p:spPr>
        <p:txBody>
          <a:bodyPr>
            <a:normAutofit fontScale="90000"/>
          </a:bodyPr>
          <a:lstStyle/>
          <a:p>
            <a:r>
              <a:rPr lang="cs-CZ" b="1" cap="all" dirty="0"/>
              <a:t>Dlouhodobá  předoperační  příprava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6063" y="1565329"/>
            <a:ext cx="11132133" cy="529267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2800" b="1" dirty="0">
                <a:cs typeface="Arial" panose="020B0604020202020204" pitchFamily="34" charset="0"/>
              </a:rPr>
              <a:t>Krevní vyšetření – </a:t>
            </a:r>
            <a:r>
              <a:rPr lang="cs-CZ" sz="12800" b="1" dirty="0">
                <a:solidFill>
                  <a:srgbClr val="FF0000"/>
                </a:solidFill>
                <a:cs typeface="Arial" panose="020B0604020202020204" pitchFamily="34" charset="0"/>
              </a:rPr>
              <a:t>biochemické (jaterní testy, ionty, urea, kreatinin), hematologické (KO + </a:t>
            </a:r>
            <a:r>
              <a:rPr lang="cs-CZ" sz="12800" b="1" dirty="0" err="1">
                <a:solidFill>
                  <a:srgbClr val="FF0000"/>
                </a:solidFill>
                <a:cs typeface="Arial" panose="020B0604020202020204" pitchFamily="34" charset="0"/>
              </a:rPr>
              <a:t>diff</a:t>
            </a:r>
            <a:r>
              <a:rPr lang="cs-CZ" sz="12800" b="1" dirty="0">
                <a:solidFill>
                  <a:srgbClr val="FF0000"/>
                </a:solidFill>
                <a:cs typeface="Arial" panose="020B0604020202020204" pitchFamily="34" charset="0"/>
              </a:rPr>
              <a:t>.), hemokoagulační (QUICK, APTT, KS a </a:t>
            </a:r>
            <a:r>
              <a:rPr lang="cs-CZ" sz="12800" b="1" dirty="0" err="1">
                <a:solidFill>
                  <a:srgbClr val="FF0000"/>
                </a:solidFill>
                <a:cs typeface="Arial" panose="020B0604020202020204" pitchFamily="34" charset="0"/>
              </a:rPr>
              <a:t>Rh</a:t>
            </a:r>
            <a:r>
              <a:rPr lang="cs-CZ" sz="12800" b="1" dirty="0">
                <a:solidFill>
                  <a:srgbClr val="FF0000"/>
                </a:solidFill>
                <a:cs typeface="Arial" panose="020B0604020202020204" pitchFamily="34" charset="0"/>
              </a:rPr>
              <a:t> faktor</a:t>
            </a:r>
            <a:br>
              <a:rPr lang="cs-CZ" sz="128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cs-CZ" sz="12800" b="1" dirty="0">
                <a:cs typeface="Arial" panose="020B0604020202020204" pitchFamily="34" charset="0"/>
              </a:rPr>
              <a:t>Vyšetření moči – MOČ + sediment</a:t>
            </a:r>
            <a:br>
              <a:rPr lang="cs-CZ" sz="12800" b="1" dirty="0">
                <a:cs typeface="Arial" panose="020B0604020202020204" pitchFamily="34" charset="0"/>
              </a:rPr>
            </a:br>
            <a:r>
              <a:rPr lang="cs-CZ" sz="12800" b="1" dirty="0">
                <a:cs typeface="Arial" panose="020B0604020202020204" pitchFamily="34" charset="0"/>
              </a:rPr>
              <a:t>EKG, RTG SRDCE + PLIC</a:t>
            </a:r>
          </a:p>
          <a:p>
            <a:endParaRPr lang="cs-CZ" sz="12800" b="1" dirty="0">
              <a:cs typeface="Arial" panose="020B0604020202020204" pitchFamily="34" charset="0"/>
            </a:endParaRPr>
          </a:p>
          <a:p>
            <a:r>
              <a:rPr lang="cs-CZ" sz="12800" b="1" dirty="0">
                <a:cs typeface="Arial" panose="020B0604020202020204" pitchFamily="34" charset="0"/>
              </a:rPr>
              <a:t>SONO, ENDOSKOPIE</a:t>
            </a:r>
            <a:r>
              <a:rPr lang="cs-CZ" sz="8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8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79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/>
              <a:t>Krátkodobá předoperační příprava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2106" y="1737360"/>
            <a:ext cx="11209080" cy="5120640"/>
          </a:xfrm>
        </p:spPr>
        <p:txBody>
          <a:bodyPr>
            <a:normAutofit fontScale="25000" lnSpcReduction="20000"/>
          </a:bodyPr>
          <a:lstStyle/>
          <a:p>
            <a:r>
              <a:rPr lang="cs-CZ" sz="12800" b="1" dirty="0">
                <a:cs typeface="Arial" panose="020B0604020202020204" pitchFamily="34" charset="0"/>
              </a:rPr>
              <a:t>Od půlnoci nejíst, nepít, nekouřit (6 – 8 hodin lačný), vyprázdnění</a:t>
            </a:r>
            <a:br>
              <a:rPr lang="cs-CZ" sz="12800" b="1" dirty="0">
                <a:cs typeface="Arial" panose="020B0604020202020204" pitchFamily="34" charset="0"/>
              </a:rPr>
            </a:br>
            <a:endParaRPr lang="cs-CZ" sz="12800" b="1" dirty="0">
              <a:cs typeface="Arial" panose="020B0604020202020204" pitchFamily="34" charset="0"/>
            </a:endParaRPr>
          </a:p>
          <a:p>
            <a:r>
              <a:rPr lang="cs-CZ" sz="12800" b="1" dirty="0">
                <a:cs typeface="Arial" panose="020B0604020202020204" pitchFamily="34" charset="0"/>
              </a:rPr>
              <a:t>Příprava operačního pole – očištění, oholení</a:t>
            </a:r>
            <a:br>
              <a:rPr lang="cs-CZ" sz="12800" b="1" dirty="0">
                <a:cs typeface="Arial" panose="020B0604020202020204" pitchFamily="34" charset="0"/>
              </a:rPr>
            </a:br>
            <a:r>
              <a:rPr lang="cs-CZ" sz="12800" b="1" dirty="0">
                <a:cs typeface="Arial" panose="020B0604020202020204" pitchFamily="34" charset="0"/>
              </a:rPr>
              <a:t/>
            </a:r>
            <a:br>
              <a:rPr lang="cs-CZ" sz="12800" b="1" dirty="0">
                <a:cs typeface="Arial" panose="020B0604020202020204" pitchFamily="34" charset="0"/>
              </a:rPr>
            </a:br>
            <a:r>
              <a:rPr lang="cs-CZ" sz="12800" b="1" dirty="0">
                <a:cs typeface="Arial" panose="020B0604020202020204" pitchFamily="34" charset="0"/>
              </a:rPr>
              <a:t>Konzultace s anesteziologem, následné určení premedikace a anestezie</a:t>
            </a:r>
            <a:br>
              <a:rPr lang="cs-CZ" sz="12800" b="1" dirty="0">
                <a:cs typeface="Arial" panose="020B0604020202020204" pitchFamily="34" charset="0"/>
              </a:rPr>
            </a:br>
            <a:endParaRPr lang="cs-CZ" sz="12800" b="1" dirty="0">
              <a:cs typeface="Arial" panose="020B0604020202020204" pitchFamily="34" charset="0"/>
            </a:endParaRPr>
          </a:p>
          <a:p>
            <a:r>
              <a:rPr lang="cs-CZ" sz="12800" b="1" dirty="0">
                <a:cs typeface="Arial" panose="020B0604020202020204" pitchFamily="34" charset="0"/>
              </a:rPr>
              <a:t>Nácvik pohybů na lůžku, odkašlávání, posazování, vstávání, podání večerní premedikace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096964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http://schemas.microsoft.com/office/infopath/2007/PartnerControls"/>
    <ds:schemaRef ds:uri="89332cfc-b023-4904-b12a-69ce444ff898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79b7b8bb-93ec-47cc-a1d6-47c5928ac23a"/>
    <ds:schemaRef ds:uri="http://schemas.microsoft.com/office/2006/documentManagement/typ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429</Words>
  <Application>Microsoft Office PowerPoint</Application>
  <PresentationFormat>Širokoúhlá obrazovka</PresentationFormat>
  <Paragraphs>74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Times New Roman</vt:lpstr>
      <vt:lpstr>Wingdings 2</vt:lpstr>
      <vt:lpstr>Motiv Office</vt:lpstr>
      <vt:lpstr>Austin</vt:lpstr>
      <vt:lpstr>Ošetřovatelská péče o ženu v primární gynekologické péči</vt:lpstr>
      <vt:lpstr>VELKÉ GYNEKOLOGICKÉ OPERACE</vt:lpstr>
      <vt:lpstr>VELKÉ GYNEKOLOGICKÉ  OPERACE</vt:lpstr>
      <vt:lpstr>NEJČASTĚJŠÍ OPERATIVNÍ DIAGNÓZY</vt:lpstr>
      <vt:lpstr>TYPY OPERAČNÍCH PŘÍSTUPŮ</vt:lpstr>
      <vt:lpstr>Prezentace aplikace PowerPoint</vt:lpstr>
      <vt:lpstr>           </vt:lpstr>
      <vt:lpstr>Dlouhodobá  předoperační  příprava </vt:lpstr>
      <vt:lpstr>Krátkodobá předoperační příprava </vt:lpstr>
      <vt:lpstr>BEZPROSTŘEDNÍ  PŘÍPRAVA</vt:lpstr>
      <vt:lpstr>POOPERAČNÍ PÉČE</vt:lpstr>
      <vt:lpstr>POOPERAČNÍ PÉČE</vt:lpstr>
      <vt:lpstr>PŘEKLAD PACIENTKY A EDUKACE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zem0003</cp:lastModifiedBy>
  <cp:revision>6</cp:revision>
  <dcterms:created xsi:type="dcterms:W3CDTF">2020-07-28T16:37:17Z</dcterms:created>
  <dcterms:modified xsi:type="dcterms:W3CDTF">2021-02-15T07:35:12Z</dcterms:modified>
</cp:coreProperties>
</file>