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C7F2AB0-05DF-46BA-9295-12F18054284F}">
          <p14:sldIdLst>
            <p14:sldId id="262"/>
          </p14:sldIdLst>
        </p14:section>
        <p14:section name="Oddíl bez názvu" id="{421CEC19-6B79-44D0-8FB0-3EAB38D3AC30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5658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543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8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73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7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701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70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1411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932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3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89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kovinaprsu.cz/prsa-a-rakovina/lecba/lecebny-plan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KARCINOM PRSU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cap="all" dirty="0"/>
              <a:t>GENETICKÉ FAKTORY</a:t>
            </a:r>
          </a:p>
          <a:p>
            <a:r>
              <a:rPr lang="cs-CZ" sz="3200" b="1" dirty="0"/>
              <a:t>Přibližně 5–10 % karcinomů prsu je podmíněno geneticky. Nejčastěji pozorované mutace jsou v oblasti genu </a:t>
            </a:r>
            <a:r>
              <a:rPr lang="cs-CZ" sz="3200" b="1" dirty="0">
                <a:solidFill>
                  <a:srgbClr val="FF0000"/>
                </a:solidFill>
              </a:rPr>
              <a:t>BRCA1 a BRCA2</a:t>
            </a:r>
            <a:r>
              <a:rPr lang="cs-CZ" sz="3200" b="1" dirty="0"/>
              <a:t>. </a:t>
            </a:r>
            <a:r>
              <a:rPr lang="cs-CZ" sz="3200" b="1" dirty="0">
                <a:solidFill>
                  <a:srgbClr val="FF0000"/>
                </a:solidFill>
              </a:rPr>
              <a:t>Gen BRCA1 je lokalizován na 17. chromozomu a je spojen až s 85% celoživotním rizikem karcinomu prsu. </a:t>
            </a:r>
            <a:r>
              <a:rPr lang="cs-CZ" sz="3200" b="1" dirty="0">
                <a:solidFill>
                  <a:srgbClr val="00B050"/>
                </a:solidFill>
              </a:rPr>
              <a:t>Gen BRCA2 je lokalizován na 13. chromozomu a je spojen až s 84% celoživotním rizikem karcinomu prsu.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6798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7440" y="355600"/>
            <a:ext cx="9650205" cy="1483360"/>
          </a:xfrm>
        </p:spPr>
        <p:txBody>
          <a:bodyPr>
            <a:normAutofit/>
          </a:bodyPr>
          <a:lstStyle/>
          <a:p>
            <a:r>
              <a:rPr lang="cs-CZ" b="1" cap="all" dirty="0"/>
              <a:t>HORMONÁLNÍ FAKTORY</a:t>
            </a:r>
            <a:r>
              <a:rPr lang="cs-CZ" b="1" cap="all" dirty="0">
                <a:solidFill>
                  <a:srgbClr val="FF0000"/>
                </a:solidFill>
              </a:rPr>
              <a:t/>
            </a:r>
            <a:br>
              <a:rPr lang="cs-CZ" b="1" cap="all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805160" cy="5333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/>
              <a:t>Vznik karcinomu prsu může být podmíněn delší expozicí estrogenů:</a:t>
            </a:r>
          </a:p>
          <a:p>
            <a:r>
              <a:rPr lang="cs-CZ" sz="3200" b="1" dirty="0"/>
              <a:t> časná menarche,</a:t>
            </a:r>
          </a:p>
          <a:p>
            <a:r>
              <a:rPr lang="cs-CZ" sz="3200" b="1" dirty="0"/>
              <a:t>  pozdní menopauza, </a:t>
            </a:r>
          </a:p>
          <a:p>
            <a:r>
              <a:rPr lang="cs-CZ" sz="3200" b="1" dirty="0"/>
              <a:t> první gravidita po 30. roce života,  krátká laktace, </a:t>
            </a:r>
          </a:p>
          <a:p>
            <a:r>
              <a:rPr lang="cs-CZ" sz="3200" b="1" dirty="0"/>
              <a:t> dlouhé užívání kombinace estrogenů </a:t>
            </a:r>
          </a:p>
          <a:p>
            <a:pPr marL="68580" indent="0">
              <a:buNone/>
            </a:pPr>
            <a:r>
              <a:rPr lang="cs-CZ" sz="3200" b="1" dirty="0"/>
              <a:t>   a </a:t>
            </a:r>
            <a:r>
              <a:rPr lang="cs-CZ" sz="3200" b="1" dirty="0" err="1"/>
              <a:t>gestagenů</a:t>
            </a:r>
            <a:r>
              <a:rPr lang="cs-CZ" sz="3200" b="1" dirty="0"/>
              <a:t> (v rámci substituční léčby), </a:t>
            </a:r>
          </a:p>
          <a:p>
            <a:r>
              <a:rPr lang="cs-CZ" sz="3200" b="1" dirty="0"/>
              <a:t> </a:t>
            </a:r>
            <a:r>
              <a:rPr lang="cs-CZ" sz="3200" b="1" dirty="0" err="1"/>
              <a:t>nuliparita</a:t>
            </a:r>
            <a:r>
              <a:rPr lang="cs-CZ" sz="3200" b="1" dirty="0"/>
              <a:t>. </a:t>
            </a:r>
          </a:p>
          <a:p>
            <a:r>
              <a:rPr lang="cs-CZ" sz="3200" b="1" dirty="0"/>
              <a:t> orální </a:t>
            </a:r>
            <a:r>
              <a:rPr lang="cs-CZ" sz="3200" b="1" dirty="0" err="1"/>
              <a:t>kontraceptiva</a:t>
            </a:r>
            <a:r>
              <a:rPr lang="cs-CZ" sz="3200" b="1" dirty="0"/>
              <a:t> se dnes za rizikový faktor   nepovažují</a:t>
            </a:r>
            <a:r>
              <a:rPr lang="cs-CZ" sz="3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58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3641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DIETNÍ FAKTORY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76400"/>
            <a:ext cx="10942319" cy="50749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800" b="1" dirty="0"/>
              <a:t>Alkohol, zvýšený příjem tuků v dětství a dospívání, váhový nárůst spojený s nedostatkem fyzické aktivity rovněž zvyšují riziko vzniku karcinomu prsu.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800" b="1" dirty="0"/>
              <a:t>U postmenopauzálních žen je nadměrná tuková zásoba spojena s vyšší plazmatickou koncentrací z androgenních prekurzorů</a:t>
            </a:r>
            <a:r>
              <a:rPr lang="cs-CZ" sz="3200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368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3161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VLIV ZEVNÍHO PROSTŘEDÍ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493520"/>
            <a:ext cx="10835639" cy="5242560"/>
          </a:xfrm>
        </p:spPr>
        <p:txBody>
          <a:bodyPr>
            <a:normAutofit/>
          </a:bodyPr>
          <a:lstStyle/>
          <a:p>
            <a:r>
              <a:rPr lang="cs-CZ" sz="3200" b="1" dirty="0"/>
              <a:t>významným rizikem je ionizující záření zvláště před 40. rokem života, například ozařování pro </a:t>
            </a:r>
            <a:r>
              <a:rPr lang="cs-CZ" sz="3200" b="1" dirty="0" err="1"/>
              <a:t>Hodgkinovu</a:t>
            </a:r>
            <a:r>
              <a:rPr lang="cs-CZ" sz="3200" b="1" dirty="0"/>
              <a:t> chorobu.</a:t>
            </a:r>
          </a:p>
          <a:p>
            <a:pPr marL="68580" indent="0">
              <a:buNone/>
            </a:pPr>
            <a:r>
              <a:rPr lang="cs-CZ" sz="3200" b="1" dirty="0"/>
              <a:t>Naproti tomu za protektivní faktory jsou považovány:</a:t>
            </a:r>
          </a:p>
          <a:p>
            <a:r>
              <a:rPr lang="cs-CZ" sz="3200" b="1" dirty="0"/>
              <a:t>těhotenství před 20. rokem věku – jedná se o těhotenství končící porodem,</a:t>
            </a:r>
          </a:p>
          <a:p>
            <a:r>
              <a:rPr lang="cs-CZ" sz="3200" b="1" dirty="0"/>
              <a:t>fyzická aktivita,</a:t>
            </a:r>
          </a:p>
          <a:p>
            <a:r>
              <a:rPr lang="cs-CZ" sz="3200" b="1" dirty="0"/>
              <a:t>kojení,</a:t>
            </a:r>
          </a:p>
          <a:p>
            <a:r>
              <a:rPr lang="cs-CZ" sz="3200" b="1" dirty="0"/>
              <a:t>příznivé působení vitaminů C, D, 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25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DIAGNOSTICKÉ METODY NEINVAZIVNÍ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5074919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i="1" dirty="0">
                <a:solidFill>
                  <a:srgbClr val="FF0000"/>
                </a:solidFill>
              </a:rPr>
              <a:t>Mamografie</a:t>
            </a:r>
            <a:r>
              <a:rPr lang="cs-CZ" sz="3200" dirty="0"/>
              <a:t> – </a:t>
            </a:r>
            <a:r>
              <a:rPr lang="cs-CZ" sz="3200" b="1" dirty="0"/>
              <a:t>základní radiodiagnostická vyšetřovací metoda </a:t>
            </a:r>
          </a:p>
          <a:p>
            <a:r>
              <a:rPr lang="cs-CZ" sz="3200" b="1" i="1" dirty="0">
                <a:solidFill>
                  <a:srgbClr val="FF0000"/>
                </a:solidFill>
              </a:rPr>
              <a:t>Ultrasonografie</a:t>
            </a:r>
            <a:r>
              <a:rPr lang="cs-CZ" sz="3200" b="1" dirty="0"/>
              <a:t> – jde o metodu vhodně doplňující mamografii. </a:t>
            </a:r>
          </a:p>
          <a:p>
            <a:r>
              <a:rPr lang="cs-CZ" sz="3200" b="1" i="1" dirty="0">
                <a:solidFill>
                  <a:srgbClr val="FF0000"/>
                </a:solidFill>
              </a:rPr>
              <a:t>Magnetická rezonance prsu (MR</a:t>
            </a:r>
            <a:r>
              <a:rPr lang="cs-CZ" sz="3200" b="1" i="1" dirty="0"/>
              <a:t>)</a:t>
            </a:r>
            <a:r>
              <a:rPr lang="cs-CZ" sz="3200" b="1" dirty="0"/>
              <a:t>, </a:t>
            </a:r>
            <a:r>
              <a:rPr lang="cs-CZ" sz="3200" b="1" dirty="0" err="1"/>
              <a:t>mamoscintigrafie</a:t>
            </a:r>
            <a:r>
              <a:rPr lang="cs-CZ" sz="3200" b="1" dirty="0"/>
              <a:t> – provádí se pouze výběrově, jedná se o vyšetřovací metody se speciálními indikacemi – např. </a:t>
            </a:r>
            <a:r>
              <a:rPr lang="cs-CZ" sz="3200" b="1" dirty="0" err="1"/>
              <a:t>denzní</a:t>
            </a:r>
            <a:r>
              <a:rPr lang="cs-CZ" sz="3200" b="1" dirty="0"/>
              <a:t> prsy, vyloučení </a:t>
            </a:r>
            <a:r>
              <a:rPr lang="cs-CZ" sz="3200" b="1" dirty="0" err="1"/>
              <a:t>multicentricity</a:t>
            </a:r>
            <a:r>
              <a:rPr lang="cs-CZ" sz="3200" b="1" dirty="0"/>
              <a:t> nádoru, kontrola nálezu po </a:t>
            </a:r>
            <a:r>
              <a:rPr lang="cs-CZ" sz="3200" b="1" dirty="0" err="1"/>
              <a:t>neoadjuvantní</a:t>
            </a:r>
            <a:r>
              <a:rPr lang="cs-CZ" sz="3200" b="1" dirty="0"/>
              <a:t> chemoterapii, odlišení jizvy po operaci prsu od nádorové recidivy, dispenzarizace vysoce rizikových žen.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94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" y="365125"/>
            <a:ext cx="3837482" cy="4506677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414" y="1199213"/>
            <a:ext cx="4109439" cy="29280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53" y="1813432"/>
            <a:ext cx="4140147" cy="37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6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563880"/>
            <a:ext cx="9366325" cy="975360"/>
          </a:xfrm>
        </p:spPr>
        <p:txBody>
          <a:bodyPr>
            <a:normAutofit/>
          </a:bodyPr>
          <a:lstStyle/>
          <a:p>
            <a:r>
              <a:rPr lang="cs-CZ" b="1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1" y="2167534"/>
            <a:ext cx="7254239" cy="3665095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sz="3200" b="1" dirty="0"/>
              <a:t>Chirurgická</a:t>
            </a:r>
          </a:p>
          <a:p>
            <a:r>
              <a:rPr lang="cs-CZ" sz="3200" b="1" dirty="0"/>
              <a:t>Obecně pro léčbu rakoviny prsu platí,  že pokud je tumor operovatelný  a nebyly prokázány vzdálené  metastázy, měl by být z těla hned  na počátku léčby chirurgicky odstraněn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325881"/>
            <a:ext cx="4419600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9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CHEMOTERAPIE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chemoterapie se řídí předem stanoveným </a:t>
            </a:r>
            <a:r>
              <a:rPr lang="cs-CZ" sz="3200" b="1" dirty="0">
                <a:hlinkClick r:id="rId2"/>
              </a:rPr>
              <a:t>léčebným plánem</a:t>
            </a:r>
            <a:r>
              <a:rPr lang="cs-CZ" sz="3200" b="1" dirty="0"/>
              <a:t>. Aplikace chemické léčby probíhá v cyklech</a:t>
            </a:r>
          </a:p>
          <a:p>
            <a:r>
              <a:rPr lang="cs-CZ" sz="3200" b="1" dirty="0"/>
              <a:t>obvykle se léky aplikují ve dvou až čtyřtýdenních cyklech po dobu tří až šesti měsíců.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59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720" y="2323652"/>
            <a:ext cx="10667999" cy="4138108"/>
          </a:xfrm>
        </p:spPr>
        <p:txBody>
          <a:bodyPr>
            <a:normAutofit lnSpcReduction="10000"/>
          </a:bodyPr>
          <a:lstStyle/>
          <a:p>
            <a:r>
              <a:rPr lang="cs-CZ" sz="3200" b="1" dirty="0"/>
              <a:t>po záchovných operacích (je-li odstraněna jen část prsu, zvyšuje se riziko recidivy)</a:t>
            </a:r>
          </a:p>
          <a:p>
            <a:r>
              <a:rPr lang="cs-CZ" sz="3200" b="1" dirty="0"/>
              <a:t>u pokročilejších nádorů (u nádorů větších než 4-5 cm hrozí i po odstranění celého prsu znovuobjevení onemocnění na hrudní stěně)</a:t>
            </a:r>
          </a:p>
          <a:p>
            <a:r>
              <a:rPr lang="cs-CZ" sz="3200" b="1" dirty="0"/>
              <a:t>vždy při zasažení podpažních uzlin</a:t>
            </a:r>
          </a:p>
          <a:p>
            <a:r>
              <a:rPr lang="cs-CZ" sz="3200" b="1" dirty="0"/>
              <a:t>ve specifických případech, vyznačujících se vysokým rizikem návratu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212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46856"/>
          </a:xfrm>
        </p:spPr>
        <p:txBody>
          <a:bodyPr/>
          <a:lstStyle/>
          <a:p>
            <a:r>
              <a:rPr lang="cs-CZ" b="1" dirty="0"/>
              <a:t>HORMONÁLNÍ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23652"/>
            <a:ext cx="10530839" cy="4168588"/>
          </a:xfrm>
        </p:spPr>
        <p:txBody>
          <a:bodyPr>
            <a:normAutofit/>
          </a:bodyPr>
          <a:lstStyle/>
          <a:p>
            <a:r>
              <a:rPr lang="cs-CZ" sz="3200" b="1" dirty="0"/>
              <a:t>Hormonální léčba patří mezi nejstarší prostředky používané proti karcinomu prsu. Její účinnost je ovšem podmíněna přítomností hormonálních receptorů v nádorové tkáni, která svědčí o tom, že nádor je závislý na hormonálních podnětech. </a:t>
            </a:r>
          </a:p>
          <a:p>
            <a:r>
              <a:rPr lang="cs-CZ" sz="3200" b="1" dirty="0"/>
              <a:t>Pokud tyto receptory nejsou při histologickém rozboru v buňkách nádoru prokázány, hormonální léčba se neaplikuje, nemá smysl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56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3680" y="2900830"/>
            <a:ext cx="8519160" cy="13620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ONEMOCNĚNÍ PRSU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     NÁDORY PRSU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201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2372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HORMONÁLNÍ  LÉČBA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07720" y="1187308"/>
            <a:ext cx="1118616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3200" b="1" dirty="0"/>
              <a:t>1. Ablativní hormonální léčba</a:t>
            </a:r>
            <a:br>
              <a:rPr lang="cs-CZ" altLang="cs-CZ" sz="3200" b="1" dirty="0"/>
            </a:br>
            <a:r>
              <a:rPr lang="cs-CZ" altLang="cs-CZ" sz="3200" dirty="0"/>
              <a:t>Tento druh léčby spočívá v zablokování zdroje produkujícího pohlavní hormony, tedy vaječníků. Provádí se  </a:t>
            </a:r>
            <a:r>
              <a:rPr lang="cs-CZ" altLang="cs-CZ" sz="3200" dirty="0" err="1"/>
              <a:t>ovarektomie</a:t>
            </a:r>
            <a:r>
              <a:rPr lang="cs-CZ" altLang="cs-CZ" sz="3200" dirty="0"/>
              <a:t>, zásadně jen u žen před přechodem.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2</a:t>
            </a:r>
            <a:r>
              <a:rPr lang="cs-CZ" altLang="cs-CZ" sz="3200" dirty="0">
                <a:solidFill>
                  <a:schemeClr val="tx1"/>
                </a:solidFill>
              </a:rPr>
              <a:t>.  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Inhibiční hormonální léčba</a:t>
            </a:r>
            <a:b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Inhibiční léčba se indikuje pacientkám po menopauze.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3. Kompetitivní hormonální léčba</a:t>
            </a:r>
            <a:br>
              <a:rPr lang="cs-CZ" altLang="cs-CZ" sz="3200" b="1" dirty="0">
                <a:solidFill>
                  <a:schemeClr val="tx1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Využívá tzv. </a:t>
            </a:r>
            <a:r>
              <a:rPr lang="cs-CZ" altLang="cs-CZ" sz="3200" dirty="0" err="1">
                <a:solidFill>
                  <a:schemeClr val="tx1"/>
                </a:solidFill>
              </a:rPr>
              <a:t>antihormonů</a:t>
            </a:r>
            <a:r>
              <a:rPr lang="cs-CZ" altLang="cs-CZ" sz="3200" dirty="0">
                <a:solidFill>
                  <a:schemeClr val="tx1"/>
                </a:solidFill>
              </a:rPr>
              <a:t>, které konkurují přirozeným hormonům nejčastěji se používá tamoxifen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13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" y="411480"/>
            <a:ext cx="9828005" cy="1021080"/>
          </a:xfrm>
        </p:spPr>
        <p:txBody>
          <a:bodyPr>
            <a:normAutofit/>
          </a:bodyPr>
          <a:lstStyle/>
          <a:p>
            <a:r>
              <a:rPr lang="cs-CZ" b="1" dirty="0"/>
              <a:t>BIOLOGICKÁ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640" y="1798320"/>
            <a:ext cx="10759440" cy="4648200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/>
              <a:t>Biologická léčba vychází z nejnovějších vědeckých poznatků týkajících se struktur a pochodů na povrchu a uvnitř buněk. </a:t>
            </a:r>
          </a:p>
          <a:p>
            <a:r>
              <a:rPr lang="cs-CZ" sz="3200" b="1" dirty="0"/>
              <a:t>Biologické preparáty jsou nasměrovány na molekuly a pochody specifické pro buňky nádoru.</a:t>
            </a:r>
          </a:p>
          <a:p>
            <a:r>
              <a:rPr lang="cs-CZ" sz="3200" b="1" dirty="0"/>
              <a:t>Biologické léky na karcinom prsu jsou založeny na dvou principech. Buď jde o protilátky proti receptorům na povrchu buněk, nebo o tzv. malé molekuly zaměřené proti nitrobuněčným komponentům.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513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334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BIOLOGICKÁ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0120" y="1935480"/>
            <a:ext cx="10454640" cy="6019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3200" b="1" dirty="0"/>
              <a:t>Protilátky se podávají nitrožilně, malé molekuly jsou ve formě tablet. U nás jsou zatím registrovány k léčbě rakoviny prsu tyto účinné látky: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rastuzumab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1249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8296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572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ANATOMIE - MLÉČNÁ  ŽLÁZA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780" y="1306312"/>
            <a:ext cx="11140440" cy="5135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Skládá se z 15–20 laloků.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Hlavní laloky se dělí na lalůčky a dále na alveoly. Celá struktura se nazývá </a:t>
            </a:r>
            <a:r>
              <a:rPr lang="cs-CZ" sz="3200" b="1" dirty="0" err="1"/>
              <a:t>duktolobulární</a:t>
            </a:r>
            <a:r>
              <a:rPr lang="cs-CZ" sz="3200" b="1" dirty="0"/>
              <a:t> jednotka - je hormonálně citlivá </a:t>
            </a:r>
            <a:r>
              <a:rPr lang="cs-CZ" sz="3200" b="1" dirty="0">
                <a:solidFill>
                  <a:srgbClr val="FF0000"/>
                </a:solidFill>
              </a:rPr>
              <a:t>a je základní </a:t>
            </a:r>
            <a:r>
              <a:rPr lang="cs-CZ" sz="3200" b="1" dirty="0" err="1">
                <a:solidFill>
                  <a:srgbClr val="FF0000"/>
                </a:solidFill>
              </a:rPr>
              <a:t>laktující</a:t>
            </a:r>
            <a:r>
              <a:rPr lang="cs-CZ" sz="3200" b="1" dirty="0">
                <a:solidFill>
                  <a:srgbClr val="FF0000"/>
                </a:solidFill>
              </a:rPr>
              <a:t> jednotkou.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Stroma se skládá z tukové a fibrózní tkáně. Přemostění mezi kůží a hluboko uloženou fascií tvoří </a:t>
            </a:r>
            <a:r>
              <a:rPr lang="cs-CZ" sz="3200" b="1" dirty="0" err="1">
                <a:solidFill>
                  <a:srgbClr val="FF0000"/>
                </a:solidFill>
              </a:rPr>
              <a:t>Cooperova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 err="1">
                <a:solidFill>
                  <a:srgbClr val="FF0000"/>
                </a:solidFill>
              </a:rPr>
              <a:t>ligamenta</a:t>
            </a:r>
            <a:r>
              <a:rPr lang="cs-CZ" sz="3200" b="1" dirty="0">
                <a:solidFill>
                  <a:srgbClr val="FF0000"/>
                </a:solidFill>
              </a:rPr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9500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2681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ANATOMIE  PRSU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1639"/>
            <a:ext cx="10591800" cy="5166361"/>
          </a:xfrm>
        </p:spPr>
      </p:pic>
    </p:spTree>
    <p:extLst>
      <p:ext uri="{BB962C8B-B14F-4D97-AF65-F5344CB8AC3E}">
        <p14:creationId xmlns:p14="http://schemas.microsoft.com/office/powerpoint/2010/main" val="269595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480" y="716280"/>
            <a:ext cx="9584165" cy="1454384"/>
          </a:xfrm>
        </p:spPr>
        <p:txBody>
          <a:bodyPr>
            <a:normAutofit/>
          </a:bodyPr>
          <a:lstStyle/>
          <a:p>
            <a:r>
              <a:rPr lang="cs-CZ" b="1" cap="all" dirty="0"/>
              <a:t>BENIGNÍ ONEMOCNĚNÍ PRSNÍ ŽLÁZY</a:t>
            </a:r>
            <a:r>
              <a:rPr lang="cs-CZ" b="1" cap="all" dirty="0">
                <a:solidFill>
                  <a:srgbClr val="FF0000"/>
                </a:solidFill>
              </a:rPr>
              <a:t/>
            </a:r>
            <a:br>
              <a:rPr lang="cs-CZ" b="1" cap="all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1" y="2323652"/>
            <a:ext cx="9894346" cy="35089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cap="all" dirty="0">
                <a:solidFill>
                  <a:srgbClr val="FF0000"/>
                </a:solidFill>
              </a:rPr>
              <a:t>VROZENÉ VADY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Z vrozených vad prsu je relativně častý výskyt (až u 5 % populace mužů i žen) přídatné bradavky a méně častěji přídatné žlázy. Tyto odchylky se vyvíjejí obvykle v průběhu mléčné lišty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40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1825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ZÁNĚTY PRSNÍ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2481" y="1767840"/>
            <a:ext cx="9635266" cy="40647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 rozeznáváme záněty </a:t>
            </a:r>
            <a:r>
              <a:rPr lang="cs-CZ" sz="3200" b="1" dirty="0">
                <a:solidFill>
                  <a:srgbClr val="FF0000"/>
                </a:solidFill>
              </a:rPr>
              <a:t>prsní bradavky (</a:t>
            </a:r>
            <a:r>
              <a:rPr lang="cs-CZ" sz="3200" b="1" dirty="0" err="1">
                <a:solidFill>
                  <a:srgbClr val="FF0000"/>
                </a:solidFill>
              </a:rPr>
              <a:t>telitida</a:t>
            </a:r>
            <a:r>
              <a:rPr lang="cs-CZ" sz="3200" b="1" dirty="0">
                <a:solidFill>
                  <a:srgbClr val="FF0000"/>
                </a:solidFill>
              </a:rPr>
              <a:t>) </a:t>
            </a:r>
            <a:r>
              <a:rPr lang="cs-CZ" sz="3200" b="1" dirty="0"/>
              <a:t>nebo </a:t>
            </a:r>
            <a:r>
              <a:rPr lang="cs-CZ" sz="3200" b="1" dirty="0">
                <a:solidFill>
                  <a:srgbClr val="FF0000"/>
                </a:solidFill>
              </a:rPr>
              <a:t>prsní žlázy (mastitida.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 Z praktického hlediska jsou důležité záněty v puerperiu, mimo šestinedělí jsou vzácnější.</a:t>
            </a:r>
          </a:p>
        </p:txBody>
      </p:sp>
    </p:spTree>
    <p:extLst>
      <p:ext uri="{BB962C8B-B14F-4D97-AF65-F5344CB8AC3E}">
        <p14:creationId xmlns:p14="http://schemas.microsoft.com/office/powerpoint/2010/main" val="100712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777240"/>
            <a:ext cx="9690845" cy="868680"/>
          </a:xfrm>
        </p:spPr>
        <p:txBody>
          <a:bodyPr>
            <a:normAutofit/>
          </a:bodyPr>
          <a:lstStyle/>
          <a:p>
            <a:r>
              <a:rPr lang="cs-CZ" b="1" cap="all" dirty="0"/>
              <a:t>Puerperální mastitida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3880" y="1386840"/>
            <a:ext cx="10728959" cy="44457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Puerperální mastitida vzniká většinou krátce po porodu v souvislosti s kojením a vznikem drobných ragád bradavky.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Původcem je nejčastěji zlatý stafylokok. Zánět má charakter flegmóny, která se projevuje zarudnutím a bolestivostí prsu, později může dojít k vývoji abscesu. </a:t>
            </a:r>
          </a:p>
        </p:txBody>
      </p:sp>
    </p:spTree>
    <p:extLst>
      <p:ext uri="{BB962C8B-B14F-4D97-AF65-F5344CB8AC3E}">
        <p14:creationId xmlns:p14="http://schemas.microsoft.com/office/powerpoint/2010/main" val="3293553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920" y="624840"/>
            <a:ext cx="9366325" cy="1219200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FIBROZNĚCYSTICKÁ MASTOPATIE – FCM (BENIGNÍ DYSPLAZIE, CYSTOFIBRÓZA)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2143" y="1844040"/>
            <a:ext cx="11081657" cy="50139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5100" b="1" dirty="0"/>
              <a:t>Hormonálně dependentní proces s tvorbou cyst.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5100" b="1" dirty="0"/>
              <a:t>Příčinou jsou cyklické </a:t>
            </a:r>
            <a:r>
              <a:rPr lang="cs-CZ" sz="5100" b="1" dirty="0" err="1"/>
              <a:t>změnny</a:t>
            </a:r>
            <a:r>
              <a:rPr lang="cs-CZ" sz="5100" b="1" dirty="0"/>
              <a:t> hormonů, výrazné v </a:t>
            </a:r>
            <a:r>
              <a:rPr lang="cs-CZ" sz="5100" b="1" dirty="0" err="1"/>
              <a:t>premenopauze</a:t>
            </a:r>
            <a:r>
              <a:rPr lang="cs-CZ" sz="5100" b="1" dirty="0"/>
              <a:t>, nejčastěji ve 4. až 5. </a:t>
            </a:r>
            <a:r>
              <a:rPr lang="cs-CZ" sz="5100" b="1" dirty="0" err="1"/>
              <a:t>deceniu</a:t>
            </a:r>
            <a:r>
              <a:rPr lang="cs-CZ" sz="5100" b="1" dirty="0"/>
              <a:t>. Subjektivně je pociťována bolest, cyklická mastodynie větší premenstruálně, palpačně zjišťujeme neostře ohraničené uzlíky. V diferenciální diagnostice je důležitá mamografie a sonografie a při nejisté diagnóze je indikována biopsie prsu.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19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BENIGNÍ – NEZHOUBNÉ NÁDORY PRSU</a:t>
            </a:r>
            <a:br>
              <a:rPr lang="cs-CZ" b="1" cap="all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423" y="1691640"/>
            <a:ext cx="9366324" cy="41409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500" b="1" dirty="0"/>
              <a:t>Benigní nádory jako papilom, benigní </a:t>
            </a:r>
            <a:r>
              <a:rPr lang="cs-CZ" sz="3500" b="1" dirty="0" err="1"/>
              <a:t>fyloidní</a:t>
            </a:r>
            <a:r>
              <a:rPr lang="cs-CZ" sz="3500" b="1" dirty="0"/>
              <a:t> tumory – například </a:t>
            </a:r>
            <a:r>
              <a:rPr lang="cs-CZ" sz="3500" b="1" dirty="0" err="1"/>
              <a:t>fibroadenom</a:t>
            </a:r>
            <a:r>
              <a:rPr lang="cs-CZ" sz="3500" b="1" dirty="0"/>
              <a:t>, – jsou nádory, které se nešíří do okolních tkání a jejich chirurgické odstranění se provádí při nejisté diagnóze či pro subjektivní obtíže, pokud je působí.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500" b="1" dirty="0">
                <a:solidFill>
                  <a:srgbClr val="C00000"/>
                </a:solidFill>
              </a:rPr>
              <a:t>NA ROZHRANÍ BENIGNÍHO A MALIGNÍHO NÁDORU JE: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 err="1"/>
              <a:t>Pagetova</a:t>
            </a:r>
            <a:r>
              <a:rPr lang="cs-CZ" sz="3200" b="1" dirty="0"/>
              <a:t> nemoc je vzácné nádorové onemocnění v oblasti prsní bradavky a prsního dvorce.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2738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metadata/properties"/>
    <ds:schemaRef ds:uri="http://schemas.microsoft.com/office/infopath/2007/PartnerControls"/>
    <ds:schemaRef ds:uri="89332cfc-b023-4904-b12a-69ce444ff898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79b7b8bb-93ec-47cc-a1d6-47c5928ac23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1034</Words>
  <Application>Microsoft Office PowerPoint</Application>
  <PresentationFormat>Širokoúhlá obrazovka</PresentationFormat>
  <Paragraphs>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ONEMOCNĚNÍ PRSU      NÁDORY PRSU</vt:lpstr>
      <vt:lpstr>ANATOMIE - MLÉČNÁ  ŽLÁZA</vt:lpstr>
      <vt:lpstr>ANATOMIE  PRSU</vt:lpstr>
      <vt:lpstr>BENIGNÍ ONEMOCNĚNÍ PRSNÍ ŽLÁZY </vt:lpstr>
      <vt:lpstr>ZÁNĚTY PRSNÍ ŽLÁZY</vt:lpstr>
      <vt:lpstr>Puerperální mastitida</vt:lpstr>
      <vt:lpstr>FIBROZNĚCYSTICKÁ MASTOPATIE – FCM (BENIGNÍ DYSPLAZIE, CYSTOFIBRÓZA)</vt:lpstr>
      <vt:lpstr>BENIGNÍ – NEZHOUBNÉ NÁDORY PRSU  </vt:lpstr>
      <vt:lpstr>KARCINOM PRSU </vt:lpstr>
      <vt:lpstr>HORMONÁLNÍ FAKTORY </vt:lpstr>
      <vt:lpstr>DIETNÍ FAKTORY </vt:lpstr>
      <vt:lpstr>VLIV ZEVNÍHO PROSTŘEDÍ </vt:lpstr>
      <vt:lpstr>DIAGNOSTICKÉ METODY NEINVAZIVNÍ </vt:lpstr>
      <vt:lpstr>Prezentace aplikace PowerPoint</vt:lpstr>
      <vt:lpstr>LÉČBA</vt:lpstr>
      <vt:lpstr>CHEMOTERAPIE</vt:lpstr>
      <vt:lpstr>radioterapie </vt:lpstr>
      <vt:lpstr>HORMONÁLNÍ LÉČBA</vt:lpstr>
      <vt:lpstr>HORMONÁLNÍ  LÉČBA</vt:lpstr>
      <vt:lpstr>BIOLOGICKÁ LÉČBA</vt:lpstr>
      <vt:lpstr>BIOLOGICKÁ LÉČBA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2021-02-15T07:36:44Z</dcterms:modified>
</cp:coreProperties>
</file>