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2EE6E0-8F73-4443-B6F8-CB5F81778F3C}">
          <p14:sldIdLst>
            <p14:sldId id="262"/>
          </p14:sldIdLst>
        </p14:section>
        <p14:section name="Oddíl bez názvu" id="{C1957FF0-53D9-41DF-896F-FD2DD01BCF46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03096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4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756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4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28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184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878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1649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433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68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79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73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7BBF6-83C9-4E56-8D84-4351F354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01136"/>
          </a:xfrm>
        </p:spPr>
        <p:txBody>
          <a:bodyPr/>
          <a:lstStyle/>
          <a:p>
            <a:r>
              <a:rPr lang="cs-CZ" b="1" cap="all" dirty="0"/>
              <a:t>Péče o ženu během chemoterapie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6936B-F6C9-4BA1-BB58-1AD6EC02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Měření fyziologických funkcí</a:t>
            </a:r>
          </a:p>
          <a:p>
            <a:r>
              <a:rPr lang="cs-CZ" sz="3200" b="1" dirty="0"/>
              <a:t>Sledování celkového stavu</a:t>
            </a:r>
          </a:p>
          <a:p>
            <a:r>
              <a:rPr lang="cs-CZ" sz="3200" b="1" dirty="0"/>
              <a:t>Psychologický přístup</a:t>
            </a:r>
          </a:p>
          <a:p>
            <a:r>
              <a:rPr lang="cs-CZ" sz="3200" b="1" dirty="0"/>
              <a:t>Edukace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18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5B514-32FA-4EAD-A481-17706985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29884"/>
          </a:xfrm>
        </p:spPr>
        <p:txBody>
          <a:bodyPr/>
          <a:lstStyle/>
          <a:p>
            <a:r>
              <a:rPr lang="cs-CZ" b="1" dirty="0"/>
              <a:t>EDUKACE ŽEN PŘI CHEMOTERAPII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4EFF7E-B17C-4D6C-ACAE-DB3CC704E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Výživa</a:t>
            </a:r>
          </a:p>
          <a:p>
            <a:r>
              <a:rPr lang="cs-CZ" sz="3200" b="1" dirty="0"/>
              <a:t>Péče o kůži</a:t>
            </a:r>
          </a:p>
          <a:p>
            <a:r>
              <a:rPr lang="cs-CZ" sz="3200" b="1" dirty="0"/>
              <a:t>Pohyb a odpočinek</a:t>
            </a:r>
          </a:p>
          <a:p>
            <a:r>
              <a:rPr lang="cs-CZ" sz="3200" b="1" dirty="0"/>
              <a:t>Životní styl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72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70878"/>
          </a:xfrm>
        </p:spPr>
        <p:txBody>
          <a:bodyPr/>
          <a:lstStyle/>
          <a:p>
            <a:r>
              <a:rPr lang="cs-CZ" dirty="0" smtClean="0"/>
              <a:t>VEDLEJŠÍ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323" y="2080648"/>
            <a:ext cx="9036423" cy="375198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Bezprostřední</a:t>
            </a:r>
            <a:r>
              <a:rPr lang="cs-CZ" b="1" dirty="0"/>
              <a:t> (hodiny – dny)nauzea (nevolnost) a zvracení</a:t>
            </a:r>
          </a:p>
          <a:p>
            <a:pPr marL="68580" indent="0">
              <a:buNone/>
            </a:pPr>
            <a:r>
              <a:rPr lang="cs-CZ" b="1" dirty="0"/>
              <a:t>záněty </a:t>
            </a:r>
            <a:r>
              <a:rPr lang="cs-CZ" b="1" dirty="0" smtClean="0"/>
              <a:t>žil, selhání ledvin, hypertenze, anafylaktický šok</a:t>
            </a:r>
          </a:p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Časné </a:t>
            </a:r>
            <a:r>
              <a:rPr lang="cs-CZ" b="1" dirty="0"/>
              <a:t>(dny – </a:t>
            </a:r>
            <a:r>
              <a:rPr lang="cs-CZ" b="1" dirty="0" smtClean="0"/>
              <a:t>týdny)leukopenie, </a:t>
            </a:r>
            <a:r>
              <a:rPr lang="cs-CZ" b="1" dirty="0" err="1" smtClean="0"/>
              <a:t>trombocytopenie,vypadávání</a:t>
            </a:r>
            <a:r>
              <a:rPr lang="cs-CZ" b="1" dirty="0" smtClean="0"/>
              <a:t> vlasů, průjem, zácpa</a:t>
            </a:r>
            <a:endParaRPr lang="cs-CZ" b="1" dirty="0"/>
          </a:p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Oddálené</a:t>
            </a:r>
            <a:r>
              <a:rPr lang="cs-CZ" b="1" dirty="0"/>
              <a:t> (týdny až měsíce</a:t>
            </a:r>
            <a:r>
              <a:rPr lang="cs-CZ" b="1" dirty="0" smtClean="0"/>
              <a:t>), anémie, poškození jater, </a:t>
            </a:r>
            <a:r>
              <a:rPr lang="cs-CZ" b="1" dirty="0" err="1" smtClean="0"/>
              <a:t>hyperpigmentace</a:t>
            </a:r>
            <a:r>
              <a:rPr lang="cs-CZ" b="1" dirty="0" smtClean="0"/>
              <a:t>, plicní fibróza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Pozdní</a:t>
            </a:r>
            <a:r>
              <a:rPr lang="cs-CZ" b="1" dirty="0">
                <a:solidFill>
                  <a:srgbClr val="FF0000"/>
                </a:solidFill>
              </a:rPr>
              <a:t> </a:t>
            </a:r>
            <a:r>
              <a:rPr lang="cs-CZ" b="1" dirty="0"/>
              <a:t>(měsíce až roky</a:t>
            </a:r>
            <a:r>
              <a:rPr lang="cs-CZ" b="1" dirty="0" smtClean="0"/>
              <a:t>) – sterilita, </a:t>
            </a:r>
            <a:r>
              <a:rPr lang="cs-CZ" b="1" dirty="0" err="1" smtClean="0"/>
              <a:t>hypogonadizmus</a:t>
            </a:r>
            <a:r>
              <a:rPr lang="cs-CZ" b="1" dirty="0" smtClean="0"/>
              <a:t> </a:t>
            </a:r>
            <a:r>
              <a:rPr lang="cs-CZ" b="1" dirty="0"/>
              <a:t>(snížená funkce pohlavních žláz</a:t>
            </a:r>
            <a:r>
              <a:rPr lang="cs-CZ" b="1" dirty="0" smtClean="0"/>
              <a:t>), sekundární </a:t>
            </a:r>
            <a:r>
              <a:rPr lang="cs-CZ" b="1" dirty="0"/>
              <a:t>nádory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6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29736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radioterapie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720" y="2323652"/>
            <a:ext cx="10667999" cy="41381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/>
              <a:t>Radioterapie využívá ionizujícího záření k léčbě nádorových a nenádorových onemocnění. </a:t>
            </a:r>
          </a:p>
          <a:p>
            <a:pPr marL="68580" indent="0">
              <a:buNone/>
            </a:pPr>
            <a:r>
              <a:rPr lang="cs-CZ" sz="3200" b="1" dirty="0"/>
              <a:t>Tvoří významnou součást léčebného postupu v léčbě gynekologických malignit.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49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E3CF7-CD4D-4257-AEC9-982999EC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0507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radioterapie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74FF36-8F68-4688-9931-0173CD2B9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Radioterapie je po chirurgické léčbě nejefektivnější kurativní léčbou. Nezastupitelné místo má i v léčbě paliativní. </a:t>
            </a:r>
          </a:p>
          <a:p>
            <a:r>
              <a:rPr lang="cs-CZ" sz="3200" b="1" dirty="0"/>
              <a:t>Cílem je eradikovat nádor a vyléčit pacienta. Je primární volbou léčby u karcinomu děložního hrdla.</a:t>
            </a:r>
          </a:p>
        </p:txBody>
      </p:sp>
    </p:spTree>
    <p:extLst>
      <p:ext uri="{BB962C8B-B14F-4D97-AF65-F5344CB8AC3E}">
        <p14:creationId xmlns:p14="http://schemas.microsoft.com/office/powerpoint/2010/main" val="3058403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F5F95-BBC1-45B8-9614-380EAA19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89261"/>
          </a:xfrm>
        </p:spPr>
        <p:txBody>
          <a:bodyPr/>
          <a:lstStyle/>
          <a:p>
            <a:r>
              <a:rPr lang="cs-CZ" b="1" cap="all" dirty="0" err="1"/>
              <a:t>Neoadjuvantní</a:t>
            </a:r>
            <a:r>
              <a:rPr lang="cs-CZ" b="1" cap="all" dirty="0"/>
              <a:t> radioterapie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B6563-1E20-48D0-AC18-72757EC9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1814632"/>
            <a:ext cx="10960923" cy="4015704"/>
          </a:xfrm>
        </p:spPr>
        <p:txBody>
          <a:bodyPr>
            <a:noAutofit/>
          </a:bodyPr>
          <a:lstStyle/>
          <a:p>
            <a:r>
              <a:rPr lang="cs-CZ" sz="3200" b="1" dirty="0"/>
              <a:t>Cílem </a:t>
            </a:r>
            <a:r>
              <a:rPr lang="cs-CZ" sz="3200" b="1" dirty="0" err="1"/>
              <a:t>neoadjuvantní</a:t>
            </a:r>
            <a:r>
              <a:rPr lang="cs-CZ" sz="3200" b="1" dirty="0"/>
              <a:t> radioterapie je zmenšení nádoru před základním léčebným výkonem, zpravidla před operací (předoperační radioterapie). </a:t>
            </a:r>
          </a:p>
          <a:p>
            <a:r>
              <a:rPr lang="cs-CZ" sz="3200" b="1" dirty="0"/>
              <a:t>Tím je v řadě případů možno dosáhnout operability u původně lokálně rozsáhlého inoperabilního nádoru nebo zmenšení rozsahu operačního výkonu. Zároveň je sníženo i riziko diseminace při manipulaci v operované oblasti.</a:t>
            </a:r>
          </a:p>
        </p:txBody>
      </p:sp>
    </p:spTree>
    <p:extLst>
      <p:ext uri="{BB962C8B-B14F-4D97-AF65-F5344CB8AC3E}">
        <p14:creationId xmlns:p14="http://schemas.microsoft.com/office/powerpoint/2010/main" val="2812077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E977B-A140-4B69-8330-30F0A79C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20" y="641268"/>
            <a:ext cx="10045126" cy="855023"/>
          </a:xfrm>
        </p:spPr>
        <p:txBody>
          <a:bodyPr/>
          <a:lstStyle/>
          <a:p>
            <a:r>
              <a:rPr lang="cs-CZ" b="1" dirty="0"/>
              <a:t>PALIATIVNÍ RADIOTERAPIE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C5F227-FE8A-4992-808E-E3B39EB2B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3" y="1971304"/>
            <a:ext cx="9620224" cy="3861325"/>
          </a:xfrm>
        </p:spPr>
        <p:txBody>
          <a:bodyPr>
            <a:normAutofit/>
          </a:bodyPr>
          <a:lstStyle/>
          <a:p>
            <a:r>
              <a:rPr lang="cs-CZ" sz="3200" b="1" dirty="0"/>
              <a:t>Hlavním cílem paliativní radioterapie s “krátkodobým záměrem“ je odstranění či alespoň zmírnění symptomů nádorového onemocnění (zejména bolest, útlak, krvácivé stavy u gynekologických malignit aj.) a až sekundárním cílem je prodloužení přežití. </a:t>
            </a:r>
          </a:p>
        </p:txBody>
      </p:sp>
    </p:spTree>
    <p:extLst>
      <p:ext uri="{BB962C8B-B14F-4D97-AF65-F5344CB8AC3E}">
        <p14:creationId xmlns:p14="http://schemas.microsoft.com/office/powerpoint/2010/main" val="282487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C4745-5D6F-4CDE-9405-26852DC9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00" y="1027664"/>
            <a:ext cx="10497786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Léčba recidiv zhoubných gynekologických nádorů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C34A50-AA4F-4983-A5FB-32C8F6A95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00" y="2323652"/>
            <a:ext cx="10497785" cy="4065273"/>
          </a:xfrm>
        </p:spPr>
        <p:txBody>
          <a:bodyPr>
            <a:noAutofit/>
          </a:bodyPr>
          <a:lstStyle/>
          <a:p>
            <a:r>
              <a:rPr lang="cs-CZ" sz="3200" b="1" dirty="0" err="1"/>
              <a:t>Brachyterapie</a:t>
            </a:r>
            <a:r>
              <a:rPr lang="cs-CZ" sz="3200" b="1" dirty="0"/>
              <a:t> je jednou z možností léčby recidiv a  umí nádor homogenně prozářit. </a:t>
            </a:r>
          </a:p>
          <a:p>
            <a:r>
              <a:rPr lang="cs-CZ" sz="3200" b="1" dirty="0"/>
              <a:t>Daří se jí aplikovat vysokou dávku záření přímo do nádoru a naopak šetřit vzdálenější zdravé tkáně. Tak dává i větší naději na vyléčení. </a:t>
            </a:r>
          </a:p>
          <a:p>
            <a:r>
              <a:rPr lang="cs-CZ" sz="3200" b="1" dirty="0" err="1"/>
              <a:t>Brachyterapie</a:t>
            </a:r>
            <a:r>
              <a:rPr lang="cs-CZ" sz="3200" b="1" dirty="0"/>
              <a:t> se uplatňuje v léčbě recidiv všech gynekologických malignit, kromě karcinomu ovarií.</a:t>
            </a:r>
          </a:p>
        </p:txBody>
      </p:sp>
    </p:spTree>
    <p:extLst>
      <p:ext uri="{BB962C8B-B14F-4D97-AF65-F5344CB8AC3E}">
        <p14:creationId xmlns:p14="http://schemas.microsoft.com/office/powerpoint/2010/main" val="195205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6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953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1560" y="2900830"/>
            <a:ext cx="10210800" cy="1362075"/>
          </a:xfrm>
        </p:spPr>
        <p:txBody>
          <a:bodyPr/>
          <a:lstStyle/>
          <a:p>
            <a:r>
              <a:rPr lang="cs-CZ" b="1" dirty="0"/>
              <a:t>ONKOLOGICKÁ LÉČBA V GYNEKOLOGII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81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FFBBFD8-9EE5-40C4-A64B-AF269689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60513"/>
          </a:xfrm>
        </p:spPr>
        <p:txBody>
          <a:bodyPr/>
          <a:lstStyle/>
          <a:p>
            <a:r>
              <a:rPr lang="cs-CZ" b="1" dirty="0"/>
              <a:t>GYNEKOLOGICKÉ ZHOUBNÉ NÁDORY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F5EEE49-DF6C-4707-95A2-71BDA3CB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78182"/>
            <a:ext cx="9513347" cy="4488873"/>
          </a:xfrm>
        </p:spPr>
        <p:txBody>
          <a:bodyPr>
            <a:normAutofit fontScale="85000" lnSpcReduction="10000"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Zhoubné nádory vulvy </a:t>
            </a:r>
            <a:r>
              <a:rPr lang="cs-CZ" sz="3200" b="1" dirty="0"/>
              <a:t>– </a:t>
            </a:r>
            <a:r>
              <a:rPr lang="cs-CZ" sz="3200" b="1" dirty="0" err="1"/>
              <a:t>dlaždicobuněčný</a:t>
            </a:r>
            <a:r>
              <a:rPr lang="cs-CZ" sz="3200" b="1" dirty="0"/>
              <a:t> karcinom, melanom, </a:t>
            </a:r>
            <a:r>
              <a:rPr lang="cs-CZ" sz="3200" b="1" dirty="0" err="1"/>
              <a:t>Pagetova</a:t>
            </a:r>
            <a:r>
              <a:rPr lang="cs-CZ" sz="3200" b="1" dirty="0"/>
              <a:t> choroba, </a:t>
            </a:r>
            <a:r>
              <a:rPr lang="cs-CZ" sz="3200" b="1" dirty="0" err="1"/>
              <a:t>staging</a:t>
            </a:r>
            <a:r>
              <a:rPr lang="cs-CZ" sz="3200" b="1" dirty="0"/>
              <a:t> vychází z FIGO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Zhoubné nádory pochvy </a:t>
            </a:r>
            <a:r>
              <a:rPr lang="cs-CZ" sz="3200" b="1" dirty="0"/>
              <a:t>– </a:t>
            </a:r>
            <a:r>
              <a:rPr lang="cs-CZ" sz="3200" b="1" dirty="0" err="1"/>
              <a:t>spinocelulární</a:t>
            </a:r>
            <a:r>
              <a:rPr lang="cs-CZ" sz="3200" b="1" dirty="0"/>
              <a:t> karcinom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Zhoubné nádory děložního čípku </a:t>
            </a:r>
            <a:r>
              <a:rPr lang="cs-CZ" sz="3200" b="1" dirty="0"/>
              <a:t>–karcinom cervixu,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Karcinom endometria </a:t>
            </a:r>
            <a:r>
              <a:rPr lang="cs-CZ" sz="3200" b="1" dirty="0"/>
              <a:t>– </a:t>
            </a:r>
            <a:r>
              <a:rPr lang="cs-CZ" sz="3200" b="1" dirty="0" err="1"/>
              <a:t>adenokracinom</a:t>
            </a:r>
            <a:endParaRPr lang="cs-CZ" sz="3200" b="1" dirty="0"/>
          </a:p>
          <a:p>
            <a:r>
              <a:rPr lang="cs-CZ" sz="3200" b="1" dirty="0">
                <a:solidFill>
                  <a:srgbClr val="FF0000"/>
                </a:solidFill>
              </a:rPr>
              <a:t>Karcinom děložního těla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Zhoubné nádory vaječníku </a:t>
            </a:r>
            <a:r>
              <a:rPr lang="cs-CZ" sz="3200" b="1" dirty="0"/>
              <a:t>– ovariální karcinom, </a:t>
            </a:r>
            <a:r>
              <a:rPr lang="cs-CZ" sz="3200" b="1" dirty="0" err="1"/>
              <a:t>epiteliární</a:t>
            </a:r>
            <a:r>
              <a:rPr lang="cs-CZ" sz="3200" b="1" dirty="0"/>
              <a:t> nádor </a:t>
            </a:r>
            <a:r>
              <a:rPr lang="cs-CZ" sz="3200" b="1" dirty="0" err="1"/>
              <a:t>avária</a:t>
            </a:r>
            <a:r>
              <a:rPr lang="cs-CZ" sz="3200" b="1" dirty="0"/>
              <a:t> (</a:t>
            </a:r>
            <a:r>
              <a:rPr lang="cs-CZ" sz="3200" b="1" dirty="0" err="1"/>
              <a:t>Borderline</a:t>
            </a:r>
            <a:r>
              <a:rPr lang="cs-CZ" sz="3200" b="1" dirty="0"/>
              <a:t>), </a:t>
            </a:r>
            <a:r>
              <a:rPr lang="cs-CZ" sz="3200" b="1" dirty="0" err="1"/>
              <a:t>dysgermion</a:t>
            </a:r>
            <a:r>
              <a:rPr lang="cs-CZ" sz="3200" b="1" dirty="0"/>
              <a:t>, malobuněčný karcinom, sarkom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19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BF6B9-4ECC-4D6E-91C9-D967D5B7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873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CHEMOTERAPIE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126B97-6D50-41A9-8A51-50D52FE24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027" y="1615044"/>
            <a:ext cx="10497786" cy="467887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sz="3200" b="1" dirty="0"/>
              <a:t>Chemoterapie je často nedílnou součástí komplexní léčby některých nádorových onemocnění.</a:t>
            </a:r>
          </a:p>
          <a:p>
            <a:pPr marL="68580" indent="0">
              <a:buNone/>
            </a:pPr>
            <a:r>
              <a:rPr lang="cs-CZ" sz="3200" b="1" dirty="0"/>
              <a:t>Účinnost chemoterapie dalších linií závisí na mnoha faktorech, na:</a:t>
            </a:r>
          </a:p>
          <a:p>
            <a:pPr marL="68580" indent="0">
              <a:buNone/>
            </a:pP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- charakteru recidivy,</a:t>
            </a:r>
          </a:p>
          <a:p>
            <a:pPr marL="68580" indent="0">
              <a:buNone/>
            </a:pPr>
            <a:r>
              <a:rPr lang="cs-CZ" sz="3200" b="1" dirty="0"/>
              <a:t>- velikosti nádorových ložisek,</a:t>
            </a:r>
          </a:p>
          <a:p>
            <a:pPr marL="68580" indent="0">
              <a:buNone/>
            </a:pPr>
            <a:r>
              <a:rPr lang="cs-CZ" sz="3200" b="1" dirty="0"/>
              <a:t>- hladině tumorových </a:t>
            </a:r>
            <a:r>
              <a:rPr lang="cs-CZ" sz="3200" b="1" dirty="0" err="1"/>
              <a:t>markerů</a:t>
            </a:r>
            <a:r>
              <a:rPr lang="cs-CZ" sz="3200" b="1" dirty="0"/>
              <a:t>,</a:t>
            </a:r>
          </a:p>
          <a:p>
            <a:pPr marL="68580" indent="0">
              <a:buNone/>
            </a:pPr>
            <a:r>
              <a:rPr lang="cs-CZ" sz="3200" b="1" dirty="0"/>
              <a:t>- celkovém stavu pacientky,</a:t>
            </a:r>
          </a:p>
          <a:p>
            <a:pPr marL="68580" indent="0">
              <a:buNone/>
            </a:pPr>
            <a:r>
              <a:rPr lang="cs-CZ" sz="3200" b="1" dirty="0"/>
              <a:t>- přítomnosti nežádoucích účinků chemoterapie 1. linie.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1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31394"/>
          </a:xfrm>
        </p:spPr>
        <p:txBody>
          <a:bodyPr/>
          <a:lstStyle/>
          <a:p>
            <a:r>
              <a:rPr lang="cs-CZ" cap="all" dirty="0" smtClean="0"/>
              <a:t>chemoterapie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783" y="1848174"/>
            <a:ext cx="10562095" cy="3984456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Adjuvantní</a:t>
            </a:r>
            <a:r>
              <a:rPr lang="cs-CZ" b="1" dirty="0"/>
              <a:t> – podává se po radikální operaci nebo </a:t>
            </a:r>
            <a:r>
              <a:rPr lang="cs-CZ" b="1" dirty="0" smtClean="0"/>
              <a:t>po </a:t>
            </a:r>
            <a:r>
              <a:rPr lang="cs-CZ" b="1" dirty="0" err="1" smtClean="0"/>
              <a:t>radiopterapii</a:t>
            </a:r>
            <a:r>
              <a:rPr lang="cs-CZ" b="1" dirty="0"/>
              <a:t> s cílem podpořit účinek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Neoadjuvantní</a:t>
            </a:r>
            <a:r>
              <a:rPr lang="cs-CZ" b="1" dirty="0"/>
              <a:t> – podávaná </a:t>
            </a:r>
            <a:r>
              <a:rPr lang="cs-CZ" b="1" dirty="0" smtClean="0"/>
              <a:t>před operací</a:t>
            </a:r>
            <a:r>
              <a:rPr lang="cs-CZ" b="1" dirty="0"/>
              <a:t> nebo radioterapií s cílem zmenšit nádorovou masu a tak usnadnit vlastní výkon</a:t>
            </a:r>
          </a:p>
          <a:p>
            <a:r>
              <a:rPr lang="cs-CZ" b="1" dirty="0">
                <a:solidFill>
                  <a:srgbClr val="FF0000"/>
                </a:solidFill>
              </a:rPr>
              <a:t>Kurativní </a:t>
            </a:r>
            <a:r>
              <a:rPr lang="cs-CZ" b="1" dirty="0"/>
              <a:t>– podání chemoterapie s cílem vyléčit. Někdy též radikální. Běžné jsou vysoké dávky a tedy i vyšší nežádoucí účinky.</a:t>
            </a:r>
          </a:p>
          <a:p>
            <a:r>
              <a:rPr lang="cs-CZ" b="1" dirty="0">
                <a:solidFill>
                  <a:srgbClr val="FF0000"/>
                </a:solidFill>
              </a:rPr>
              <a:t>Paliativní</a:t>
            </a:r>
            <a:r>
              <a:rPr lang="cs-CZ" b="1" dirty="0"/>
              <a:t> – podávaná pro zlepšení stavu bez cíle definitivně zlikvidovat nádor, ale pouze zamezit jeho růstu nebo dokonce dosáhnout různě dlouhé </a:t>
            </a:r>
            <a:r>
              <a:rPr lang="cs-CZ" b="1" dirty="0" smtClean="0"/>
              <a:t>remise.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6098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NEOADJUVANTNÁ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925" y="2323652"/>
            <a:ext cx="9745821" cy="3508977"/>
          </a:xfrm>
        </p:spPr>
        <p:txBody>
          <a:bodyPr>
            <a:noAutofit/>
          </a:bodyPr>
          <a:lstStyle/>
          <a:p>
            <a:r>
              <a:rPr lang="cs-CZ" sz="3200" b="1" dirty="0" err="1"/>
              <a:t>Neoadjuvantní</a:t>
            </a:r>
            <a:r>
              <a:rPr lang="cs-CZ" sz="3200" b="1" dirty="0"/>
              <a:t> terapie je onkologickou terapií, která je prováděna ještě před hlavní léčbou. </a:t>
            </a:r>
            <a:endParaRPr lang="cs-CZ" sz="3200" b="1" dirty="0" smtClean="0"/>
          </a:p>
          <a:p>
            <a:r>
              <a:rPr lang="cs-CZ" sz="3200" b="1" dirty="0" smtClean="0"/>
              <a:t>Cílem</a:t>
            </a:r>
            <a:r>
              <a:rPr lang="cs-CZ" sz="3200" b="1" dirty="0"/>
              <a:t> </a:t>
            </a:r>
            <a:r>
              <a:rPr lang="cs-CZ" sz="3200" b="1" dirty="0" err="1"/>
              <a:t>neoadjuvantní</a:t>
            </a:r>
            <a:r>
              <a:rPr lang="cs-CZ" sz="3200" b="1" dirty="0"/>
              <a:t> terapie není vyléčit nádorové onemocnění, ale zvýšit pravděpodobnost terapeutického úspěchu hlavní terapeutické metody, </a:t>
            </a:r>
            <a:r>
              <a:rPr lang="cs-CZ" sz="3200" b="1" dirty="0" smtClean="0"/>
              <a:t> </a:t>
            </a:r>
            <a:r>
              <a:rPr lang="cs-CZ" sz="3200" b="1" dirty="0"/>
              <a:t>tedy chirurgického výkonu.</a:t>
            </a:r>
          </a:p>
        </p:txBody>
      </p:sp>
    </p:spTree>
    <p:extLst>
      <p:ext uri="{BB962C8B-B14F-4D97-AF65-F5344CB8AC3E}">
        <p14:creationId xmlns:p14="http://schemas.microsoft.com/office/powerpoint/2010/main" val="29549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50767"/>
          </a:xfrm>
        </p:spPr>
        <p:txBody>
          <a:bodyPr/>
          <a:lstStyle/>
          <a:p>
            <a:r>
              <a:rPr lang="cs-CZ" cap="all" dirty="0" smtClean="0"/>
              <a:t>Adjuvantní léčba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5397" y="1906292"/>
            <a:ext cx="9482350" cy="3926337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/>
              <a:t>Adjuvantní léčba </a:t>
            </a:r>
            <a:r>
              <a:rPr lang="cs-CZ" sz="3200" b="1" dirty="0" smtClean="0"/>
              <a:t> </a:t>
            </a:r>
            <a:r>
              <a:rPr lang="cs-CZ" sz="3200" b="1" dirty="0"/>
              <a:t>je léčba prováděná u pacientů bez </a:t>
            </a:r>
            <a:r>
              <a:rPr lang="cs-CZ" sz="3200" b="1" dirty="0" smtClean="0"/>
              <a:t>prokazatelných metastáz po </a:t>
            </a:r>
            <a:r>
              <a:rPr lang="cs-CZ" sz="3200" b="1" dirty="0"/>
              <a:t>základní léčebné metodě – po </a:t>
            </a:r>
            <a:r>
              <a:rPr lang="cs-CZ" sz="3200" b="1" dirty="0" smtClean="0"/>
              <a:t>radikální operaci</a:t>
            </a:r>
          </a:p>
          <a:p>
            <a:pPr marL="68580" indent="0">
              <a:buNone/>
            </a:pPr>
            <a:endParaRPr lang="cs-CZ" sz="3200" b="1" dirty="0" smtClean="0"/>
          </a:p>
          <a:p>
            <a:r>
              <a:rPr lang="cs-CZ" sz="3200" b="1" dirty="0">
                <a:solidFill>
                  <a:srgbClr val="FF0000"/>
                </a:solidFill>
              </a:rPr>
              <a:t>Cílem</a:t>
            </a:r>
            <a:r>
              <a:rPr lang="cs-CZ" sz="3200" b="1" dirty="0"/>
              <a:t> adjuvantní léčby je zničit případné mikroskopické zbytky choroby nebo již přítomné (ale dosud nezjistitelné) </a:t>
            </a:r>
            <a:r>
              <a:rPr lang="cs-CZ" sz="3200" b="1" dirty="0" err="1"/>
              <a:t>mikrometastázy</a:t>
            </a:r>
            <a:r>
              <a:rPr lang="cs-CZ" sz="3200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79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CYTOSTATIKA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cytostatika ničí </a:t>
            </a:r>
            <a:r>
              <a:rPr lang="cs-CZ" sz="2800" b="1" dirty="0"/>
              <a:t>nádorové </a:t>
            </a:r>
            <a:r>
              <a:rPr lang="cs-CZ" sz="2800" b="1" dirty="0" smtClean="0"/>
              <a:t>buňky</a:t>
            </a:r>
          </a:p>
          <a:p>
            <a:r>
              <a:rPr lang="cs-CZ" sz="2800" b="1" dirty="0"/>
              <a:t> </a:t>
            </a:r>
            <a:r>
              <a:rPr lang="cs-CZ" sz="2800" b="1" dirty="0" smtClean="0"/>
              <a:t>v terapii </a:t>
            </a:r>
            <a:r>
              <a:rPr lang="cs-CZ" sz="2800" b="1" dirty="0"/>
              <a:t>používají </a:t>
            </a:r>
            <a:r>
              <a:rPr lang="cs-CZ" sz="2800" b="1" dirty="0" smtClean="0"/>
              <a:t>léky </a:t>
            </a:r>
            <a:r>
              <a:rPr lang="cs-CZ" sz="2800" b="1" dirty="0"/>
              <a:t>založené </a:t>
            </a:r>
            <a:r>
              <a:rPr lang="cs-CZ" sz="2800" b="1" dirty="0" smtClean="0"/>
              <a:t>na </a:t>
            </a:r>
            <a:r>
              <a:rPr lang="cs-CZ" sz="2800" b="1" dirty="0" err="1" smtClean="0"/>
              <a:t>meotrexátu</a:t>
            </a:r>
            <a:r>
              <a:rPr lang="cs-CZ" sz="2800" b="1" dirty="0" smtClean="0"/>
              <a:t>, aktinomycinu D, cyklofosfamidu a derivátech platiny (</a:t>
            </a:r>
            <a:r>
              <a:rPr lang="cs-CZ" sz="2800" b="1" dirty="0" err="1" smtClean="0"/>
              <a:t>cistplatina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karboplatina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4329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70F07-F57B-4714-BB77-AFB5DACD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230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ŽEN K CHEMOTERAPII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FA5AFC-3149-47A9-A305-AF5B9A9F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2323652"/>
            <a:ext cx="9366324" cy="3508977"/>
          </a:xfrm>
        </p:spPr>
        <p:txBody>
          <a:bodyPr/>
          <a:lstStyle/>
          <a:p>
            <a:r>
              <a:rPr lang="cs-CZ" sz="3200" b="1" dirty="0"/>
              <a:t>Kontrolní odběry</a:t>
            </a:r>
          </a:p>
          <a:p>
            <a:r>
              <a:rPr lang="cs-CZ" sz="3200" b="1" dirty="0"/>
              <a:t>Monitorace fyziologických funkcí</a:t>
            </a:r>
          </a:p>
          <a:p>
            <a:r>
              <a:rPr lang="cs-CZ" sz="3200" b="1" dirty="0"/>
              <a:t>Vyšetření lékařem</a:t>
            </a:r>
          </a:p>
          <a:p>
            <a:r>
              <a:rPr lang="cs-CZ" sz="3200" b="1" dirty="0"/>
              <a:t>Užití chronické medikace</a:t>
            </a:r>
          </a:p>
          <a:p>
            <a:r>
              <a:rPr lang="cs-CZ" sz="3200" b="1" dirty="0"/>
              <a:t>Podání antiemetik a antihistaminik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23404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79b7b8bb-93ec-47cc-a1d6-47c5928ac23a"/>
    <ds:schemaRef ds:uri="http://www.w3.org/XML/1998/namespace"/>
    <ds:schemaRef ds:uri="http://schemas.openxmlformats.org/package/2006/metadata/core-properties"/>
    <ds:schemaRef ds:uri="89332cfc-b023-4904-b12a-69ce444ff8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667</Words>
  <Application>Microsoft Office PowerPoint</Application>
  <PresentationFormat>Širokoúhlá obrazovka</PresentationFormat>
  <Paragraphs>77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Ošetřovatelská péče o ženu v primární gynekologické péči</vt:lpstr>
      <vt:lpstr>ONKOLOGICKÁ LÉČBA V GYNEKOLOGII</vt:lpstr>
      <vt:lpstr>GYNEKOLOGICKÉ ZHOUBNÉ NÁDORY</vt:lpstr>
      <vt:lpstr>CHEMOTERAPIE</vt:lpstr>
      <vt:lpstr>chemoterapie</vt:lpstr>
      <vt:lpstr>NEOADJUVANTNÁ TERAPIE</vt:lpstr>
      <vt:lpstr>Adjuvantní léčba</vt:lpstr>
      <vt:lpstr>CYTOSTATIKA</vt:lpstr>
      <vt:lpstr>PŘÍPRAVA ŽEN K CHEMOTERAPII</vt:lpstr>
      <vt:lpstr>Péče o ženu během chemoterapie</vt:lpstr>
      <vt:lpstr>EDUKACE ŽEN PŘI CHEMOTERAPII</vt:lpstr>
      <vt:lpstr>VEDLEJŠÍ ÚČINKY</vt:lpstr>
      <vt:lpstr>radioterapie </vt:lpstr>
      <vt:lpstr>radioterapie</vt:lpstr>
      <vt:lpstr>Neoadjuvantní radioterapie</vt:lpstr>
      <vt:lpstr>PALIATIVNÍ RADIOTERAPIE</vt:lpstr>
      <vt:lpstr>Léčba recidiv zhoubných gynekologických nádorů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2021-02-15T07:40:21Z</dcterms:modified>
</cp:coreProperties>
</file>