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348" r:id="rId2"/>
    <p:sldId id="408" r:id="rId3"/>
    <p:sldId id="268" r:id="rId4"/>
    <p:sldId id="339" r:id="rId5"/>
    <p:sldId id="293" r:id="rId6"/>
    <p:sldId id="340" r:id="rId7"/>
    <p:sldId id="409" r:id="rId8"/>
    <p:sldId id="269" r:id="rId9"/>
    <p:sldId id="363" r:id="rId10"/>
    <p:sldId id="341" r:id="rId11"/>
    <p:sldId id="289" r:id="rId12"/>
    <p:sldId id="364" r:id="rId13"/>
    <p:sldId id="342" r:id="rId14"/>
    <p:sldId id="290" r:id="rId15"/>
    <p:sldId id="365" r:id="rId16"/>
    <p:sldId id="306" r:id="rId17"/>
    <p:sldId id="349" r:id="rId18"/>
    <p:sldId id="351" r:id="rId19"/>
    <p:sldId id="307" r:id="rId20"/>
    <p:sldId id="353" r:id="rId21"/>
    <p:sldId id="352" r:id="rId22"/>
    <p:sldId id="410" r:id="rId23"/>
    <p:sldId id="411" r:id="rId24"/>
    <p:sldId id="412" r:id="rId25"/>
    <p:sldId id="344" r:id="rId26"/>
    <p:sldId id="291" r:id="rId27"/>
    <p:sldId id="354" r:id="rId28"/>
    <p:sldId id="367" r:id="rId29"/>
    <p:sldId id="292" r:id="rId30"/>
    <p:sldId id="366" r:id="rId31"/>
    <p:sldId id="294" r:id="rId32"/>
    <p:sldId id="370" r:id="rId33"/>
    <p:sldId id="369" r:id="rId34"/>
    <p:sldId id="413" r:id="rId35"/>
    <p:sldId id="371" r:id="rId36"/>
    <p:sldId id="414" r:id="rId37"/>
    <p:sldId id="415" r:id="rId38"/>
    <p:sldId id="417" r:id="rId39"/>
    <p:sldId id="416" r:id="rId40"/>
  </p:sldIdLst>
  <p:sldSz cx="12192000" cy="6858000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47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45F62-A115-45A6-9711-A4656848B6C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799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E49B-4DDA-464C-B58A-FC2F5FA4D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800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5EDB0-34CC-4FDA-B5DB-3E1E133151D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292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B0DA2-0E18-4049-9C69-A75487C9480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472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E6CF6-32C0-41D8-BA07-42B8D2D73695}" type="slidenum">
              <a:rPr lang="cs-CZ" altLang="cs-CZ" smtClean="0"/>
              <a:pPr/>
              <a:t>‹#›</a:t>
            </a:fld>
            <a:endParaRPr lang="cs-CZ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63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0398-C523-42C9-B1C7-2B2519D08B5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0928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AF9E-5A85-4623-B2BD-4D666A59A7C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12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66C9-C2FC-4E14-92DE-745D56C0F3B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02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E2BF3-DDE1-4F47-94EB-E0B48409299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84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0D0F1C-74B5-43CF-A684-1CBBC91FBF8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7975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BA40A-EE48-4C27-946B-9A590EABFFB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899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2B0DA2-0E18-4049-9C69-A75487C9480E}" type="slidenum">
              <a:rPr lang="cs-CZ" altLang="cs-CZ" smtClean="0"/>
              <a:pPr/>
              <a:t>‹#›</a:t>
            </a:fld>
            <a:endParaRPr lang="cs-CZ" alt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3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D87B0-4D6A-4B00-BEB5-2B98AEBC6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052514"/>
            <a:ext cx="8229600" cy="1584325"/>
          </a:xfrm>
        </p:spPr>
        <p:txBody>
          <a:bodyPr/>
          <a:lstStyle/>
          <a:p>
            <a:pPr>
              <a:defRPr/>
            </a:pPr>
            <a:r>
              <a:rPr lang="cs-CZ" dirty="0"/>
              <a:t>Struktura </a:t>
            </a:r>
            <a:br>
              <a:rPr lang="cs-CZ" dirty="0"/>
            </a:br>
            <a:r>
              <a:rPr lang="cs-CZ" dirty="0"/>
              <a:t>poradenského setkání</a:t>
            </a:r>
          </a:p>
        </p:txBody>
      </p:sp>
      <p:pic>
        <p:nvPicPr>
          <p:cNvPr id="3075" name="Zástupný obsah 4">
            <a:extLst>
              <a:ext uri="{FF2B5EF4-FFF2-40B4-BE49-F238E27FC236}">
                <a16:creationId xmlns:a16="http://schemas.microsoft.com/office/drawing/2014/main" id="{9C4BDD3E-434E-4F3D-9C85-335E52A934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1" y="3255963"/>
            <a:ext cx="6697663" cy="1219200"/>
          </a:xfr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05A3FB8-BD54-4460-A5C7-1D6D4798B9F3}"/>
              </a:ext>
            </a:extLst>
          </p:cNvPr>
          <p:cNvGraphicFramePr>
            <a:graphicFrameLocks noGrp="1"/>
          </p:cNvGraphicFramePr>
          <p:nvPr/>
        </p:nvGraphicFramePr>
        <p:xfrm>
          <a:off x="2711451" y="4581525"/>
          <a:ext cx="6697663" cy="1022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2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4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6" marR="4445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6" marR="4445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Registrační číslo projektu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6" marR="4445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CZ.02.2.69/0.0./0.0/16_015/0002400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6" marR="4445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87" name="Rectangle 1">
            <a:extLst>
              <a:ext uri="{FF2B5EF4-FFF2-40B4-BE49-F238E27FC236}">
                <a16:creationId xmlns:a16="http://schemas.microsoft.com/office/drawing/2014/main" id="{D6620EAC-0629-4781-A16E-E6938B3D0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2014" y="36920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2A0C33D-2FAA-4E0F-9D2F-5CE15AD1F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2204864"/>
            <a:ext cx="8835132" cy="21510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2. Sestavení kontraktu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E82A78EC-AA01-4041-9D97-E28E8AEFA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9456" y="286603"/>
            <a:ext cx="9956224" cy="145075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2. Sestavení kontraktu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FE18D62-47A6-4FAA-B3CE-EC25DB5D82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dirty="0"/>
              <a:t>Aby měl klient  představu, co může očekávat a jak se může chovat.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0875C919-D1F3-4A6A-BBA3-71408620F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9456" y="286603"/>
            <a:ext cx="9956224" cy="145075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2. Sestavení kontraktu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135F18C5-FCDC-475E-A3B2-9AE2CEF168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dirty="0"/>
              <a:t>Všichni potřebujeme znát „pravidla“ jakékoli nové situace, abychom se cítili bezpečněji.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4596C4-2208-4C1F-8345-D4F1DF8C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286603"/>
            <a:ext cx="9956224" cy="1450757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Klient potřebuje vědět: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60CAC6-FB4F-41AC-9AEC-C5CEDE21F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endParaRPr lang="cs-CZ" altLang="cs-CZ" b="1" i="1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b="1" i="1" dirty="0"/>
              <a:t>časový rámec </a:t>
            </a:r>
            <a:r>
              <a:rPr lang="cs-CZ" altLang="cs-CZ" dirty="0"/>
              <a:t>setkání, např. </a:t>
            </a:r>
            <a:r>
              <a:rPr lang="cs-CZ" altLang="cs-CZ" i="1" dirty="0"/>
              <a:t>„dnes máme x času a můžeme využít tolik nebo tak málo z tohoto času, kolik budeme potřebovat“.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b="1" i="1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b="1" i="1" dirty="0"/>
              <a:t>co se stane</a:t>
            </a:r>
            <a:r>
              <a:rPr lang="cs-CZ" altLang="cs-CZ" dirty="0"/>
              <a:t>, např. </a:t>
            </a:r>
            <a:r>
              <a:rPr lang="cs-CZ" altLang="cs-CZ" i="1" dirty="0"/>
              <a:t>„Na dnešním setkání se Vás zeptám na několik otázek, které mi pomohou pochopit, co se s vámi děje. Na konci našeho času budeme oba lépe chápat vaše potřeby </a:t>
            </a:r>
            <a:br>
              <a:rPr lang="cs-CZ" altLang="cs-CZ" i="1" dirty="0"/>
            </a:br>
            <a:r>
              <a:rPr lang="cs-CZ" altLang="cs-CZ" i="1" dirty="0"/>
              <a:t>a  kam odsud půjdeme“.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C6D35AC2-B930-4A49-A2C3-00F9CF210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9456" y="286603"/>
            <a:ext cx="9956224" cy="145075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3. Zkoumání (</a:t>
            </a:r>
            <a:r>
              <a:rPr lang="cs-CZ" altLang="cs-CZ" sz="4000" dirty="0" err="1"/>
              <a:t>assessment</a:t>
            </a:r>
            <a:r>
              <a:rPr lang="cs-CZ" altLang="cs-CZ" sz="4000" dirty="0"/>
              <a:t>)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5A1248D-38A1-4A46-BF15-B34E1C7E48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b="1" dirty="0"/>
              <a:t>Klientův příběh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dirty="0"/>
              <a:t>Můžete mít informace od člověka, </a:t>
            </a:r>
            <a:br>
              <a:rPr lang="cs-CZ" altLang="cs-CZ" dirty="0"/>
            </a:br>
            <a:r>
              <a:rPr lang="cs-CZ" altLang="cs-CZ" dirty="0"/>
              <a:t>který klienta doporučil. </a:t>
            </a:r>
            <a:br>
              <a:rPr lang="cs-CZ" altLang="cs-CZ" dirty="0"/>
            </a:br>
            <a:endParaRPr lang="cs-CZ" altLang="cs-CZ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dirty="0"/>
              <a:t>Začněte s tím, co víte:  </a:t>
            </a:r>
            <a:r>
              <a:rPr lang="cs-CZ" altLang="cs-CZ" i="1" dirty="0"/>
              <a:t>„Vím, že jste dnes tady, protože x zemřel před … týdny. Řekněte mi něco o dni, kdy zemřel.“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903DB27B-78DD-4E7F-A749-CAA4006B90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3. Zkoumání (</a:t>
            </a:r>
            <a:r>
              <a:rPr lang="cs-CZ" altLang="cs-CZ" sz="4000" dirty="0" err="1"/>
              <a:t>assessment</a:t>
            </a:r>
            <a:r>
              <a:rPr lang="cs-CZ" altLang="cs-CZ" sz="4000" dirty="0"/>
              <a:t>)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8D8F7577-D368-4769-A66D-B2ECC3AA2E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dirty="0"/>
              <a:t>Neptejte se, </a:t>
            </a:r>
            <a:r>
              <a:rPr lang="cs-CZ" altLang="cs-CZ" i="1" dirty="0"/>
              <a:t>„co vás sem dnes přivádí“,</a:t>
            </a:r>
            <a:r>
              <a:rPr lang="cs-CZ" altLang="cs-CZ" dirty="0"/>
              <a:t> pokud už znáte odpověď. </a:t>
            </a:r>
            <a:br>
              <a:rPr lang="cs-CZ" altLang="cs-CZ" dirty="0"/>
            </a:br>
            <a:endParaRPr lang="cs-CZ" altLang="cs-CZ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dirty="0"/>
              <a:t>Nenechávejte klienta potácet se v předpokládatelném </a:t>
            </a:r>
            <a:r>
              <a:rPr lang="cs-CZ" altLang="cs-CZ" i="1" dirty="0"/>
              <a:t>„nevím, kde začít“.</a:t>
            </a:r>
            <a:r>
              <a:rPr lang="cs-CZ" altLang="cs-CZ" dirty="0"/>
              <a:t> Vy víte, kde chcete, aby začal, tak mu to řekněte.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dirty="0"/>
              <a:t>Od toho, co „vyzkoumáte“ se odvíjí plánování péče o klienta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3B5F64C2-9989-4D37-856C-79C7DD2F0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Užitečné formulace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A38DE9DC-894E-477F-940C-7AD113470C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600200"/>
            <a:ext cx="9011344" cy="44210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altLang="cs-CZ" sz="2400" i="1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i="1" dirty="0"/>
              <a:t>„Řekněte mi o něco něm/ní…“</a:t>
            </a:r>
            <a:r>
              <a:rPr lang="cs-CZ" altLang="cs-CZ" dirty="0"/>
              <a:t> 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Evokuje historii vztahu.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u="sng" dirty="0"/>
              <a:t>+</a:t>
            </a:r>
            <a:r>
              <a:rPr lang="cs-CZ" altLang="cs-CZ" sz="2000" dirty="0"/>
              <a:t> aspekty, prvky ambivalence, závislosti. </a:t>
            </a:r>
          </a:p>
          <a:p>
            <a:pPr marL="201168" lvl="1" indent="0" eaLnBrk="1" hangingPunct="1">
              <a:lnSpc>
                <a:spcPct val="90000"/>
              </a:lnSpc>
              <a:buNone/>
              <a:defRPr/>
            </a:pPr>
            <a:endParaRPr lang="cs-CZ" altLang="cs-CZ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i="1" dirty="0"/>
              <a:t>„Řekněte mi více o době, kdy jste nebyli tak šťastní, </a:t>
            </a:r>
            <a:br>
              <a:rPr lang="cs-CZ" altLang="cs-CZ" sz="2000" i="1" dirty="0"/>
            </a:br>
            <a:r>
              <a:rPr lang="cs-CZ" altLang="cs-CZ" sz="2000" i="1" dirty="0"/>
              <a:t>řekněte mi něco o problémech, které všichni </a:t>
            </a:r>
            <a:br>
              <a:rPr lang="cs-CZ" altLang="cs-CZ" sz="2000" i="1" dirty="0"/>
            </a:br>
            <a:r>
              <a:rPr lang="cs-CZ" altLang="cs-CZ" sz="2000" i="1" dirty="0"/>
              <a:t>ve vztahu někdy máme…“</a:t>
            </a:r>
          </a:p>
          <a:p>
            <a:pPr marL="0" indent="0"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2163B-8808-47D5-B466-9F7ECB4B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Užitečné formulace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C73DC6-7226-4AF0-9F76-789D74B34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i="1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i="1" dirty="0"/>
              <a:t>„Řekněte mi něco o smrti, jak zemřel/a?“</a:t>
            </a:r>
            <a:r>
              <a:rPr lang="cs-CZ" altLang="cs-CZ" dirty="0"/>
              <a:t> 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Zkoumání okolností úmrtí.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Toto téma se může rozšířit na dny před smrtí, </a:t>
            </a:r>
            <a:br>
              <a:rPr lang="cs-CZ" altLang="cs-CZ" sz="2000" dirty="0"/>
            </a:br>
            <a:r>
              <a:rPr lang="cs-CZ" altLang="cs-CZ" sz="2000" dirty="0"/>
              <a:t>jak se o tom truchlící dověděl, reakce truchlícího </a:t>
            </a:r>
            <a:br>
              <a:rPr lang="cs-CZ" altLang="cs-CZ" sz="2000" dirty="0"/>
            </a:br>
            <a:r>
              <a:rPr lang="cs-CZ" altLang="cs-CZ" sz="2000" dirty="0"/>
              <a:t>a dalších osob.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FCCC6-E8BB-4D6E-B620-C75267024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Užitečné formulace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0BB174-64E8-456F-BA8F-805EC4641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i="1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i="1" dirty="0"/>
              <a:t>„Řekněte mi něco o tom, jak ostatní reagovali na Vás od té doby – co říkali </a:t>
            </a:r>
            <a:br>
              <a:rPr lang="cs-CZ" altLang="cs-CZ" i="1" dirty="0"/>
            </a:br>
            <a:r>
              <a:rPr lang="cs-CZ" altLang="cs-CZ" i="1" dirty="0"/>
              <a:t>a dělali - a co to pro Vás znamenalo?“ </a:t>
            </a:r>
          </a:p>
          <a:p>
            <a:pPr marL="0" indent="0">
              <a:buNone/>
              <a:defRPr/>
            </a:pPr>
            <a:endParaRPr lang="cs-CZ" altLang="cs-CZ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Zkoumání soc. opory a jejího významu</a:t>
            </a:r>
            <a:endParaRPr lang="cs-CZ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D9FBE431-B8C0-4A61-B563-3886A4FCC7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Užitečné otázky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6E0E177F-7C35-4C1A-A4BD-02C3325F7E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4824"/>
            <a:ext cx="9011344" cy="446390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i="1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i="1" dirty="0"/>
              <a:t>„Řekněte mi něco o dalších věcech, </a:t>
            </a:r>
            <a:br>
              <a:rPr lang="cs-CZ" altLang="cs-CZ" i="1" dirty="0"/>
            </a:br>
            <a:r>
              <a:rPr lang="cs-CZ" altLang="cs-CZ" i="1" dirty="0"/>
              <a:t>které se Vám staly nebo se Vám dějí nyní, které to všechno zhoršují?“</a:t>
            </a:r>
            <a:r>
              <a:rPr lang="cs-CZ" altLang="cs-CZ" dirty="0"/>
              <a:t> 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Identifikace ztrát, stresů, vážnost a dopady situace.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A3BF8DC-22CA-442E-A29D-9F6F947EB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7448" y="3717032"/>
            <a:ext cx="8907140" cy="21602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800" b="1" dirty="0"/>
              <a:t>Struktura poradenského setkání</a:t>
            </a:r>
            <a:endParaRPr lang="cs-CZ" dirty="0"/>
          </a:p>
          <a:p>
            <a:pPr>
              <a:defRPr/>
            </a:pPr>
            <a:r>
              <a:rPr lang="cs-CZ" dirty="0"/>
              <a:t>Přednášející</a:t>
            </a:r>
          </a:p>
          <a:p>
            <a:pPr>
              <a:defRPr/>
            </a:pPr>
            <a:r>
              <a:rPr lang="cs-CZ" b="1" dirty="0"/>
              <a:t>PhDr. Mgr. Naděžda Špatenková, Ph.D., MBA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02A639B9-3B39-4EEC-BED3-51F2CE2494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Užitečné otázky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0E74B9B-57DC-463A-AC39-751388488D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4824"/>
            <a:ext cx="9011344" cy="446390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i="1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i="1" dirty="0"/>
              <a:t>„Řekněte mi něco o sobě a o Vašem životě před tím, než se to všechno stalo – jaký byl a s čím jste se musel/a v minulosti vypořádat?“</a:t>
            </a:r>
            <a:r>
              <a:rPr lang="cs-CZ" altLang="cs-CZ" dirty="0"/>
              <a:t> 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Dřívější ztráty, nemoci, patologie, osobnost a </a:t>
            </a:r>
            <a:r>
              <a:rPr lang="cs-CZ" altLang="cs-CZ" sz="2000" dirty="0" err="1"/>
              <a:t>coping</a:t>
            </a:r>
            <a:endParaRPr lang="cs-CZ" alt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9DD98447-96A6-423A-BC89-38FBF505BE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Užitečné otázky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5C493B4D-AA94-44F5-A8BF-1809971CA1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4824"/>
            <a:ext cx="9011344" cy="446390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i="1" dirty="0"/>
              <a:t>„Řekněte mi něco o rodině – jak to dopadlo na rodinu jako na celek - a co cítíte, že to znamenalo pro jednotlivé členy rodiny?“</a:t>
            </a:r>
            <a:r>
              <a:rPr lang="cs-CZ" altLang="cs-CZ" dirty="0"/>
              <a:t> 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Užitečné je alespoň jedno rodinné setkání.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Komentář: </a:t>
            </a:r>
            <a:r>
              <a:rPr lang="cs-CZ" altLang="cs-CZ" sz="2000" i="1" dirty="0"/>
              <a:t>„Je někdy těžké ukázat své pocity v takové chvíli. Zdá se, že každý má strach, aby neovlivnil ostatní; ale takové uvolnění opravdu pomáhá.“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D6ACD0D1-66BD-446C-8D48-F921C548C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Verbalizace přání zemřít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C3EC4199-7E5C-40E5-BBC8-1B14F7CF7C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4824"/>
            <a:ext cx="9011344" cy="446390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i="1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i="1" dirty="0"/>
              <a:t>„Přál bych si být mrtvý/abych nemusel ráno vstát/proč jsem to nebyl já/kdybych jen…tak už bych tu teď nebyl…“</a:t>
            </a:r>
          </a:p>
          <a:p>
            <a:pPr marL="0" indent="0"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EB0BFC-EA57-464D-A677-58CBEB26B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Nezkušené poradce pro pozůstalé může takové vyjádření zaskočit a šokovat – je nezbytné si ověřit, jak to klient myslí.</a:t>
            </a:r>
          </a:p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Verbalizace přání zemřít je součástí symptomatologie truchlení, ale přesto…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DA3B0F-ACC7-4084-9B58-59EF6357A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„</a:t>
            </a:r>
            <a:r>
              <a:rPr lang="cs-CZ" i="1" dirty="0"/>
              <a:t>Před chvílí jste se zmínil, že byste byl raději mrtvý. Potřebuju si ověřit, </a:t>
            </a:r>
            <a:br>
              <a:rPr lang="cs-CZ" i="1" dirty="0"/>
            </a:br>
            <a:r>
              <a:rPr lang="cs-CZ" i="1" dirty="0"/>
              <a:t>jestli se snažíte něco aktivně udělat pro to, abyste ukončil svůj život, </a:t>
            </a:r>
            <a:br>
              <a:rPr lang="cs-CZ" i="1" dirty="0"/>
            </a:br>
            <a:r>
              <a:rPr lang="cs-CZ" i="1" dirty="0"/>
              <a:t>nebo jestli mi dáváte najevo, </a:t>
            </a:r>
            <a:br>
              <a:rPr lang="cs-CZ" i="1" dirty="0"/>
            </a:br>
            <a:r>
              <a:rPr lang="cs-CZ" i="1" dirty="0"/>
              <a:t>jak strašně špatně se teď cítíte.“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1263BE4-7DB9-4EBE-B0F8-CD8E633223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Facilitace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DF6DAA3F-E637-4F30-AD99-3B050DA5E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0528" y="836712"/>
            <a:ext cx="10058400" cy="145075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4. Facilitace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F353E944-E66E-446C-835A-B06B722C2B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None/>
              <a:defRPr/>
            </a:pPr>
            <a:r>
              <a:rPr lang="cs-CZ" altLang="cs-CZ" dirty="0"/>
              <a:t>Když jsme se s klientem „spojili“, </a:t>
            </a:r>
            <a:br>
              <a:rPr lang="cs-CZ" altLang="cs-CZ" dirty="0"/>
            </a:br>
            <a:r>
              <a:rPr lang="cs-CZ" altLang="cs-CZ" dirty="0"/>
              <a:t>máme náčrt jeho příběhu a vybudovali důvěru, jsme v pozici, abychom mohli bezpečně </a:t>
            </a:r>
            <a:r>
              <a:rPr lang="cs-CZ" altLang="cs-CZ" dirty="0" err="1"/>
              <a:t>facilitovat</a:t>
            </a:r>
            <a:r>
              <a:rPr lang="cs-CZ" altLang="cs-CZ" dirty="0"/>
              <a:t> vyjádření jakýchkoli emocí a myšlenek, které může klient cítit.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D0EE3258-EE8B-4F4B-92E8-683642753B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7280" y="836712"/>
            <a:ext cx="10046248" cy="145075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4. Facilitace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C7F5DF98-F1B7-4AA7-953A-878EA56B26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cs-CZ" altLang="cs-CZ" sz="2800" dirty="0"/>
          </a:p>
          <a:p>
            <a:pPr marL="0" indent="0" eaLnBrk="1" hangingPunct="1">
              <a:buNone/>
              <a:defRPr/>
            </a:pPr>
            <a:r>
              <a:rPr lang="cs-CZ" altLang="cs-CZ" dirty="0"/>
              <a:t>Pokud dovolíme nebo povzbudíme klienta, aby vyléval své city dřív, než máme příběh nebo hrubou představu, kdo je, můžeme zvýšit pravděpodobnost nepřesných odhadů nebo dovolit, aby klient upadl </a:t>
            </a:r>
            <a:br>
              <a:rPr lang="cs-CZ" altLang="cs-CZ" dirty="0"/>
            </a:br>
            <a:r>
              <a:rPr lang="cs-CZ" altLang="cs-CZ" dirty="0"/>
              <a:t>do jámy zoufalství.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5A23B78-6C8D-4460-B93D-47607EE6A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4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Přezkoumání/obnovení kontraktu/uzavření</a:t>
            </a:r>
            <a:endParaRPr lang="cs-CZ" sz="4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08541E81-43F1-4E3C-9314-5F29D801F5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7952" y="1700808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b="1" dirty="0"/>
              <a:t>5. Přezkoumání/obnovení kontraktu/uzavření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4DA9B5C4-FAE9-48D6-A298-14EDD4FA4B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V tomto bodě dělá poradce „most“ mezi intenzivní emocionální částí setkání </a:t>
            </a:r>
            <a:br>
              <a:rPr lang="cs-CZ" altLang="cs-CZ" dirty="0"/>
            </a:br>
            <a:r>
              <a:rPr lang="cs-CZ" altLang="cs-CZ" dirty="0"/>
              <a:t>a „</a:t>
            </a:r>
            <a:r>
              <a:rPr lang="cs-CZ" altLang="cs-CZ" dirty="0" err="1"/>
              <a:t>přemýšlecí</a:t>
            </a:r>
            <a:r>
              <a:rPr lang="cs-CZ" altLang="cs-CZ" dirty="0"/>
              <a:t> částí“, která zahrnuje obnovení kontraktu a uzavření. </a:t>
            </a:r>
          </a:p>
          <a:p>
            <a:pPr marL="0" indent="0">
              <a:buNone/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8CECE325-EAAC-4542-A0AE-A21DB49CA0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9456" y="836712"/>
            <a:ext cx="10058400" cy="151216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dirty="0"/>
              <a:t>Struktura poradenského setkání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5676CBAC-5313-44AB-BC31-D7FB43D9B6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Struktura veškeré dobré komunikace je vlastně skoro stejná – je zde </a:t>
            </a:r>
            <a:r>
              <a:rPr lang="cs-CZ" altLang="cs-CZ" b="1" dirty="0"/>
              <a:t>jasný:</a:t>
            </a:r>
          </a:p>
          <a:p>
            <a:pPr marL="0" indent="0">
              <a:buNone/>
              <a:defRPr/>
            </a:pPr>
            <a:endParaRPr lang="cs-CZ" altLang="cs-CZ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b="1" dirty="0"/>
              <a:t>začátek</a:t>
            </a:r>
            <a:r>
              <a:rPr lang="cs-CZ" altLang="cs-CZ" sz="2000" dirty="0"/>
              <a:t>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b="1" dirty="0"/>
              <a:t>prostředek</a:t>
            </a:r>
            <a:r>
              <a:rPr lang="cs-CZ" altLang="cs-CZ" sz="2000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a </a:t>
            </a:r>
            <a:r>
              <a:rPr lang="cs-CZ" altLang="cs-CZ" sz="2000" b="1" dirty="0"/>
              <a:t>konec</a:t>
            </a:r>
            <a:r>
              <a:rPr lang="cs-CZ" altLang="cs-CZ" sz="2000" dirty="0"/>
              <a:t>, se specifickými cíli a úkoly spojenými s každým segmentem.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92F13D67-7FCB-4046-8F91-29C5BADC1C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7448" y="1196752"/>
            <a:ext cx="8229600" cy="10795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b="1" dirty="0"/>
              <a:t>5. Přezkoumání/obnovení kontraktu/uzavření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1CE21BD0-AFD1-4AE4-B604-40D4F8BFAF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4675"/>
            <a:ext cx="9011344" cy="428625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Ne formálně </a:t>
            </a:r>
            <a:r>
              <a:rPr lang="cs-CZ" altLang="cs-CZ" i="1" dirty="0"/>
              <a:t>„dnes jsme udělali…“</a:t>
            </a:r>
            <a:r>
              <a:rPr lang="cs-CZ" altLang="cs-CZ" dirty="0"/>
              <a:t>, </a:t>
            </a:r>
            <a:br>
              <a:rPr lang="cs-CZ" altLang="cs-CZ" dirty="0"/>
            </a:br>
            <a:r>
              <a:rPr lang="cs-CZ" altLang="cs-CZ" dirty="0"/>
              <a:t>ale jemněji, např. vyjádřením skutečných myšlenek a pocitů poradce.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Někdy to může být něco jako povzdech následovaný: </a:t>
            </a:r>
            <a:r>
              <a:rPr lang="cs-CZ" altLang="cs-CZ" i="1" dirty="0"/>
              <a:t>„Když přemýšlím o všem, </a:t>
            </a:r>
            <a:br>
              <a:rPr lang="cs-CZ" altLang="cs-CZ" i="1" dirty="0"/>
            </a:br>
            <a:r>
              <a:rPr lang="cs-CZ" altLang="cs-CZ" i="1" dirty="0"/>
              <a:t>co u Vás  chci pochopit, ani se  mi nechce ukončit naše setkání. Budu se těšit na naše další setkání, abych se dověděl  něco víc o Vašem vztahu. Můžeme se sejít asi za … </a:t>
            </a:r>
            <a:br>
              <a:rPr lang="cs-CZ" altLang="cs-CZ" i="1" dirty="0"/>
            </a:br>
            <a:r>
              <a:rPr lang="cs-CZ" altLang="cs-CZ" i="1" dirty="0"/>
              <a:t>Co tomu říkáte?“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>
            <a:extLst>
              <a:ext uri="{FF2B5EF4-FFF2-40B4-BE49-F238E27FC236}">
                <a16:creationId xmlns:a16="http://schemas.microsoft.com/office/drawing/2014/main" id="{1075C816-B289-4709-8470-63A64770D0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4824"/>
            <a:ext cx="9011344" cy="3024336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Uzavření</a:t>
            </a:r>
            <a:r>
              <a:rPr lang="cs-CZ" altLang="cs-CZ" dirty="0"/>
              <a:t> je protipólem </a:t>
            </a:r>
            <a:r>
              <a:rPr lang="cs-CZ" altLang="cs-CZ" b="1" dirty="0"/>
              <a:t>seznámení</a:t>
            </a:r>
            <a:r>
              <a:rPr lang="cs-CZ" altLang="cs-CZ" dirty="0"/>
              <a:t>, </a:t>
            </a:r>
            <a:br>
              <a:rPr lang="cs-CZ" altLang="cs-CZ" dirty="0"/>
            </a:br>
            <a:r>
              <a:rPr lang="cs-CZ" altLang="cs-CZ" dirty="0"/>
              <a:t>známý společenský rituál, který končí slovy:  </a:t>
            </a:r>
            <a:r>
              <a:rPr lang="cs-CZ" altLang="cs-CZ" i="1" dirty="0"/>
              <a:t>„Na shledanou“. </a:t>
            </a:r>
          </a:p>
          <a:p>
            <a:pPr marL="0" indent="0">
              <a:buNone/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3A51D3-975F-4DC6-8018-A72929908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844824"/>
            <a:ext cx="9011344" cy="467980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V tomto okamžiku se obvykle ptáme: </a:t>
            </a:r>
          </a:p>
          <a:p>
            <a:pPr marL="0" indent="0"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i="1" dirty="0"/>
              <a:t>„…jak budete trávit večer…“</a:t>
            </a:r>
            <a:r>
              <a:rPr lang="cs-CZ" altLang="cs-CZ" sz="2000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i="1" dirty="0"/>
              <a:t>„…co chcete dělat/o…“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i="1" dirty="0"/>
              <a:t>„…o čem budete přemýšlet, když odsud dnes odejdete?“</a:t>
            </a:r>
            <a:r>
              <a:rPr lang="cs-CZ" altLang="cs-CZ" sz="2000" dirty="0"/>
              <a:t> </a:t>
            </a:r>
          </a:p>
          <a:p>
            <a:pPr marL="457200" lvl="1" indent="0">
              <a:buNone/>
              <a:defRPr/>
            </a:pPr>
            <a:endParaRPr lang="cs-CZ" altLang="cs-CZ" sz="20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Takové otázky a klientovy odpovědi poskytují příležitost zhodnotit  jeho schopnost myslet jasně, dokázat se vrátit do každodenního světa a dostat se bezpečně domů.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Pokud je stále intenzivně pod vlivem emocí, může být vhodné, aby poseděl s hrkem čaje/kávy, zatímco si </a:t>
            </a:r>
            <a:r>
              <a:rPr lang="cs-CZ" altLang="cs-CZ" i="1" dirty="0"/>
              <a:t>„dá myšlenky dohromady“</a:t>
            </a:r>
            <a:r>
              <a:rPr lang="cs-CZ" altLang="cs-CZ" dirty="0"/>
              <a:t> a připraví se na cestu domů.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>
            <a:extLst>
              <a:ext uri="{FF2B5EF4-FFF2-40B4-BE49-F238E27FC236}">
                <a16:creationId xmlns:a16="http://schemas.microsoft.com/office/drawing/2014/main" id="{9B4AEC82-947D-45A4-BDEE-5AE66D24D5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4823"/>
            <a:ext cx="9011344" cy="4286101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b="1" dirty="0"/>
              <a:t>Ukončení setkání</a:t>
            </a:r>
            <a:r>
              <a:rPr lang="cs-CZ" altLang="cs-CZ" dirty="0"/>
              <a:t> je formalizované, </a:t>
            </a:r>
            <a:br>
              <a:rPr lang="cs-CZ" altLang="cs-CZ" dirty="0"/>
            </a:br>
            <a:r>
              <a:rPr lang="cs-CZ" altLang="cs-CZ" dirty="0"/>
              <a:t>když se poradce postaví, otevře dveře, aby </a:t>
            </a:r>
            <a:r>
              <a:rPr lang="cs-CZ" altLang="cs-CZ" i="1" dirty="0"/>
              <a:t>„zlomil pečeť soukromí“,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a vyjde z místnosti za dalším klientem. </a:t>
            </a:r>
            <a:br>
              <a:rPr lang="cs-CZ" altLang="cs-CZ" dirty="0"/>
            </a:br>
            <a:endParaRPr lang="cs-CZ" altLang="cs-CZ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To může být místo pro dotek  klienta – potřesení rukou nebo krátké objetí.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18AD7D3-994A-4B49-8D16-863C9884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Desatero pro pozůstalé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48EE77-8E11-469C-9E61-892EA61D0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DESATERO PRO POZŮSTALÉ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7B55A-06AE-4AB1-89AF-CC747AF1B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Zapojte se do přípravy pohřbu</a:t>
            </a:r>
          </a:p>
          <a:p>
            <a:pPr marL="0" indent="0">
              <a:buNone/>
              <a:defRPr/>
            </a:pPr>
            <a:r>
              <a:rPr lang="cs-CZ" dirty="0"/>
              <a:t>Posuďte svůj zdravotní stav </a:t>
            </a:r>
          </a:p>
          <a:p>
            <a:pPr marL="0" indent="0">
              <a:buNone/>
              <a:defRPr/>
            </a:pPr>
            <a:r>
              <a:rPr lang="cs-CZ" dirty="0"/>
              <a:t>Zachovejte svůj normální režim</a:t>
            </a:r>
          </a:p>
          <a:p>
            <a:pPr marL="0" indent="0">
              <a:buNone/>
              <a:defRPr/>
            </a:pPr>
            <a:r>
              <a:rPr lang="cs-CZ" dirty="0"/>
              <a:t>Věnujte pozornost tomu, co jíte</a:t>
            </a:r>
          </a:p>
          <a:p>
            <a:pPr marL="0" indent="0">
              <a:buNone/>
              <a:defRPr/>
            </a:pPr>
            <a:r>
              <a:rPr lang="cs-CZ" dirty="0"/>
              <a:t>Hovořte o zemřelém člověku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D099B-1572-4B30-873D-5B3EF290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DESATERO PRO POZŮSTALÉ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35CE9E-07A4-4F86-A3A4-12C6F9B79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Udělejte si čas na truchlení a na samotu</a:t>
            </a:r>
          </a:p>
          <a:p>
            <a:pPr marL="0" indent="0">
              <a:buNone/>
              <a:defRPr/>
            </a:pPr>
            <a:r>
              <a:rPr lang="cs-CZ" dirty="0"/>
              <a:t>Dovolte si truchlit</a:t>
            </a:r>
          </a:p>
          <a:p>
            <a:pPr marL="0" indent="0">
              <a:buNone/>
              <a:defRPr/>
            </a:pPr>
            <a:r>
              <a:rPr lang="cs-CZ" dirty="0"/>
              <a:t>Dovolte druhým, aby vám pomáhali</a:t>
            </a:r>
          </a:p>
          <a:p>
            <a:pPr marL="0" indent="0">
              <a:buNone/>
              <a:defRPr/>
            </a:pPr>
            <a:r>
              <a:rPr lang="cs-CZ" dirty="0"/>
              <a:t>Dovolte si zlostné pocity</a:t>
            </a:r>
          </a:p>
          <a:p>
            <a:pPr marL="0" indent="0">
              <a:buNone/>
              <a:defRPr/>
            </a:pPr>
            <a:r>
              <a:rPr lang="cs-CZ" dirty="0"/>
              <a:t>Nebojte se vyhledat pomoc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52CD15E-9940-47FB-B3F0-D27461764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5400" dirty="0"/>
              <a:t>Děkuji Vám za pozornost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F2E6AD1-EBB7-449E-8FBE-0647B0B5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B2561AB-EC1F-49EF-965B-4590CF041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ŠPATENKOVÁ, N. </a:t>
            </a:r>
            <a:r>
              <a:rPr lang="cs-CZ" i="1" dirty="0"/>
              <a:t>Poradenství pro pozůstalé.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2008. </a:t>
            </a:r>
          </a:p>
          <a:p>
            <a:pPr>
              <a:defRPr/>
            </a:pPr>
            <a:r>
              <a:rPr lang="cs-CZ" dirty="0"/>
              <a:t>ŠPATENKOVÁ, N. a kol. </a:t>
            </a:r>
            <a:r>
              <a:rPr lang="cs-CZ" i="1" dirty="0"/>
              <a:t>Krize a krizová intervence.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2017. </a:t>
            </a:r>
          </a:p>
          <a:p>
            <a:pPr>
              <a:defRPr/>
            </a:pPr>
            <a:r>
              <a:rPr lang="cs-CZ" dirty="0"/>
              <a:t>ŠPATENKOVÁ, N. a kol. </a:t>
            </a:r>
            <a:r>
              <a:rPr lang="cs-CZ" i="1" dirty="0"/>
              <a:t>O posledních věcech člověka. </a:t>
            </a:r>
            <a:r>
              <a:rPr lang="cs-CZ" dirty="0"/>
              <a:t>Praha: </a:t>
            </a:r>
            <a:r>
              <a:rPr lang="cs-CZ" dirty="0" err="1"/>
              <a:t>Galén</a:t>
            </a:r>
            <a:r>
              <a:rPr lang="cs-CZ" dirty="0"/>
              <a:t>, 2014.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EE91C3-15F6-4702-99F9-1DE6DB214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412876"/>
            <a:ext cx="7886700" cy="4968875"/>
          </a:xfrm>
        </p:spPr>
        <p:txBody>
          <a:bodyPr/>
          <a:lstStyle/>
          <a:p>
            <a:pPr>
              <a:defRPr/>
            </a:pPr>
            <a:r>
              <a:rPr lang="cs-CZ" sz="2800" dirty="0"/>
              <a:t>Operátor audio-video záznamu Eva </a:t>
            </a:r>
            <a:r>
              <a:rPr lang="cs-CZ" sz="2800" dirty="0" err="1"/>
              <a:t>Solanská</a:t>
            </a:r>
            <a:br>
              <a:rPr lang="cs-CZ" sz="2800" dirty="0"/>
            </a:br>
            <a:r>
              <a:rPr lang="cs-CZ" sz="2800" dirty="0" err="1"/>
              <a:t>Cooperátor</a:t>
            </a:r>
            <a:r>
              <a:rPr lang="cs-CZ" sz="2800" dirty="0"/>
              <a:t> Naděžda Špatenková</a:t>
            </a:r>
            <a:br>
              <a:rPr lang="cs-CZ" sz="2800" dirty="0"/>
            </a:br>
            <a:r>
              <a:rPr lang="cs-CZ" sz="2800" dirty="0"/>
              <a:t>2020</a:t>
            </a: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br>
              <a:rPr lang="cs-CZ" sz="2800" dirty="0"/>
            </a:br>
            <a:endParaRPr lang="cs-CZ" sz="2800" dirty="0"/>
          </a:p>
        </p:txBody>
      </p:sp>
      <p:pic>
        <p:nvPicPr>
          <p:cNvPr id="41987" name="Obrázek 3">
            <a:extLst>
              <a:ext uri="{FF2B5EF4-FFF2-40B4-BE49-F238E27FC236}">
                <a16:creationId xmlns:a16="http://schemas.microsoft.com/office/drawing/2014/main" id="{A19C1DEB-D8AD-4A19-9371-FAB1A857F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6" y="3644900"/>
            <a:ext cx="61944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Obrázek 4">
            <a:extLst>
              <a:ext uri="{FF2B5EF4-FFF2-40B4-BE49-F238E27FC236}">
                <a16:creationId xmlns:a16="http://schemas.microsoft.com/office/drawing/2014/main" id="{0762CFBF-1D0A-4800-8314-B4F45650F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550" y="5084764"/>
            <a:ext cx="6243638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90F6A-C583-4116-A53F-BD2F6C516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286603"/>
            <a:ext cx="9956224" cy="1450757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Struktura poradenského setkání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F78F8-0B89-4A22-9824-81C573988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„Rozpitvaná“ struktura poradenského setkání vypadá uměle, </a:t>
            </a:r>
            <a:br>
              <a:rPr lang="cs-CZ" altLang="cs-CZ" dirty="0"/>
            </a:br>
            <a:r>
              <a:rPr lang="cs-CZ" altLang="cs-CZ" dirty="0"/>
              <a:t>ale opravdu se neliší od toho, </a:t>
            </a:r>
            <a:br>
              <a:rPr lang="cs-CZ" altLang="cs-CZ" dirty="0"/>
            </a:br>
            <a:r>
              <a:rPr lang="cs-CZ" altLang="cs-CZ" dirty="0"/>
              <a:t>co docela přirozeně a spontánně používáme v jiných sociálních situacích.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9F89A841-6DF2-4D8E-B549-70A80CD1D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9456" y="286603"/>
            <a:ext cx="9956224" cy="145075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/>
              <a:t>Struktura</a:t>
            </a:r>
            <a:r>
              <a:rPr lang="cs-CZ" altLang="cs-CZ" dirty="0"/>
              <a:t> 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6DCD289B-20F1-48FA-961D-EE48241B4F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1. Seznámení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2. Sestavení kontraktu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3. Zkoumání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4. Facilitace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5. Přezkoumání/obnovení kontraktu/uzavření</a:t>
            </a: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D8412B3-3852-4BD5-BA7D-9291AACB3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36912"/>
            <a:ext cx="10058400" cy="2840328"/>
          </a:xfrm>
        </p:spPr>
        <p:txBody>
          <a:bodyPr/>
          <a:lstStyle/>
          <a:p>
            <a:pPr>
              <a:defRPr/>
            </a:pPr>
            <a:r>
              <a:rPr lang="cs-CZ" altLang="cs-CZ" dirty="0"/>
              <a:t>1. Seznámení</a:t>
            </a:r>
            <a:br>
              <a:rPr lang="cs-CZ" altLang="cs-CZ" dirty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9A22C-FB73-48BD-908B-79A5E3BBF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4800" dirty="0"/>
              <a:t>Seznámení předchází příprava!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A3D37C7-AEC1-4632-90ED-DAD7A15E9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9456" y="836712"/>
            <a:ext cx="9956608" cy="145075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1. Seznámení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AD67691-5711-48AE-8529-6C0A9C151F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072" y="1845734"/>
            <a:ext cx="9956608" cy="4023360"/>
          </a:xfrm>
        </p:spPr>
        <p:txBody>
          <a:bodyPr/>
          <a:lstStyle/>
          <a:p>
            <a:pPr marL="0" indent="0">
              <a:buNone/>
              <a:defRPr/>
            </a:pPr>
            <a:endParaRPr lang="cs-CZ" altLang="cs-CZ" sz="2800" dirty="0"/>
          </a:p>
          <a:p>
            <a:pPr marL="0" indent="0">
              <a:buNone/>
              <a:defRPr/>
            </a:pPr>
            <a:r>
              <a:rPr lang="cs-CZ" altLang="cs-CZ" dirty="0"/>
              <a:t>Je nejdůležitější částí celého setkání, </a:t>
            </a:r>
            <a:br>
              <a:rPr lang="cs-CZ" altLang="cs-CZ" dirty="0"/>
            </a:br>
            <a:r>
              <a:rPr lang="cs-CZ" altLang="cs-CZ" dirty="0"/>
              <a:t>protože můžeme jít jen tak daleko, </a:t>
            </a:r>
            <a:br>
              <a:rPr lang="cs-CZ" altLang="cs-CZ" dirty="0"/>
            </a:br>
            <a:r>
              <a:rPr lang="cs-CZ" altLang="cs-CZ" dirty="0"/>
              <a:t>jak naše seznámení dovolí.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A253CA8-7D41-4CD9-A41D-F76F0D993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9456" y="836712"/>
            <a:ext cx="9956224" cy="1450757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1. Seznámení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086CF47-F815-4DE5-B4B5-A3B2711C02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99456" y="1845734"/>
            <a:ext cx="9956224" cy="402336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dirty="0"/>
              <a:t>Máme velmi krátkou chvíli, ve které můžeme představit dost ze „sebe“, </a:t>
            </a:r>
            <a:br>
              <a:rPr lang="cs-CZ" altLang="cs-CZ" dirty="0"/>
            </a:br>
            <a:r>
              <a:rPr lang="cs-CZ" altLang="cs-CZ" dirty="0"/>
              <a:t>aby klient mohl usoudit na naši důvěryhodnost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i="1" dirty="0"/>
              <a:t>(např. oblečením, hlasem, výrazem tváře, </a:t>
            </a:r>
            <a:br>
              <a:rPr lang="cs-CZ" altLang="cs-CZ" i="1" dirty="0"/>
            </a:br>
            <a:r>
              <a:rPr lang="cs-CZ" altLang="cs-CZ" i="1" dirty="0"/>
              <a:t>pozorností vůči klientovu pohodlí a  schopností </a:t>
            </a:r>
            <a:br>
              <a:rPr lang="cs-CZ" altLang="cs-CZ" i="1" dirty="0"/>
            </a:br>
            <a:r>
              <a:rPr lang="cs-CZ" altLang="cs-CZ" i="1" dirty="0"/>
              <a:t>vyjádřit kompetence).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4AECD54B67E47862AB14566E8592B" ma:contentTypeVersion="12" ma:contentTypeDescription="Vytvoří nový dokument" ma:contentTypeScope="" ma:versionID="dc05a02441763500345bc54f25ccac5e">
  <xsd:schema xmlns:xsd="http://www.w3.org/2001/XMLSchema" xmlns:xs="http://www.w3.org/2001/XMLSchema" xmlns:p="http://schemas.microsoft.com/office/2006/metadata/properties" xmlns:ns2="cbefea44-e136-4179-aaed-838712420fe3" xmlns:ns3="a5cc325b-3808-46fd-ba12-9be4b2bbba49" targetNamespace="http://schemas.microsoft.com/office/2006/metadata/properties" ma:root="true" ma:fieldsID="292d38a1adf511b0d7f3e2ead60c4386" ns2:_="" ns3:_="">
    <xsd:import namespace="cbefea44-e136-4179-aaed-838712420fe3"/>
    <xsd:import namespace="a5cc325b-3808-46fd-ba12-9be4b2bbba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fea44-e136-4179-aaed-838712420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325b-3808-46fd-ba12-9be4b2bbb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88084C-74A8-45A6-9218-01ED9DA4C140}"/>
</file>

<file path=customXml/itemProps2.xml><?xml version="1.0" encoding="utf-8"?>
<ds:datastoreItem xmlns:ds="http://schemas.openxmlformats.org/officeDocument/2006/customXml" ds:itemID="{0C1BEE1A-A3C5-48ED-AE56-F7907A8A81C0}"/>
</file>

<file path=customXml/itemProps3.xml><?xml version="1.0" encoding="utf-8"?>
<ds:datastoreItem xmlns:ds="http://schemas.openxmlformats.org/officeDocument/2006/customXml" ds:itemID="{9E3C65E9-D670-41B3-9187-7D15766C1A73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1895</TotalTime>
  <Words>1333</Words>
  <Application>Microsoft Office PowerPoint</Application>
  <PresentationFormat>Širokoúhlá obrazovka</PresentationFormat>
  <Paragraphs>139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Wingdings</vt:lpstr>
      <vt:lpstr>Retrospektiva</vt:lpstr>
      <vt:lpstr>Struktura  poradenského setkání</vt:lpstr>
      <vt:lpstr>Prezentace aplikace PowerPoint</vt:lpstr>
      <vt:lpstr>Struktura poradenského setkání </vt:lpstr>
      <vt:lpstr>Struktura poradenského setkání</vt:lpstr>
      <vt:lpstr>Struktura </vt:lpstr>
      <vt:lpstr>1. Seznámení </vt:lpstr>
      <vt:lpstr>Seznámení předchází příprava!</vt:lpstr>
      <vt:lpstr>1. Seznámení </vt:lpstr>
      <vt:lpstr>1. Seznámení </vt:lpstr>
      <vt:lpstr>2. Sestavení kontraktu</vt:lpstr>
      <vt:lpstr>2. Sestavení kontraktu</vt:lpstr>
      <vt:lpstr>2. Sestavení kontraktu</vt:lpstr>
      <vt:lpstr>Klient potřebuje vědět:</vt:lpstr>
      <vt:lpstr>3. Zkoumání (assessment)</vt:lpstr>
      <vt:lpstr>3. Zkoumání (assessment)</vt:lpstr>
      <vt:lpstr>Užitečné formulace</vt:lpstr>
      <vt:lpstr>Užitečné formulace</vt:lpstr>
      <vt:lpstr>Užitečné formulace</vt:lpstr>
      <vt:lpstr>Užitečné otázky</vt:lpstr>
      <vt:lpstr>Užitečné otázky</vt:lpstr>
      <vt:lpstr>Užitečné otázky</vt:lpstr>
      <vt:lpstr>Verbalizace přání zemřít</vt:lpstr>
      <vt:lpstr>Prezentace aplikace PowerPoint</vt:lpstr>
      <vt:lpstr>Prezentace aplikace PowerPoint</vt:lpstr>
      <vt:lpstr>4. Facilitace</vt:lpstr>
      <vt:lpstr>4. Facilitace </vt:lpstr>
      <vt:lpstr>4. Facilitace </vt:lpstr>
      <vt:lpstr>5. Přezkoumání/obnovení kontraktu/uzavření</vt:lpstr>
      <vt:lpstr>5. Přezkoumání/obnovení kontraktu/uzavření </vt:lpstr>
      <vt:lpstr>5. Přezkoumání/obnovení kontraktu/uzavření </vt:lpstr>
      <vt:lpstr>Prezentace aplikace PowerPoint</vt:lpstr>
      <vt:lpstr>Prezentace aplikace PowerPoint</vt:lpstr>
      <vt:lpstr>Prezentace aplikace PowerPoint</vt:lpstr>
      <vt:lpstr>Desatero pro pozůstalé</vt:lpstr>
      <vt:lpstr>DESATERO PRO POZŮSTALÉ</vt:lpstr>
      <vt:lpstr>DESATERO PRO POZŮSTALÉ</vt:lpstr>
      <vt:lpstr>Děkuji Vám za pozornost</vt:lpstr>
      <vt:lpstr>Literatura</vt:lpstr>
      <vt:lpstr>Operátor audio-video záznamu Eva Solanská Cooperátor Naděžda Špatenková 2020       </vt:lpstr>
    </vt:vector>
  </TitlesOfParts>
  <Company>GOPAS,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Poradenství pro pozůstalé</dc:title>
  <dc:creator>Naďa</dc:creator>
  <cp:lastModifiedBy>Eva Solanská</cp:lastModifiedBy>
  <cp:revision>62</cp:revision>
  <cp:lastPrinted>2021-01-01T20:05:24Z</cp:lastPrinted>
  <dcterms:created xsi:type="dcterms:W3CDTF">2006-10-02T18:22:43Z</dcterms:created>
  <dcterms:modified xsi:type="dcterms:W3CDTF">2021-01-27T18:33:23Z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0x01010023F4AECD54B67E47862AB14566E8592B</vt:lpwstr>
  </property>
</Properties>
</file>