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/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976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prof. K. Engliš - Sociální politika. Praha, 1916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Sociální politiku považuje za "... praktické snažení, aby společenský celek byl vypěstěn a přetvořen co nejideálněji. Hybným perem sociální politiky není milosrdenství, nýbrž spravedlnost a společenská účelnost“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J. Macek - Základy sociální politiky. Praha 1925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Sociální politika musí pronikat veškerou politikou "ať tzv. hospodářskou, ať tzv. kulturní, v politice hospodářské musí pronikat všemi jejími obory, úpravou výroby     i rozdělením statků, organizací soukromých i veřejných hospodářství ". Jedině tak může být především politikou preventivní. Musí být politikou, při níž by "zájmy lidí ve společnosti byly uspokojovány způsobem trvale prospěšným celku"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4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Malá čs. encyklopedie. Praha: Academia, 1987</a:t>
            </a:r>
          </a:p>
          <a:p>
            <a:pPr marL="0" indent="0">
              <a:buNone/>
            </a:pPr>
            <a:r>
              <a:rPr lang="cs-CZ" dirty="0"/>
              <a:t>Sociální politika je "souhrn cílů, aktivit, prostředků a realizací sociálního programu té které společnosti". Závisí na typu společenského zřízení, třídních, politických, ekonomických poměrech a tradicích. Má proto          v různých dobách a v různých společnostech různý obsah, rozsah, plní různé funkce, respektuje různá kritéria.</a:t>
            </a:r>
          </a:p>
        </p:txBody>
      </p:sp>
    </p:spTree>
    <p:extLst>
      <p:ext uri="{BB962C8B-B14F-4D97-AF65-F5344CB8AC3E}">
        <p14:creationId xmlns:p14="http://schemas.microsoft.com/office/powerpoint/2010/main" val="168369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názor na sociální politiku souvisí s vnímáním samotného pojmu „sociální“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 nejširším slova smyslu, tj. sociální jako společenský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 užším slova smyslu, tj. sociální jako aktivity bezprostředně  směřující ke zdokonalování životních podmínek lidí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 nejužším slova smyslu, tj. ve smyslu kurativním, ve  smyslu     řešení nepříznivých sociálních situací.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86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0015"/>
            <a:ext cx="10515600" cy="46106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co je to politika?</a:t>
            </a:r>
          </a:p>
          <a:p>
            <a:pPr marL="0" indent="0">
              <a:buNone/>
            </a:pPr>
            <a:r>
              <a:rPr lang="cs-CZ" dirty="0"/>
              <a:t>Politiku lze obecně chápat jako specifickou společenskou činnost, konkrétní jednání různých subjektů na různých úrovních, kterými je ovlivňována společenská realita v nejširším slova smyslu. </a:t>
            </a:r>
          </a:p>
          <a:p>
            <a:pPr marL="0" indent="0">
              <a:buNone/>
            </a:pPr>
            <a:r>
              <a:rPr lang="cs-CZ" dirty="0"/>
              <a:t>Touto činností jsou prosazovány a naplňovány určité cíle volené především na základě vědeckého poznání. </a:t>
            </a:r>
          </a:p>
          <a:p>
            <a:pPr marL="0" indent="0">
              <a:buNone/>
            </a:pPr>
            <a:r>
              <a:rPr lang="cs-CZ" dirty="0"/>
              <a:t>Politika by tedy měla působit ve směru objektivních vědecky podložených trendů, předpokládá vysokou odbornou úroveň a profesionalitu.</a:t>
            </a:r>
          </a:p>
          <a:p>
            <a:pPr marL="0" indent="0">
              <a:buNone/>
            </a:pPr>
            <a:r>
              <a:rPr lang="cs-CZ" dirty="0"/>
              <a:t>Její praktická realizace je výsledkem střetů politických sil, které prosazují určité teoretické koncepty, ale i pragmatické cíle, mnohdy i parciální zájmy. </a:t>
            </a:r>
          </a:p>
          <a:p>
            <a:pPr marL="0" indent="0">
              <a:buNone/>
            </a:pPr>
            <a:r>
              <a:rPr lang="cs-CZ" dirty="0"/>
              <a:t>Je i výsledkem ekonomických možností a národních specifik a tradic. </a:t>
            </a:r>
          </a:p>
        </p:txBody>
      </p:sp>
    </p:spTree>
    <p:extLst>
      <p:ext uri="{BB962C8B-B14F-4D97-AF65-F5344CB8AC3E}">
        <p14:creationId xmlns:p14="http://schemas.microsoft.com/office/powerpoint/2010/main" val="422659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Sociální politika je proto v teorii a praxi různě interpretována. </a:t>
            </a:r>
          </a:p>
          <a:p>
            <a:pPr marL="0" indent="0">
              <a:buNone/>
            </a:pPr>
            <a:r>
              <a:rPr lang="cs-CZ" dirty="0"/>
              <a:t>Zpravidla zahrnuje politiku sociálního zabezpečení, rodinnou, bytovou, zdravotní politiku, politiku zaměstnanosti a vzdělávací politiku.</a:t>
            </a:r>
          </a:p>
          <a:p>
            <a:pPr marL="0" indent="0">
              <a:buNone/>
            </a:pPr>
            <a:r>
              <a:rPr lang="cs-CZ" dirty="0"/>
              <a:t>Tyto politiky se utvářejí na základě určitých společností všeobecně přijímaných zásad, jsou vedeny snahou po zdokonalování (rozvíjení) způsobu života jedince, úsilím o jeho blaho a prospěch. </a:t>
            </a:r>
          </a:p>
          <a:p>
            <a:pPr marL="0" indent="0">
              <a:buNone/>
            </a:pPr>
            <a:r>
              <a:rPr lang="cs-CZ" dirty="0"/>
              <a:t>Sociální politiky jsou ve svém souhrnu politikou směřující k sociálně spravedlivé společnosti.</a:t>
            </a:r>
          </a:p>
          <a:p>
            <a:pPr marL="0" indent="0">
              <a:buNone/>
            </a:pPr>
            <a:r>
              <a:rPr lang="cs-CZ" dirty="0"/>
              <a:t>Sociální realita je složitá, je různě chápána a je obtížné ji integrálně postihnout, proto neexistuje ani jednoznačná definice sociální politiky, ale naopak určitá libovůle v jejím chápání, a to jak v teorii, tak i v praxi.</a:t>
            </a:r>
          </a:p>
        </p:txBody>
      </p:sp>
    </p:spTree>
    <p:extLst>
      <p:ext uri="{BB962C8B-B14F-4D97-AF65-F5344CB8AC3E}">
        <p14:creationId xmlns:p14="http://schemas.microsoft.com/office/powerpoint/2010/main" val="2882397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přístupy v ČR:</a:t>
            </a:r>
          </a:p>
          <a:p>
            <a:pPr marL="0" indent="0">
              <a:buNone/>
            </a:pPr>
            <a:endParaRPr lang="cs-CZ" dirty="0"/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širší pojetí sociální politiky</a:t>
            </a:r>
          </a:p>
          <a:p>
            <a:pPr marL="444500" indent="0">
              <a:buSzPct val="70000"/>
              <a:buNone/>
            </a:pPr>
            <a:r>
              <a:rPr lang="cs-CZ" dirty="0"/>
              <a:t>Sociální politiku lze vymezit jako konkrétní jednání zejména státu, ale i ostatních subjektů, kterým je ovlivňována sociální sféra společnosti. </a:t>
            </a:r>
          </a:p>
          <a:p>
            <a:pPr marL="444500" indent="0">
              <a:buSzPct val="70000"/>
              <a:buNone/>
            </a:pPr>
            <a:r>
              <a:rPr lang="cs-CZ" dirty="0"/>
              <a:t>Sociální politika je vnímána jako aktivity vážící se bezprostředně            k životním podmínkám lidí. Toto vymezení je významné především pro dlouhodobé koncepční úvahy, souvisí s volbou typu sociální politiky, s tvorbou určitého sociálního programu. </a:t>
            </a:r>
          </a:p>
        </p:txBody>
      </p:sp>
    </p:spTree>
    <p:extLst>
      <p:ext uri="{BB962C8B-B14F-4D97-AF65-F5344CB8AC3E}">
        <p14:creationId xmlns:p14="http://schemas.microsoft.com/office/powerpoint/2010/main" val="2021907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užší pojetí sociální politiky</a:t>
            </a:r>
          </a:p>
          <a:p>
            <a:pPr marL="457200" lvl="1" indent="0">
              <a:buSzPct val="70000"/>
              <a:buNone/>
            </a:pPr>
            <a:r>
              <a:rPr lang="cs-CZ" sz="2800" dirty="0"/>
              <a:t>Cílem sociální politiky je reagovat na sociální rizika resp. jejich možné negativní důsledky ( např. stáří, nemoc, invalidita)                       a eliminovat sociální tvrdosti, které doprovázejí fungování tržního mechanismu (např. nezaměstnanost, chudoba). </a:t>
            </a:r>
          </a:p>
          <a:p>
            <a:pPr marL="457200" lvl="1" indent="0">
              <a:buSzPct val="70000"/>
              <a:buNone/>
            </a:pPr>
            <a:r>
              <a:rPr lang="cs-CZ" sz="2800" dirty="0"/>
              <a:t>Toto pojetí redukuje sociální politiku na systém opatření především v oblasti zaměstnanosti a sociálního zabezpečení. </a:t>
            </a:r>
          </a:p>
          <a:p>
            <a:pPr marL="457200" lvl="1" indent="0">
              <a:buSzPct val="70000"/>
              <a:buNone/>
            </a:pPr>
            <a:r>
              <a:rPr lang="cs-CZ" sz="2800" dirty="0"/>
              <a:t>Toto pojetí mělo značný význam pro průběh ekonomické transformace a zajišťování sociálního smíru. </a:t>
            </a:r>
          </a:p>
        </p:txBody>
      </p:sp>
    </p:spTree>
    <p:extLst>
      <p:ext uri="{BB962C8B-B14F-4D97-AF65-F5344CB8AC3E}">
        <p14:creationId xmlns:p14="http://schemas.microsoft.com/office/powerpoint/2010/main" val="124804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osnova kursu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Úvod do sociální politiky. </a:t>
            </a: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Aktéři, funkce, principy a nástroje sociální politiky. </a:t>
            </a: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Vývoj a tradice sociální politiky v České republice. </a:t>
            </a: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Geneze sociální politiky. </a:t>
            </a: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Příčiny rozdílů a modely sociální politiky. </a:t>
            </a: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Tvorba programů sociální politiky. </a:t>
            </a:r>
          </a:p>
          <a:p>
            <a:pPr marL="514350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Sociální zabezpečení jako základ sociální politiky. 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15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osnova kursu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endParaRPr lang="cs-CZ" sz="2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Pojetí sociálního státu. 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Krize a návraty sociálního státu. 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Vznik a typy sociální událostí. 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Postavení sociální politiky a její chápání v evropském prostoru. 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Evropské sociální zákonodárství a základní dokumenty Evropské sociální politiky. 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Modernizace sociálních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0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kursu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Témata jsou součástí minimálního obsahu vzdělání sociálních pracovníků           v problematice sociální politiky.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Cílem předmětu je objasnění teorie sociální politiky v jejich aspektech.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Koncepce výuky vychází z deskripce naplňování obecně sociálně politických cílů v jednotlivých fázích evropské civilizace.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Jsou prezentovány jednotlivé teorie sociálního státu a sociálně politických opatření společnosti v kontextu vývoje společnosti, Evropské unie a České republiky. 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37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kursu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2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Student rozvíjí základní znalosti teorie sociální politiky, zejména procesů realizace, cílů a funkcí sociální politiky v ČR, získá znalosti           o fungování jednotlivých oblastí sociální politiky a jejich provázanosti   s jinými sférami veřejné politiky a správy.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Absolvováním předmětu by měl student získat ucelený názor na stav   a vývoj teorie sociální politiky.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Cílem je vytvořit teoretický a praktický základ pro další studium aplikovaných disciplín studovaného oboru. </a:t>
            </a:r>
          </a:p>
        </p:txBody>
      </p:sp>
    </p:spTree>
    <p:extLst>
      <p:ext uri="{BB962C8B-B14F-4D97-AF65-F5344CB8AC3E}">
        <p14:creationId xmlns:p14="http://schemas.microsoft.com/office/powerpoint/2010/main" val="128070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sz="3200" b="0" i="0" dirty="0">
                <a:solidFill>
                  <a:srgbClr val="000000"/>
                </a:solidFill>
                <a:effectLst/>
              </a:rPr>
              <a:t>Krebs, V. a kol. </a:t>
            </a:r>
            <a:r>
              <a:rPr lang="cs-CZ" sz="3200" b="0" i="1" dirty="0">
                <a:solidFill>
                  <a:srgbClr val="000000"/>
                </a:solidFill>
                <a:effectLst/>
              </a:rPr>
              <a:t>Sociální politika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. Praha: 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Wolters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Kluwer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, 2015. ISBN 978-80-7478-921-2.</a:t>
            </a:r>
          </a:p>
          <a:p>
            <a:pPr marL="0" indent="0">
              <a:buNone/>
            </a:pPr>
            <a:endParaRPr lang="cs-CZ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3200" dirty="0">
                <a:ea typeface="Tahoma" panose="020B0604030504040204" pitchFamily="34" charset="0"/>
                <a:cs typeface="Tahoma" panose="020B0604030504040204" pitchFamily="34" charset="0"/>
              </a:rPr>
              <a:t>Tomeš, I. </a:t>
            </a:r>
            <a:r>
              <a:rPr lang="cs-CZ" sz="3200" i="1" dirty="0">
                <a:ea typeface="Tahoma" panose="020B0604030504040204" pitchFamily="34" charset="0"/>
                <a:cs typeface="Tahoma" panose="020B0604030504040204" pitchFamily="34" charset="0"/>
              </a:rPr>
              <a:t>Úvod do teorie a metodologie sociální politiky.</a:t>
            </a:r>
            <a:r>
              <a:rPr lang="cs-CZ" sz="3200" dirty="0">
                <a:ea typeface="Tahoma" panose="020B0604030504040204" pitchFamily="34" charset="0"/>
                <a:cs typeface="Tahoma" panose="020B0604030504040204" pitchFamily="34" charset="0"/>
              </a:rPr>
              <a:t> Praha: Portál, 2010. ISBN 978-80-7367-680-3</a:t>
            </a:r>
          </a:p>
          <a:p>
            <a:pPr marL="0" lvl="0" indent="0">
              <a:buNone/>
            </a:pPr>
            <a:endParaRPr lang="cs-CZ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cs-CZ" sz="3200" dirty="0">
                <a:solidFill>
                  <a:prstClr val="black"/>
                </a:solidFill>
              </a:rPr>
              <a:t>Průša, L. </a:t>
            </a:r>
            <a:r>
              <a:rPr lang="cs-CZ" sz="3200" i="1" dirty="0">
                <a:solidFill>
                  <a:prstClr val="black"/>
                </a:solidFill>
              </a:rPr>
              <a:t>Vývoj sociálních příjmů obyvatelstva v letech 2000 – 2014. </a:t>
            </a:r>
            <a:r>
              <a:rPr lang="cs-CZ" sz="3200" dirty="0">
                <a:solidFill>
                  <a:prstClr val="black"/>
                </a:solidFill>
              </a:rPr>
              <a:t>Demografie č. 2/2015</a:t>
            </a:r>
            <a:endParaRPr lang="cs-CZ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03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politika je politikou, která se primárně orientuje k člověku,            k rozvoji a kultivaci jeho životních podmínek, dispozic, k rozvoji jeho osobnosti a kvality života </a:t>
            </a:r>
          </a:p>
          <a:p>
            <a:r>
              <a:rPr lang="cs-CZ" dirty="0"/>
              <a:t>sociální politika není izolovaný systém, je vždy součástí určitého společenského celku </a:t>
            </a:r>
          </a:p>
          <a:p>
            <a:r>
              <a:rPr lang="cs-CZ" dirty="0"/>
              <a:t>proces výroby a rozvoj společnosti je stále větší měrou závislý na rozvoji, kultivaci a aktivizaci lidského činitele, ve vyspělém světě má člověk prioritu</a:t>
            </a:r>
          </a:p>
          <a:p>
            <a:r>
              <a:rPr lang="cs-CZ" dirty="0"/>
              <a:t>sociální politika může působit na hodnotové orientace lidí, spoluvytvářet jejich názory, postoje, chování </a:t>
            </a:r>
          </a:p>
        </p:txBody>
      </p:sp>
    </p:spTree>
    <p:extLst>
      <p:ext uri="{BB962C8B-B14F-4D97-AF65-F5344CB8AC3E}">
        <p14:creationId xmlns:p14="http://schemas.microsoft.com/office/powerpoint/2010/main" val="182254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je to sociální politika?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Sociální politiku je nutno vnímat jako určitý systém s četnými vnitřními vazbami i s vazbami  na ostatní prvky společenského systému, 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je úzce vázána na své společenské okolí, 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je vždy specifická v každé zemi a době, 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jsou jí vlastní i určité společné znaky</a:t>
            </a:r>
          </a:p>
        </p:txBody>
      </p:sp>
    </p:spTree>
    <p:extLst>
      <p:ext uri="{BB962C8B-B14F-4D97-AF65-F5344CB8AC3E}">
        <p14:creationId xmlns:p14="http://schemas.microsoft.com/office/powerpoint/2010/main" val="218562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Ottům slovník naučný (Praha 1940)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Sociální politika vymezena jako "praktická snaha, aby společenský celek byl uspořádán co nejideálněji".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Sociální politika je chápána jako souhrn zásad směřujících k odstranění nebo zmírnění "vad společenského života", zejména těch, které lze nazvat sociální otázkou.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Sociální politika není obdobou jiných politik (např. dopravní, peněžní), ale jde o souhrn morálních hledisek a jejich uskutečňování.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Sociální politika je chápána jako praktická činnost směřuje k řešení sociálních otázek všech tříd a vrstev, nikoli jen dělnictva.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670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C52C06-73B3-496F-A3CF-46D31C1F0ECC}"/>
</file>

<file path=customXml/itemProps2.xml><?xml version="1.0" encoding="utf-8"?>
<ds:datastoreItem xmlns:ds="http://schemas.openxmlformats.org/officeDocument/2006/customXml" ds:itemID="{77072D20-9972-4AD8-B8D3-53BA459480C9}"/>
</file>

<file path=customXml/itemProps3.xml><?xml version="1.0" encoding="utf-8"?>
<ds:datastoreItem xmlns:ds="http://schemas.openxmlformats.org/officeDocument/2006/customXml" ds:itemID="{D8E08F5F-66CF-4730-9CCC-2E4E4DCCD889}"/>
</file>

<file path=docProps/app.xml><?xml version="1.0" encoding="utf-8"?>
<Properties xmlns="http://schemas.openxmlformats.org/officeDocument/2006/extended-properties" xmlns:vt="http://schemas.openxmlformats.org/officeDocument/2006/docPropsVTypes">
  <TotalTime>6033</TotalTime>
  <Words>1055</Words>
  <Application>Microsoft Office PowerPoint</Application>
  <PresentationFormat>Širokoúhlá obrazovka</PresentationFormat>
  <Paragraphs>98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Sociální politika I. Úvod</vt:lpstr>
      <vt:lpstr>osnova kursu</vt:lpstr>
      <vt:lpstr>osnova kursu </vt:lpstr>
      <vt:lpstr>cíl kursu</vt:lpstr>
      <vt:lpstr>cíl kursu</vt:lpstr>
      <vt:lpstr>základní literatura</vt:lpstr>
      <vt:lpstr>1. Úvod do sociální politiky</vt:lpstr>
      <vt:lpstr>1. Úvod do sociální politiky</vt:lpstr>
      <vt:lpstr>1. Úvod do sociální politiky</vt:lpstr>
      <vt:lpstr>1. Úvod do sociální politiky</vt:lpstr>
      <vt:lpstr>1. Úvod do sociální politiky</vt:lpstr>
      <vt:lpstr>1. Úvod do sociální politiky</vt:lpstr>
      <vt:lpstr>1. Úvod do sociální politiky</vt:lpstr>
      <vt:lpstr>1. Úvod do sociální politiky</vt:lpstr>
      <vt:lpstr>1. Úvod do sociální politiky</vt:lpstr>
      <vt:lpstr>1. Úvod do sociální politiky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140</cp:revision>
  <dcterms:created xsi:type="dcterms:W3CDTF">2018-10-04T15:02:25Z</dcterms:created>
  <dcterms:modified xsi:type="dcterms:W3CDTF">2021-03-15T17:19:32Z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