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4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94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9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55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16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85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83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3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94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46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9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08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Sociální politika I.</a:t>
            </a:r>
            <a:br>
              <a:rPr lang="cs-CZ" sz="4000" dirty="0"/>
            </a:br>
            <a:r>
              <a:rPr lang="cs-CZ" sz="4000" b="1" dirty="0" smtClean="0"/>
              <a:t>Aktéři</a:t>
            </a:r>
            <a:r>
              <a:rPr lang="cs-CZ" sz="4000" b="1" dirty="0"/>
              <a:t>, funkce, principy a nástroje sociální politiky  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xmlns="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3830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2. Aktéři, funkce, principy a nástroje sociální politiky.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1338" lvl="0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>
                <a:solidFill>
                  <a:prstClr val="black"/>
                </a:solidFill>
              </a:rPr>
              <a:t>princip sociální </a:t>
            </a:r>
            <a:r>
              <a:rPr lang="cs-CZ" dirty="0" smtClean="0">
                <a:solidFill>
                  <a:prstClr val="black"/>
                </a:solidFill>
              </a:rPr>
              <a:t>solidarity</a:t>
            </a:r>
          </a:p>
          <a:p>
            <a:pPr marL="541338" lvl="1" indent="0">
              <a:buSzPct val="70000"/>
              <a:buNone/>
            </a:pPr>
            <a:r>
              <a:rPr lang="cs-CZ" dirty="0" smtClean="0">
                <a:solidFill>
                  <a:prstClr val="black"/>
                </a:solidFill>
              </a:rPr>
              <a:t>solidarita </a:t>
            </a:r>
            <a:r>
              <a:rPr lang="cs-CZ" dirty="0">
                <a:solidFill>
                  <a:prstClr val="black"/>
                </a:solidFill>
              </a:rPr>
              <a:t>je výrazem lidského porozumění a pospolitosti, vzájemné soudržnosti a </a:t>
            </a:r>
            <a:r>
              <a:rPr lang="cs-CZ" dirty="0" smtClean="0">
                <a:solidFill>
                  <a:prstClr val="black"/>
                </a:solidFill>
              </a:rPr>
              <a:t>odpovědnosti</a:t>
            </a:r>
            <a:r>
              <a:rPr lang="cs-CZ" dirty="0">
                <a:solidFill>
                  <a:prstClr val="black"/>
                </a:solidFill>
              </a:rPr>
              <a:t>. Je vedena úsilím o sjednocování zájmů, zejména pokud jde o hmotné životní podmínky, a to na základě svobodné vůle lidí a jejich ochoty podřídit se zájmům širšího </a:t>
            </a:r>
            <a:r>
              <a:rPr lang="cs-CZ" dirty="0" smtClean="0">
                <a:solidFill>
                  <a:prstClr val="black"/>
                </a:solidFill>
              </a:rPr>
              <a:t>společenství</a:t>
            </a:r>
          </a:p>
          <a:p>
            <a:pPr marL="541338" lvl="1" indent="0">
              <a:buSzPct val="70000"/>
              <a:buNone/>
            </a:pPr>
            <a:r>
              <a:rPr lang="cs-CZ" dirty="0" smtClean="0">
                <a:solidFill>
                  <a:prstClr val="black"/>
                </a:solidFill>
              </a:rPr>
              <a:t>T. G. Masaryk: </a:t>
            </a:r>
            <a:r>
              <a:rPr lang="cs-CZ" dirty="0">
                <a:solidFill>
                  <a:prstClr val="black"/>
                </a:solidFill>
              </a:rPr>
              <a:t>"Solidarita je etickým příkazem, neboť člověk je dlužníkem společnosti, a zříká-li se svých práv, </a:t>
            </a:r>
            <a:r>
              <a:rPr lang="cs-CZ" dirty="0" smtClean="0">
                <a:solidFill>
                  <a:prstClr val="black"/>
                </a:solidFill>
              </a:rPr>
              <a:t>privilegií ve </a:t>
            </a:r>
            <a:r>
              <a:rPr lang="cs-CZ" dirty="0">
                <a:solidFill>
                  <a:prstClr val="black"/>
                </a:solidFill>
              </a:rPr>
              <a:t>shodě s ideou solidarity, je to jen splácení dluhu za prospěch, který skýtá společnost jednotlivci, rovněž jako dluh generacím minulým, jejichž statky nakupené pílí jsou mu k dispozici, a povinností všech lidí je solidárně pracovat na rozhojnění tohoto bohatství</a:t>
            </a:r>
            <a:r>
              <a:rPr lang="cs-CZ" dirty="0" smtClean="0">
                <a:solidFill>
                  <a:prstClr val="black"/>
                </a:solidFill>
              </a:rPr>
              <a:t>".</a:t>
            </a:r>
          </a:p>
          <a:p>
            <a:pPr marL="541338" lvl="1" indent="0">
              <a:buSzPct val="70000"/>
              <a:buNone/>
            </a:pPr>
            <a:r>
              <a:rPr lang="cs-CZ" dirty="0" smtClean="0">
                <a:solidFill>
                  <a:prstClr val="black"/>
                </a:solidFill>
              </a:rPr>
              <a:t>solidarita mezinárodní, celostátní, místní (regionální), rodin a jednotlivců</a:t>
            </a:r>
            <a:endParaRPr lang="cs-CZ" dirty="0">
              <a:solidFill>
                <a:prstClr val="black"/>
              </a:solidFill>
            </a:endParaRPr>
          </a:p>
          <a:p>
            <a:pPr marL="541338" lvl="0" indent="-541338">
              <a:buSzPct val="70000"/>
              <a:buFont typeface="Wingdings" panose="05000000000000000000" pitchFamily="2" charset="2"/>
              <a:buChar char="q"/>
            </a:pPr>
            <a:endParaRPr lang="cs-CZ" dirty="0">
              <a:solidFill>
                <a:prstClr val="black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30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2. Aktéři, funkce, principy a nástroje sociální politiky.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1338" lvl="0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>
                <a:solidFill>
                  <a:prstClr val="black"/>
                </a:solidFill>
              </a:rPr>
              <a:t>princip </a:t>
            </a:r>
            <a:r>
              <a:rPr lang="cs-CZ" dirty="0" smtClean="0">
                <a:solidFill>
                  <a:prstClr val="black"/>
                </a:solidFill>
              </a:rPr>
              <a:t>subsidiarity</a:t>
            </a:r>
          </a:p>
          <a:p>
            <a:pPr marL="541338" lvl="1" indent="0">
              <a:buSzPct val="70000"/>
              <a:buNone/>
            </a:pPr>
            <a:r>
              <a:rPr lang="cs-CZ" dirty="0">
                <a:solidFill>
                  <a:prstClr val="black"/>
                </a:solidFill>
              </a:rPr>
              <a:t>každý povinen nejdříve pomoci sám sobě, nemá-li tuto možnost, musí mu pomoci </a:t>
            </a:r>
            <a:r>
              <a:rPr lang="cs-CZ" dirty="0" smtClean="0">
                <a:solidFill>
                  <a:prstClr val="black"/>
                </a:solidFill>
              </a:rPr>
              <a:t>rodina, rodině </a:t>
            </a:r>
            <a:r>
              <a:rPr lang="cs-CZ" dirty="0">
                <a:solidFill>
                  <a:prstClr val="black"/>
                </a:solidFill>
              </a:rPr>
              <a:t>rovněž přísluší, aby si pomohla sama svými silami </a:t>
            </a:r>
            <a:r>
              <a:rPr lang="cs-CZ" dirty="0" smtClean="0">
                <a:solidFill>
                  <a:prstClr val="black"/>
                </a:solidFill>
              </a:rPr>
              <a:t>                 a </a:t>
            </a:r>
            <a:r>
              <a:rPr lang="cs-CZ" dirty="0">
                <a:solidFill>
                  <a:prstClr val="black"/>
                </a:solidFill>
              </a:rPr>
              <a:t>teprve dostane-li se do velkých obtíží, volá na pomoc jiná </a:t>
            </a:r>
            <a:r>
              <a:rPr lang="cs-CZ" dirty="0" smtClean="0">
                <a:solidFill>
                  <a:prstClr val="black"/>
                </a:solidFill>
              </a:rPr>
              <a:t>společenství, teprve </a:t>
            </a:r>
            <a:r>
              <a:rPr lang="cs-CZ" dirty="0">
                <a:solidFill>
                  <a:prstClr val="black"/>
                </a:solidFill>
              </a:rPr>
              <a:t>na posledním místě je k pomoci vyzýván </a:t>
            </a:r>
            <a:r>
              <a:rPr lang="cs-CZ" dirty="0" smtClean="0">
                <a:solidFill>
                  <a:prstClr val="black"/>
                </a:solidFill>
              </a:rPr>
              <a:t>stát – jeho </a:t>
            </a:r>
            <a:r>
              <a:rPr lang="cs-CZ" dirty="0">
                <a:solidFill>
                  <a:prstClr val="black"/>
                </a:solidFill>
              </a:rPr>
              <a:t>povinností je primárně pečovat o vytvoření podmínek, aby si každý mohl pomoci vlastním přičiněním a sám pomáhá až na posledním místě, jsou-li ostatní možnosti </a:t>
            </a:r>
            <a:r>
              <a:rPr lang="cs-CZ" dirty="0" smtClean="0">
                <a:solidFill>
                  <a:prstClr val="black"/>
                </a:solidFill>
              </a:rPr>
              <a:t>pomoci vyčerpány</a:t>
            </a:r>
          </a:p>
          <a:p>
            <a:pPr marL="541338" lvl="1" indent="0">
              <a:buSzPct val="70000"/>
              <a:buNone/>
            </a:pPr>
            <a:r>
              <a:rPr lang="cs-CZ" dirty="0">
                <a:solidFill>
                  <a:prstClr val="black"/>
                </a:solidFill>
              </a:rPr>
              <a:t>v moderních společnostech chápán jako princip spojující osobní  odpovědnost se solidaritou</a:t>
            </a:r>
          </a:p>
          <a:p>
            <a:pPr marL="541338" lvl="0" indent="-541338">
              <a:buSzPct val="70000"/>
              <a:buFont typeface="Wingdings" panose="05000000000000000000" pitchFamily="2" charset="2"/>
              <a:buChar char="q"/>
            </a:pPr>
            <a:endParaRPr lang="cs-CZ" dirty="0">
              <a:solidFill>
                <a:prstClr val="black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03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2. Aktéři, funkce, principy a nástroje sociální politiky.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41338" lvl="0" indent="-541338">
              <a:buSzPct val="70000"/>
              <a:buFont typeface="Wingdings" panose="05000000000000000000" pitchFamily="2" charset="2"/>
              <a:buChar char="q"/>
            </a:pPr>
            <a:r>
              <a:rPr lang="cs-CZ" sz="3000" dirty="0">
                <a:solidFill>
                  <a:prstClr val="black"/>
                </a:solidFill>
              </a:rPr>
              <a:t>princip </a:t>
            </a:r>
            <a:r>
              <a:rPr lang="cs-CZ" sz="3000" dirty="0" smtClean="0">
                <a:solidFill>
                  <a:prstClr val="black"/>
                </a:solidFill>
              </a:rPr>
              <a:t>ekvivalence</a:t>
            </a:r>
          </a:p>
          <a:p>
            <a:pPr marL="541338" lvl="1" indent="0">
              <a:buSzPct val="70000"/>
              <a:buNone/>
            </a:pPr>
            <a:r>
              <a:rPr lang="cs-CZ" sz="2600" dirty="0" smtClean="0">
                <a:solidFill>
                  <a:prstClr val="black"/>
                </a:solidFill>
              </a:rPr>
              <a:t>ekvivalence </a:t>
            </a:r>
            <a:r>
              <a:rPr lang="cs-CZ" sz="2600" dirty="0">
                <a:solidFill>
                  <a:prstClr val="black"/>
                </a:solidFill>
              </a:rPr>
              <a:t>znamená rovnocennost, něco, co má stejnou platnost nebo </a:t>
            </a:r>
            <a:r>
              <a:rPr lang="cs-CZ" sz="2600" dirty="0" smtClean="0">
                <a:solidFill>
                  <a:prstClr val="black"/>
                </a:solidFill>
              </a:rPr>
              <a:t>hodnotu</a:t>
            </a:r>
          </a:p>
          <a:p>
            <a:pPr marL="541338" lvl="1" indent="0">
              <a:buSzPct val="70000"/>
              <a:buNone/>
            </a:pPr>
            <a:r>
              <a:rPr lang="cs-CZ" sz="2600" dirty="0" smtClean="0">
                <a:solidFill>
                  <a:prstClr val="black"/>
                </a:solidFill>
              </a:rPr>
              <a:t>člověk </a:t>
            </a:r>
            <a:r>
              <a:rPr lang="cs-CZ" sz="2600" dirty="0">
                <a:solidFill>
                  <a:prstClr val="black"/>
                </a:solidFill>
              </a:rPr>
              <a:t>by měl usilovně pracovat a využívat svých schopností a dispozic k tomu, </a:t>
            </a:r>
            <a:r>
              <a:rPr lang="cs-CZ" sz="2600" dirty="0" smtClean="0">
                <a:solidFill>
                  <a:prstClr val="black"/>
                </a:solidFill>
              </a:rPr>
              <a:t>aby se </a:t>
            </a:r>
            <a:r>
              <a:rPr lang="cs-CZ" sz="2600" dirty="0">
                <a:solidFill>
                  <a:prstClr val="black"/>
                </a:solidFill>
              </a:rPr>
              <a:t>uplatnil na trhu práce a obstál v </a:t>
            </a:r>
            <a:r>
              <a:rPr lang="cs-CZ" sz="2600" dirty="0" smtClean="0">
                <a:solidFill>
                  <a:prstClr val="black"/>
                </a:solidFill>
              </a:rPr>
              <a:t>konkurenci</a:t>
            </a:r>
          </a:p>
          <a:p>
            <a:pPr marL="541338" lvl="1" indent="0">
              <a:buSzPct val="70000"/>
              <a:buNone/>
            </a:pPr>
            <a:r>
              <a:rPr lang="cs-CZ" sz="2600" dirty="0" smtClean="0">
                <a:solidFill>
                  <a:prstClr val="black"/>
                </a:solidFill>
              </a:rPr>
              <a:t>Práce </a:t>
            </a:r>
            <a:r>
              <a:rPr lang="cs-CZ" sz="2600" dirty="0">
                <a:solidFill>
                  <a:prstClr val="black"/>
                </a:solidFill>
              </a:rPr>
              <a:t>jedince je vždy odměněna a oceněna např. mzdou, důchody, prestiží a </a:t>
            </a:r>
            <a:r>
              <a:rPr lang="cs-CZ" sz="2600" dirty="0" smtClean="0">
                <a:solidFill>
                  <a:prstClr val="black"/>
                </a:solidFill>
              </a:rPr>
              <a:t>to v </a:t>
            </a:r>
            <a:r>
              <a:rPr lang="cs-CZ" sz="2600" dirty="0">
                <a:solidFill>
                  <a:prstClr val="black"/>
                </a:solidFill>
              </a:rPr>
              <a:t>takové míře, do jaké své úsilí </a:t>
            </a:r>
            <a:r>
              <a:rPr lang="cs-CZ" sz="2600" dirty="0" smtClean="0">
                <a:solidFill>
                  <a:prstClr val="black"/>
                </a:solidFill>
              </a:rPr>
              <a:t>vynaložil. Tento </a:t>
            </a:r>
            <a:r>
              <a:rPr lang="cs-CZ" sz="2600" dirty="0">
                <a:solidFill>
                  <a:prstClr val="black"/>
                </a:solidFill>
              </a:rPr>
              <a:t>člověk je tedy schopný zajistit svou existenci a nezávislost bez pomoci státu</a:t>
            </a:r>
            <a:r>
              <a:rPr lang="cs-CZ" sz="2600" dirty="0" smtClean="0">
                <a:solidFill>
                  <a:prstClr val="black"/>
                </a:solidFill>
              </a:rPr>
              <a:t>, nepožaduje žádnou </a:t>
            </a:r>
            <a:r>
              <a:rPr lang="cs-CZ" sz="2600" dirty="0">
                <a:solidFill>
                  <a:prstClr val="black"/>
                </a:solidFill>
              </a:rPr>
              <a:t>sociální pomoc</a:t>
            </a:r>
            <a:r>
              <a:rPr lang="cs-CZ" sz="2600" dirty="0" smtClean="0">
                <a:solidFill>
                  <a:prstClr val="black"/>
                </a:solidFill>
              </a:rPr>
              <a:t>.</a:t>
            </a:r>
          </a:p>
          <a:p>
            <a:pPr marL="541338" lvl="1" indent="0">
              <a:buSzPct val="70000"/>
              <a:buNone/>
            </a:pPr>
            <a:r>
              <a:rPr lang="cs-CZ" sz="2600" dirty="0" smtClean="0">
                <a:solidFill>
                  <a:prstClr val="black"/>
                </a:solidFill>
              </a:rPr>
              <a:t>Pokud </a:t>
            </a:r>
            <a:r>
              <a:rPr lang="cs-CZ" sz="2600" dirty="0">
                <a:solidFill>
                  <a:prstClr val="black"/>
                </a:solidFill>
              </a:rPr>
              <a:t>dojde u jedince k ekonomickému selhání a stane se nesoběstačným, je </a:t>
            </a:r>
            <a:r>
              <a:rPr lang="cs-CZ" sz="2600" dirty="0" smtClean="0">
                <a:solidFill>
                  <a:prstClr val="black"/>
                </a:solidFill>
              </a:rPr>
              <a:t>to příčinou </a:t>
            </a:r>
            <a:r>
              <a:rPr lang="cs-CZ" sz="2600" dirty="0">
                <a:solidFill>
                  <a:prstClr val="black"/>
                </a:solidFill>
              </a:rPr>
              <a:t>jeho vlastního selhání, jeho nedostatečného úsilí a musí si sám nést </a:t>
            </a:r>
            <a:r>
              <a:rPr lang="cs-CZ" sz="2600" dirty="0" smtClean="0">
                <a:solidFill>
                  <a:prstClr val="black"/>
                </a:solidFill>
              </a:rPr>
              <a:t>důsledky jako </a:t>
            </a:r>
            <a:r>
              <a:rPr lang="cs-CZ" sz="2600" dirty="0">
                <a:solidFill>
                  <a:prstClr val="black"/>
                </a:solidFill>
              </a:rPr>
              <a:t>je např. ztráta příjmu, majetku nebo chudoba</a:t>
            </a:r>
            <a:r>
              <a:rPr lang="cs-CZ" sz="2600" dirty="0" smtClean="0">
                <a:solidFill>
                  <a:prstClr val="black"/>
                </a:solidFill>
              </a:rPr>
              <a:t>. Tito </a:t>
            </a:r>
            <a:r>
              <a:rPr lang="cs-CZ" sz="2600" dirty="0">
                <a:solidFill>
                  <a:prstClr val="black"/>
                </a:solidFill>
              </a:rPr>
              <a:t>jedinci jsou </a:t>
            </a:r>
            <a:r>
              <a:rPr lang="cs-CZ" sz="2600" dirty="0" smtClean="0">
                <a:solidFill>
                  <a:prstClr val="black"/>
                </a:solidFill>
              </a:rPr>
              <a:t>odkázání </a:t>
            </a:r>
            <a:r>
              <a:rPr lang="cs-CZ" sz="2600" dirty="0">
                <a:solidFill>
                  <a:prstClr val="black"/>
                </a:solidFill>
              </a:rPr>
              <a:t>na charitu a dobročinnost prostřednictvím </a:t>
            </a:r>
            <a:r>
              <a:rPr lang="cs-CZ" sz="2600" dirty="0" smtClean="0">
                <a:solidFill>
                  <a:prstClr val="black"/>
                </a:solidFill>
              </a:rPr>
              <a:t>sociální solidarity</a:t>
            </a:r>
            <a:r>
              <a:rPr lang="cs-CZ" sz="2600" dirty="0">
                <a:solidFill>
                  <a:prstClr val="black"/>
                </a:solidFill>
              </a:rPr>
              <a:t>.</a:t>
            </a:r>
            <a:endParaRPr lang="cs-CZ" sz="2600" dirty="0" smtClean="0">
              <a:solidFill>
                <a:prstClr val="black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7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2. Aktéři, funkce, principy a nástroje sociální politiky.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41338" lvl="0" indent="-541338">
              <a:buSzPct val="70000"/>
              <a:buFont typeface="Wingdings" panose="05000000000000000000" pitchFamily="2" charset="2"/>
              <a:buChar char="q"/>
            </a:pPr>
            <a:r>
              <a:rPr lang="cs-CZ" sz="3000" dirty="0">
                <a:solidFill>
                  <a:prstClr val="black"/>
                </a:solidFill>
              </a:rPr>
              <a:t>princip participace</a:t>
            </a:r>
          </a:p>
          <a:p>
            <a:pPr marL="541338" lvl="1" indent="0">
              <a:buNone/>
            </a:pPr>
            <a:r>
              <a:rPr lang="cs-CZ" sz="2600" dirty="0" smtClean="0"/>
              <a:t>jde o to, aby lidé měli reálnou možnost podílet se na tom, co bezprostředně ovlivňuje jejich život (např. zdraví, zajištění v nemoci, ve stáří atd.)</a:t>
            </a:r>
          </a:p>
          <a:p>
            <a:pPr marL="541338" lvl="1" indent="0">
              <a:buNone/>
            </a:pPr>
            <a:r>
              <a:rPr lang="cs-CZ" sz="2600" dirty="0" smtClean="0"/>
              <a:t>bez ztotožnění se lidí se sociálně politickými opatřeními jsou efekty těchto opatření omezené </a:t>
            </a:r>
          </a:p>
          <a:p>
            <a:pPr marL="541338" lvl="1" indent="0">
              <a:buNone/>
            </a:pPr>
            <a:r>
              <a:rPr lang="cs-CZ" sz="2600" dirty="0" smtClean="0"/>
              <a:t>naplňování principu participace je dlouhodobým procesem, který lze charakterizovat jako přechod od člověka - převážně objektu sociální politiky -        k člověku, jako plnoprávnému, odpovědnému a respektovanému subjektu</a:t>
            </a:r>
          </a:p>
          <a:p>
            <a:pPr marL="541338" lvl="1" indent="0">
              <a:buNone/>
            </a:pPr>
            <a:r>
              <a:rPr lang="cs-CZ" sz="2600" dirty="0" smtClean="0"/>
              <a:t>člověk přestává být pasivním příjemcem sociálně politických opatření (převážně státu), ale sám se na jejich tvorbě podílí a spolurozhoduje o jejich realizaci - předpoklad jedinci jsou dobře vzdělaní a informovaní, uvědomují si svá práva i zodpovědnost, jsou dostatečně vyspělí pro odpovědné jednání</a:t>
            </a:r>
          </a:p>
          <a:p>
            <a:pPr marL="541338" lvl="1" indent="0">
              <a:buNone/>
            </a:pPr>
            <a:r>
              <a:rPr lang="cs-CZ" sz="2600" dirty="0" smtClean="0"/>
              <a:t>širší uplatňování principu participace je záležitostí vyspělých společenství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11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2. Aktéři, funkce, principy a nástroje sociální politiky.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67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400" dirty="0" smtClean="0"/>
              <a:t>nástroje sociální politiky</a:t>
            </a:r>
          </a:p>
          <a:p>
            <a:pPr>
              <a:buSzPct val="70000"/>
              <a:buFont typeface="Wingdings" panose="05000000000000000000" pitchFamily="2" charset="2"/>
              <a:buChar char="q"/>
            </a:pPr>
            <a:r>
              <a:rPr lang="cs-CZ" sz="3400" dirty="0" smtClean="0"/>
              <a:t>právní normy (Ústava ČR, Listina lidských práv a svobod, zákony, nařízení vlády, vyhlášky ministerstev a ostatních ústředních orgánů státní správy, vyhlášky orgánů samosprávy, kolektivní smlouvy)</a:t>
            </a:r>
          </a:p>
          <a:p>
            <a:pPr>
              <a:buSzPct val="70000"/>
              <a:buFont typeface="Wingdings" panose="05000000000000000000" pitchFamily="2" charset="2"/>
              <a:buChar char="q"/>
            </a:pPr>
            <a:r>
              <a:rPr lang="cs-CZ" sz="3400" dirty="0" smtClean="0"/>
              <a:t>ekonomické nástroje – opatření, směřující k ovlivňování a přerozdělování disponibilních zdrojů tak, aby bylo dosaženo stanovených cílů</a:t>
            </a:r>
          </a:p>
          <a:p>
            <a:pPr lvl="1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fiskální nástroje  - ve formě transferů na straně jedné a úlevy na straně druhé, které se poskytují různým sociálním skupinám obyvatelstva (mladiství, studující, invalidé, starobní důchodci apod.)</a:t>
            </a:r>
          </a:p>
          <a:p>
            <a:pPr lvl="1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úvěrové nástroje – poskytování různých zvýhodněných půjček pro ovlivnění různých sociálních situací či událostí zájmových sociálních skupin obyvatelstva,</a:t>
            </a:r>
          </a:p>
          <a:p>
            <a:pPr lvl="1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cenová politika – ve formě </a:t>
            </a:r>
            <a:r>
              <a:rPr lang="cs-CZ" dirty="0" err="1" smtClean="0"/>
              <a:t>dekomodifikací</a:t>
            </a:r>
            <a:r>
              <a:rPr lang="cs-CZ" dirty="0" smtClean="0"/>
              <a:t> vybraných statků a služeb pro zájmové sociální skupiny obyvatelstva nebo ve formě cenové regulace vybraných statků a služeb,</a:t>
            </a:r>
          </a:p>
          <a:p>
            <a:pPr>
              <a:buSzPct val="70000"/>
              <a:buFont typeface="Wingdings" panose="05000000000000000000" pitchFamily="2" charset="2"/>
              <a:buChar char="q"/>
            </a:pPr>
            <a:r>
              <a:rPr lang="cs-CZ" sz="3400" dirty="0" smtClean="0"/>
              <a:t>sociální dokumenty (koncepce, plány, programy a projekty organizací a  institucí, jimiž se stanovují cíle sociální politiky a způsoby jejich dosahování)</a:t>
            </a:r>
          </a:p>
          <a:p>
            <a:pPr>
              <a:buSzPct val="70000"/>
              <a:buFont typeface="Wingdings" panose="05000000000000000000" pitchFamily="2" charset="2"/>
              <a:buChar char="q"/>
            </a:pPr>
            <a:r>
              <a:rPr lang="cs-CZ" sz="3400" dirty="0" smtClean="0"/>
              <a:t>nátlakové akce, které se užívají k prosazování zájmů některých sociálních skupin (např. stávky, petiční akce).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69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2. Aktéři, funkce, principy a nástroje sociální politiky.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aktéři sociální politiky</a:t>
            </a:r>
          </a:p>
          <a:p>
            <a:pPr marL="444500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objekty sociální politiky</a:t>
            </a:r>
          </a:p>
          <a:p>
            <a:pPr marL="457200" lvl="1" indent="0">
              <a:buSzPct val="70000"/>
              <a:buNone/>
            </a:pPr>
            <a:r>
              <a:rPr lang="cs-CZ" dirty="0" smtClean="0"/>
              <a:t>Např. sociálně politická opatření v oblasti vzdělávání jsou určena pro všechny (právo na vzdělání a rovný přístup ke vzdělání), jiná opatření jsou směrována pouze pro některé sociální skupiny pro jednotlivce (např. rodiny s dětmi, nezaměstnaní, nemocní apod.) </a:t>
            </a:r>
            <a:endParaRPr lang="cs-CZ" dirty="0"/>
          </a:p>
          <a:p>
            <a:pPr marL="444500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 subjekty sociální politiky</a:t>
            </a:r>
          </a:p>
          <a:p>
            <a:pPr marL="457200" lvl="1" indent="0">
              <a:buSzPct val="70000"/>
              <a:buNone/>
            </a:pPr>
            <a:r>
              <a:rPr lang="cs-CZ" dirty="0"/>
              <a:t>T</a:t>
            </a:r>
            <a:r>
              <a:rPr lang="cs-CZ" dirty="0" smtClean="0"/>
              <a:t>i, kdo mají zájem, vůli, schopnosti, předpoklady, možnosti a prostředky k určité sociální činnosti či chování a kdo takové činnosti a chování může iniciovat a naplňovat (stát a jeho orgány, zaměstnavatelé a firmy, odbory, kraje a obce a jejich orgány, církve, občanské iniciativy, občané)</a:t>
            </a:r>
          </a:p>
          <a:p>
            <a:pPr marL="457200" lvl="1" indent="0">
              <a:buSzPct val="70000"/>
              <a:buNone/>
            </a:pPr>
            <a:r>
              <a:rPr lang="cs-CZ" dirty="0" smtClean="0"/>
              <a:t>Ve svém celku tyto subjekty koncipují, připravují a realizují v rozdílné míře sociální politiku, která plyne především z povahy a obsahové rozdílnosti rozmanitých sociálně politických opatření. </a:t>
            </a:r>
          </a:p>
        </p:txBody>
      </p:sp>
    </p:spTree>
    <p:extLst>
      <p:ext uri="{BB962C8B-B14F-4D97-AF65-F5344CB8AC3E}">
        <p14:creationId xmlns:p14="http://schemas.microsoft.com/office/powerpoint/2010/main" val="324891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2</a:t>
            </a:r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. Aktéři, funkce, principy a nástroje sociální politiky.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funkce sociální politiky</a:t>
            </a:r>
          </a:p>
          <a:p>
            <a:pPr marL="444500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ochranná (historicky nejstarší, řešení vzniklých sociálních událostí)</a:t>
            </a:r>
          </a:p>
          <a:p>
            <a:pPr marL="444500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rozdělovací a přerozdělovací (nejsložitější, určuje podíl jednotlivců na výsledku ekonomické činnosti a na společenském bohatství, dnes spočívá v modifikaci prvotního rozdělování, v přerozdělení toho, co již jednou bylo rozděleno trhem)</a:t>
            </a:r>
          </a:p>
          <a:p>
            <a:pPr marL="457200" lvl="1" indent="0">
              <a:buSzPct val="70000"/>
              <a:buNone/>
            </a:pPr>
            <a:r>
              <a:rPr lang="cs-CZ" dirty="0" smtClean="0"/>
              <a:t>cíl: zajistit důstojné životní podmínky všem, zajistit všem rovné šance, zabezpečit fungování společenského systému (veřejná správa, školství, zdravotnictví, justice, obrana apod.), odstraňovat nedokonalosti konkurence </a:t>
            </a:r>
          </a:p>
          <a:p>
            <a:pPr marL="457200" lvl="1" indent="0">
              <a:buSzPct val="70000"/>
              <a:buNone/>
            </a:pPr>
            <a:r>
              <a:rPr lang="cs-CZ" dirty="0" smtClean="0"/>
              <a:t>daně a sociální transfery – výsledkem je konečné rozdělení důchodů </a:t>
            </a:r>
          </a:p>
          <a:p>
            <a:pPr marL="457200" lvl="1" indent="0">
              <a:buSzPct val="70000"/>
              <a:buNone/>
            </a:pPr>
            <a:r>
              <a:rPr lang="cs-CZ" dirty="0" smtClean="0"/>
              <a:t>příliš vysoká míra přerozdělování oslabuje podněty k práci a podnikání</a:t>
            </a:r>
          </a:p>
          <a:p>
            <a:pPr marL="457200" lvl="1" indent="0">
              <a:buSzPct val="70000"/>
              <a:buNone/>
            </a:pPr>
            <a:r>
              <a:rPr lang="cs-CZ" dirty="0" smtClean="0"/>
              <a:t>příliš nízká míra přerozdělování může oslabit stabilitu a rozvojové možnosti společnosti</a:t>
            </a:r>
          </a:p>
        </p:txBody>
      </p:sp>
    </p:spTree>
    <p:extLst>
      <p:ext uri="{BB962C8B-B14F-4D97-AF65-F5344CB8AC3E}">
        <p14:creationId xmlns:p14="http://schemas.microsoft.com/office/powerpoint/2010/main" val="285244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2. Aktéři, funkce, principy a nástroje sociální politiky.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Lorenzova křivka – absolutně rovnostářské rozdělení důchodu</a:t>
            </a:r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91738" y="2505075"/>
            <a:ext cx="4053886" cy="3684588"/>
          </a:xfrm>
          <a:prstGeom prst="rect">
            <a:avLst/>
          </a:prstGeom>
        </p:spPr>
      </p:pic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 smtClean="0"/>
              <a:t>Lorenzova křivka – absolutně nerovné rozdělení důchodu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738547" y="2505075"/>
            <a:ext cx="4050494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82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2. Aktéři, funkce, principy a nástroje sociální politiky.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4500" lvl="0" indent="-444500">
              <a:buSzPct val="70000"/>
              <a:buFont typeface="Wingdings" panose="05000000000000000000" pitchFamily="2" charset="2"/>
              <a:buChar char="q"/>
            </a:pPr>
            <a:r>
              <a:rPr lang="cs-CZ" sz="2600" dirty="0" smtClean="0">
                <a:solidFill>
                  <a:prstClr val="black"/>
                </a:solidFill>
              </a:rPr>
              <a:t>homogenizační </a:t>
            </a:r>
          </a:p>
          <a:p>
            <a:pPr marL="457200" lvl="1" indent="0">
              <a:buSzPct val="70000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cílem je zmírňování </a:t>
            </a:r>
            <a:r>
              <a:rPr lang="cs-CZ" sz="2200" dirty="0">
                <a:solidFill>
                  <a:prstClr val="black"/>
                </a:solidFill>
              </a:rPr>
              <a:t>sociálních rozdílů v životních podmínkách jedinců a sociálních skupin a </a:t>
            </a:r>
            <a:r>
              <a:rPr lang="cs-CZ" sz="2200" dirty="0" smtClean="0">
                <a:solidFill>
                  <a:prstClr val="black"/>
                </a:solidFill>
              </a:rPr>
              <a:t>odstraňování </a:t>
            </a:r>
            <a:r>
              <a:rPr lang="cs-CZ" sz="2200" dirty="0">
                <a:solidFill>
                  <a:prstClr val="black"/>
                </a:solidFill>
              </a:rPr>
              <a:t>neodůvodněných </a:t>
            </a:r>
            <a:r>
              <a:rPr lang="cs-CZ" sz="2200" dirty="0" smtClean="0">
                <a:solidFill>
                  <a:prstClr val="black"/>
                </a:solidFill>
              </a:rPr>
              <a:t>rozdílů</a:t>
            </a:r>
          </a:p>
          <a:p>
            <a:pPr marL="457200" lvl="1" indent="0">
              <a:buSzPct val="70000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nejde o nivelizaci, ale o poskytování stejných šancí,</a:t>
            </a:r>
            <a:endParaRPr lang="cs-CZ" sz="2200" dirty="0">
              <a:solidFill>
                <a:prstClr val="black"/>
              </a:solidFill>
            </a:endParaRPr>
          </a:p>
          <a:p>
            <a:pPr marL="444500" lvl="0" indent="-444500">
              <a:buSzPct val="70000"/>
              <a:buFont typeface="Wingdings" panose="05000000000000000000" pitchFamily="2" charset="2"/>
              <a:buChar char="q"/>
            </a:pPr>
            <a:r>
              <a:rPr lang="cs-CZ" sz="2600" dirty="0" smtClean="0">
                <a:solidFill>
                  <a:prstClr val="black"/>
                </a:solidFill>
              </a:rPr>
              <a:t>stimulační</a:t>
            </a:r>
          </a:p>
          <a:p>
            <a:pPr marL="457200" lvl="1" indent="0">
              <a:buSzPct val="70000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posláním je podporovat</a:t>
            </a:r>
            <a:r>
              <a:rPr lang="cs-CZ" sz="2200" dirty="0">
                <a:solidFill>
                  <a:prstClr val="black"/>
                </a:solidFill>
              </a:rPr>
              <a:t>, podněcovat, vyvolávat žádoucí sociální jednání jednotlivců a sociálních skupin </a:t>
            </a:r>
          </a:p>
          <a:p>
            <a:pPr marL="444500" lvl="0" indent="-444500">
              <a:buSzPct val="70000"/>
              <a:buFont typeface="Wingdings" panose="05000000000000000000" pitchFamily="2" charset="2"/>
              <a:buChar char="q"/>
            </a:pPr>
            <a:r>
              <a:rPr lang="cs-CZ" sz="2600" dirty="0" smtClean="0">
                <a:solidFill>
                  <a:prstClr val="black"/>
                </a:solidFill>
              </a:rPr>
              <a:t>preventivní</a:t>
            </a:r>
          </a:p>
          <a:p>
            <a:pPr marL="457200" lvl="1" indent="0">
              <a:buSzPct val="70000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snahou </a:t>
            </a:r>
            <a:r>
              <a:rPr lang="cs-CZ" sz="2200" dirty="0">
                <a:solidFill>
                  <a:prstClr val="black"/>
                </a:solidFill>
              </a:rPr>
              <a:t>je zabránit </a:t>
            </a:r>
            <a:r>
              <a:rPr lang="cs-CZ" sz="2200" dirty="0" smtClean="0">
                <a:solidFill>
                  <a:prstClr val="black"/>
                </a:solidFill>
              </a:rPr>
              <a:t>zcela </a:t>
            </a:r>
            <a:r>
              <a:rPr lang="cs-CZ" sz="2200" dirty="0">
                <a:solidFill>
                  <a:prstClr val="black"/>
                </a:solidFill>
              </a:rPr>
              <a:t>nebo alespoň v co největší </a:t>
            </a:r>
            <a:r>
              <a:rPr lang="cs-CZ" sz="2200" dirty="0" smtClean="0">
                <a:solidFill>
                  <a:prstClr val="black"/>
                </a:solidFill>
              </a:rPr>
              <a:t>míře </a:t>
            </a:r>
            <a:r>
              <a:rPr lang="cs-CZ" sz="2200" dirty="0">
                <a:solidFill>
                  <a:prstClr val="black"/>
                </a:solidFill>
              </a:rPr>
              <a:t>tomu, aby k nežádoucím sociálním situacím vůbec docházelo </a:t>
            </a:r>
            <a:endParaRPr lang="cs-CZ" sz="20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cs-CZ" sz="2000" dirty="0">
              <a:solidFill>
                <a:prstClr val="black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80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2. Aktéři, funkce, principy a nástroje sociální politiky.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principy sociální politiky (pro volbu a interpretaci základních principů má význam obecné filozofické myšlení a tzv. sociálně politické doktríny)</a:t>
            </a:r>
          </a:p>
          <a:p>
            <a:pPr marL="444500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l</a:t>
            </a:r>
            <a:r>
              <a:rPr lang="cs-CZ" dirty="0" smtClean="0"/>
              <a:t>iberalismus </a:t>
            </a:r>
          </a:p>
          <a:p>
            <a:pPr marL="457200" lvl="1" indent="0">
              <a:buSzPct val="70000"/>
              <a:buNone/>
            </a:pPr>
            <a:r>
              <a:rPr lang="cs-CZ" dirty="0" smtClean="0"/>
              <a:t>staví na osobní svobodě a individuální odpovědnosti, sociální prospěch a blahobyt každého je závislý především na něm samém, jeho výkonu, osobním nasazení a ochotě nésti rizika</a:t>
            </a:r>
          </a:p>
          <a:p>
            <a:pPr marL="457200" lvl="1" indent="0">
              <a:buSzPct val="70000"/>
              <a:buNone/>
            </a:pPr>
            <a:r>
              <a:rPr lang="cs-CZ" dirty="0" smtClean="0"/>
              <a:t>nepodporuje solidaritu státu a redistribuční procesy, protože ty vedou k útlumu ekonomických podnětů a aktivit</a:t>
            </a:r>
          </a:p>
          <a:p>
            <a:pPr marL="457200" lvl="1" indent="0">
              <a:buSzPct val="70000"/>
              <a:buNone/>
            </a:pPr>
            <a:r>
              <a:rPr lang="cs-CZ" dirty="0" smtClean="0"/>
              <a:t>zdůrazňuje regulační schopnosti tržního mechanismu a jeho hladké fungování, které z hlediska uspořádání společnosti považuje za určující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463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2. Aktéři, funkce, principy a nástroje sociální politiky.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9462"/>
          </a:xfrm>
        </p:spPr>
        <p:txBody>
          <a:bodyPr>
            <a:normAutofit lnSpcReduction="10000"/>
          </a:bodyPr>
          <a:lstStyle/>
          <a:p>
            <a:pPr marL="444500" lvl="0" indent="-444500">
              <a:buSzPct val="70000"/>
              <a:buFont typeface="Wingdings" panose="05000000000000000000" pitchFamily="2" charset="2"/>
              <a:buChar char="q"/>
            </a:pPr>
            <a:endParaRPr lang="cs-CZ" dirty="0" smtClean="0">
              <a:solidFill>
                <a:prstClr val="black"/>
              </a:solidFill>
            </a:endParaRPr>
          </a:p>
          <a:p>
            <a:pPr marL="444500" lvl="0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prstClr val="black"/>
                </a:solidFill>
              </a:rPr>
              <a:t>křesťanské </a:t>
            </a:r>
            <a:r>
              <a:rPr lang="cs-CZ" dirty="0">
                <a:solidFill>
                  <a:prstClr val="black"/>
                </a:solidFill>
              </a:rPr>
              <a:t>sociální učení </a:t>
            </a:r>
          </a:p>
          <a:p>
            <a:pPr marL="457200" lvl="1" indent="0">
              <a:buSzPct val="70000"/>
              <a:buNone/>
            </a:pPr>
            <a:r>
              <a:rPr lang="cs-CZ" dirty="0">
                <a:solidFill>
                  <a:prstClr val="black"/>
                </a:solidFill>
              </a:rPr>
              <a:t>vychází z křesťanské filosofie, za sociální situace není zodpovědný jen sám jedinec, ale v určité míře i společenský systém, který postavení jedince předurčuje</a:t>
            </a:r>
          </a:p>
          <a:p>
            <a:pPr marL="457200" lvl="1" indent="0">
              <a:buSzPct val="70000"/>
              <a:buNone/>
            </a:pPr>
            <a:r>
              <a:rPr lang="cs-CZ" dirty="0">
                <a:solidFill>
                  <a:prstClr val="black"/>
                </a:solidFill>
              </a:rPr>
              <a:t>uznává osobní svobodu, ale zdůrazňuje, že bez mravního závazku neexistuje a že určitý díl odpovědnosti za sociální situaci ve společnosti padá i na mocné </a:t>
            </a:r>
            <a:r>
              <a:rPr lang="cs-CZ" dirty="0" smtClean="0">
                <a:solidFill>
                  <a:prstClr val="black"/>
                </a:solidFill>
              </a:rPr>
              <a:t>                 a </a:t>
            </a:r>
            <a:r>
              <a:rPr lang="cs-CZ" dirty="0">
                <a:solidFill>
                  <a:prstClr val="black"/>
                </a:solidFill>
              </a:rPr>
              <a:t>bohaté</a:t>
            </a:r>
          </a:p>
          <a:p>
            <a:pPr marL="457200" lvl="1" indent="0">
              <a:buSzPct val="70000"/>
              <a:buNone/>
            </a:pPr>
            <a:r>
              <a:rPr lang="cs-CZ" dirty="0">
                <a:solidFill>
                  <a:prstClr val="black"/>
                </a:solidFill>
              </a:rPr>
              <a:t>uznává nerovnost, ale ne každou považuje za žádoucí a spravedlivou</a:t>
            </a:r>
          </a:p>
          <a:p>
            <a:pPr marL="457200" lvl="1" indent="0">
              <a:buSzPct val="70000"/>
              <a:buNone/>
            </a:pPr>
            <a:r>
              <a:rPr lang="cs-CZ" dirty="0">
                <a:solidFill>
                  <a:prstClr val="black"/>
                </a:solidFill>
              </a:rPr>
              <a:t>určující je odstranění bídy, a proto zdůrazňuje význam sociálních transferů a na křesťanském milosrdenství založených dobročinných a charitativních aktivit</a:t>
            </a:r>
          </a:p>
          <a:p>
            <a:pPr marL="457200" lvl="1" indent="0">
              <a:buSzPct val="70000"/>
              <a:buNone/>
            </a:pPr>
            <a:r>
              <a:rPr lang="cs-CZ" dirty="0">
                <a:solidFill>
                  <a:prstClr val="black"/>
                </a:solidFill>
              </a:rPr>
              <a:t>zdůrazňuje fakt, že individuální svoboda musí být podřízena i obecnému prospěchu a dobru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77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2. Aktéři, funkce, principy a nástroje sociální politiky.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lvl="0" indent="-355600">
              <a:buSzPct val="70000"/>
              <a:buFont typeface="Wingdings" panose="05000000000000000000" pitchFamily="2" charset="2"/>
              <a:buChar char="q"/>
            </a:pPr>
            <a:endParaRPr lang="cs-CZ" dirty="0" smtClean="0">
              <a:solidFill>
                <a:prstClr val="black"/>
              </a:solidFill>
            </a:endParaRPr>
          </a:p>
          <a:p>
            <a:pPr marL="355600" lvl="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prstClr val="black"/>
                </a:solidFill>
              </a:rPr>
              <a:t>demokratický </a:t>
            </a:r>
            <a:r>
              <a:rPr lang="cs-CZ" dirty="0">
                <a:solidFill>
                  <a:prstClr val="black"/>
                </a:solidFill>
              </a:rPr>
              <a:t>socialismus </a:t>
            </a:r>
          </a:p>
          <a:p>
            <a:pPr marL="457200" lvl="1" indent="0">
              <a:buSzPct val="70000"/>
              <a:buNone/>
            </a:pPr>
            <a:r>
              <a:rPr lang="cs-CZ" dirty="0">
                <a:solidFill>
                  <a:prstClr val="black"/>
                </a:solidFill>
              </a:rPr>
              <a:t>usiluje o zajištění důstojných životních podmínek všem jedincům demokratickou cestou na základě přijetí určitých pravidel (převzetí značné míry sociální odpovědnosti za jedince státem, silný veřejný sektor a rozsáhlé přerozdělování 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cs-CZ" dirty="0">
                <a:solidFill>
                  <a:prstClr val="black"/>
                </a:solidFill>
              </a:rPr>
              <a:t>solidarita)</a:t>
            </a:r>
          </a:p>
          <a:p>
            <a:pPr marL="457200" lvl="1" indent="0">
              <a:buSzPct val="70000"/>
              <a:buNone/>
            </a:pPr>
            <a:r>
              <a:rPr lang="cs-CZ" dirty="0">
                <a:solidFill>
                  <a:prstClr val="black"/>
                </a:solidFill>
              </a:rPr>
              <a:t>v protikladu k liberální doktríně</a:t>
            </a:r>
          </a:p>
          <a:p>
            <a:pPr marL="457200" lvl="1" indent="0">
              <a:buSzPct val="70000"/>
              <a:buNone/>
            </a:pPr>
            <a:r>
              <a:rPr lang="cs-CZ" dirty="0">
                <a:solidFill>
                  <a:prstClr val="black"/>
                </a:solidFill>
              </a:rPr>
              <a:t>silně zdůrazňuje rovnost a to nejen v občanských právech, ale i v právech </a:t>
            </a:r>
            <a:r>
              <a:rPr lang="cs-CZ" dirty="0" smtClean="0">
                <a:solidFill>
                  <a:prstClr val="black"/>
                </a:solidFill>
              </a:rPr>
              <a:t>sociálních</a:t>
            </a:r>
            <a:endParaRPr lang="cs-CZ" dirty="0">
              <a:solidFill>
                <a:prstClr val="black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77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2. Aktéři, funkce, principy a nástroje sociální politiky.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princip sociální spravedlnosti</a:t>
            </a:r>
          </a:p>
          <a:p>
            <a:pPr marL="541338" lvl="1" indent="0">
              <a:buSzPct val="70000"/>
              <a:buNone/>
            </a:pPr>
            <a:r>
              <a:rPr lang="cs-CZ" dirty="0" smtClean="0"/>
              <a:t>klíčový princip, spravedlnost lze vymezit pravidly, podle nichž jsou ve společnosti rozdělovány příjmy a bohatství a životní příležitosti a předpoklady (např. vzdělávat se, uplatnit se na trhu práce atd.) mezi jednotlivé občany, případně sociální skupiny</a:t>
            </a:r>
          </a:p>
          <a:p>
            <a:pPr marL="541338" lvl="1" indent="0">
              <a:buSzPct val="70000"/>
              <a:buNone/>
            </a:pPr>
            <a:r>
              <a:rPr lang="cs-CZ" dirty="0" smtClean="0"/>
              <a:t>sociální spravedlnost je pojem </a:t>
            </a:r>
            <a:r>
              <a:rPr lang="cs-CZ" smtClean="0"/>
              <a:t>relativní a </a:t>
            </a:r>
            <a:r>
              <a:rPr lang="cs-CZ" dirty="0" smtClean="0"/>
              <a:t>k jeho řešení je třeba přistupovat zpravidla vždy z řady různých hledisek a přihlížet tak k podstatě a charakteru velice rozmanitých konkrétních sociálních situací</a:t>
            </a:r>
          </a:p>
          <a:p>
            <a:pPr marL="541338" lvl="1" indent="0">
              <a:buSzPct val="70000"/>
              <a:buNone/>
            </a:pPr>
            <a:r>
              <a:rPr lang="cs-CZ" dirty="0" smtClean="0"/>
              <a:t>pro posouzení sociální spravedlnosti rozlišují hlediska či principy výkonu a zásluhy, souladu mezi vstupy a výstupy, rovnosti, rovných příležitostí a sociální potřebnosti</a:t>
            </a:r>
          </a:p>
          <a:p>
            <a:pPr marL="541338" lvl="1" indent="0">
              <a:buSzPct val="70000"/>
              <a:buNone/>
            </a:pPr>
            <a:r>
              <a:rPr lang="cs-CZ" dirty="0" smtClean="0"/>
              <a:t>neexistuje obecně akceptovaná definice či představa toho, co je a co není sociálně spravedlivé, </a:t>
            </a:r>
          </a:p>
          <a:p>
            <a:pPr marL="541338" lvl="1" indent="0">
              <a:buSzPct val="70000"/>
              <a:buNone/>
            </a:pPr>
            <a:r>
              <a:rPr lang="cs-CZ" dirty="0" smtClean="0"/>
              <a:t>sociální spravedlnosti tak může být vtisknuta velice subjektivní pečeť, vzdálená od jejího objektivního nazírání, které je vedeno především myšlenkami humanismu, dobra a prospěchu lidstva</a:t>
            </a:r>
          </a:p>
          <a:p>
            <a:pPr>
              <a:buSzPct val="70000"/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899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2" ma:contentTypeDescription="Vytvoří nový dokument" ma:contentTypeScope="" ma:versionID="dc05a02441763500345bc54f25ccac5e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292d38a1adf511b0d7f3e2ead60c4386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36A3AD-B1EE-4069-8222-3F524AEA1792}"/>
</file>

<file path=customXml/itemProps2.xml><?xml version="1.0" encoding="utf-8"?>
<ds:datastoreItem xmlns:ds="http://schemas.openxmlformats.org/officeDocument/2006/customXml" ds:itemID="{8C6C0792-F6CD-42B4-B13C-D8713A0CAC09}"/>
</file>

<file path=customXml/itemProps3.xml><?xml version="1.0" encoding="utf-8"?>
<ds:datastoreItem xmlns:ds="http://schemas.openxmlformats.org/officeDocument/2006/customXml" ds:itemID="{198E4A38-AE42-4F1D-8666-F94DCA708E05}"/>
</file>

<file path=docProps/app.xml><?xml version="1.0" encoding="utf-8"?>
<Properties xmlns="http://schemas.openxmlformats.org/officeDocument/2006/extended-properties" xmlns:vt="http://schemas.openxmlformats.org/officeDocument/2006/docPropsVTypes">
  <TotalTime>6071</TotalTime>
  <Words>1547</Words>
  <Application>Microsoft Office PowerPoint</Application>
  <PresentationFormat>Širokoúhlá obrazovka</PresentationFormat>
  <Paragraphs>87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Times New Roman</vt:lpstr>
      <vt:lpstr>Wingdings</vt:lpstr>
      <vt:lpstr>Motiv Office</vt:lpstr>
      <vt:lpstr>Sociální politika I. Aktéři, funkce, principy a nástroje sociální politiky  </vt:lpstr>
      <vt:lpstr>2. Aktéři, funkce, principy a nástroje sociální politiky. </vt:lpstr>
      <vt:lpstr>2. Aktéři, funkce, principy a nástroje sociální politiky. </vt:lpstr>
      <vt:lpstr>2. Aktéři, funkce, principy a nástroje sociální politiky. </vt:lpstr>
      <vt:lpstr>2. Aktéři, funkce, principy a nástroje sociální politiky. </vt:lpstr>
      <vt:lpstr>2. Aktéři, funkce, principy a nástroje sociální politiky. </vt:lpstr>
      <vt:lpstr>2. Aktéři, funkce, principy a nástroje sociální politiky. </vt:lpstr>
      <vt:lpstr>2. Aktéři, funkce, principy a nástroje sociální politiky. </vt:lpstr>
      <vt:lpstr>2. Aktéři, funkce, principy a nástroje sociální politiky. </vt:lpstr>
      <vt:lpstr>2. Aktéři, funkce, principy a nástroje sociální politiky. </vt:lpstr>
      <vt:lpstr>2. Aktéři, funkce, principy a nástroje sociální politiky. </vt:lpstr>
      <vt:lpstr>2. Aktéři, funkce, principy a nástroje sociální politiky. </vt:lpstr>
      <vt:lpstr>2. Aktéři, funkce, principy a nástroje sociální politiky. </vt:lpstr>
      <vt:lpstr>2. Aktéři, funkce, principy a nástroje sociální politiky. </vt:lpstr>
    </vt:vector>
  </TitlesOfParts>
  <Company>VÚPSV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politika I.</dc:title>
  <dc:creator>Průša Ladislav</dc:creator>
  <cp:lastModifiedBy>Průša Ladislav</cp:lastModifiedBy>
  <cp:revision>142</cp:revision>
  <dcterms:created xsi:type="dcterms:W3CDTF">2018-10-04T15:02:25Z</dcterms:created>
  <dcterms:modified xsi:type="dcterms:W3CDTF">2021-03-15T17:57:30Z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