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76" r:id="rId5"/>
    <p:sldId id="277" r:id="rId6"/>
    <p:sldId id="278" r:id="rId7"/>
    <p:sldId id="279" r:id="rId8"/>
    <p:sldId id="280" r:id="rId9"/>
    <p:sldId id="281" r:id="rId10"/>
    <p:sldId id="282"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331164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3611948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35139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50455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765162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AA69325-0006-40BD-B5FA-BB46D3CA5E53}" type="datetimeFigureOut">
              <a:rPr lang="cs-CZ" smtClean="0"/>
              <a:t>15.03.2021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56385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AA69325-0006-40BD-B5FA-BB46D3CA5E53}" type="datetimeFigureOut">
              <a:rPr lang="cs-CZ" smtClean="0"/>
              <a:t>15.03.2021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1672836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AA69325-0006-40BD-B5FA-BB46D3CA5E53}" type="datetimeFigureOut">
              <a:rPr lang="cs-CZ" smtClean="0"/>
              <a:t>15.03.2021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2684380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AA69325-0006-40BD-B5FA-BB46D3CA5E53}" type="datetimeFigureOut">
              <a:rPr lang="cs-CZ" smtClean="0"/>
              <a:t>15.03.2021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186994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AA69325-0006-40BD-B5FA-BB46D3CA5E53}" type="datetimeFigureOut">
              <a:rPr lang="cs-CZ" smtClean="0"/>
              <a:t>15.03.2021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1536460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AA69325-0006-40BD-B5FA-BB46D3CA5E53}" type="datetimeFigureOut">
              <a:rPr lang="cs-CZ" smtClean="0"/>
              <a:t>15.03.2021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3262967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69325-0006-40BD-B5FA-BB46D3CA5E53}" type="datetimeFigureOut">
              <a:rPr lang="cs-CZ" smtClean="0"/>
              <a:t>15.03.2021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CFB8-023A-4055-B837-897E29AF8062}" type="slidenum">
              <a:rPr lang="cs-CZ" smtClean="0"/>
              <a:t>‹#›</a:t>
            </a:fld>
            <a:endParaRPr lang="cs-CZ"/>
          </a:p>
        </p:txBody>
      </p:sp>
    </p:spTree>
    <p:extLst>
      <p:ext uri="{BB962C8B-B14F-4D97-AF65-F5344CB8AC3E}">
        <p14:creationId xmlns:p14="http://schemas.microsoft.com/office/powerpoint/2010/main" val="404208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3A4813E-51ED-4012-8D78-821F6D57A529}"/>
              </a:ext>
            </a:extLst>
          </p:cNvPr>
          <p:cNvSpPr>
            <a:spLocks noGrp="1"/>
          </p:cNvSpPr>
          <p:nvPr>
            <p:ph type="ctrTitle"/>
          </p:nvPr>
        </p:nvSpPr>
        <p:spPr>
          <a:xfrm>
            <a:off x="1524000" y="2739505"/>
            <a:ext cx="9144000" cy="1366202"/>
          </a:xfrm>
        </p:spPr>
        <p:txBody>
          <a:bodyPr>
            <a:normAutofit fontScale="90000"/>
          </a:bodyPr>
          <a:lstStyle/>
          <a:p>
            <a:r>
              <a:rPr lang="cs-CZ" sz="4000" dirty="0"/>
              <a:t>Sociální politika I.</a:t>
            </a:r>
            <a:br>
              <a:rPr lang="cs-CZ" sz="4000" dirty="0"/>
            </a:br>
            <a:r>
              <a:rPr lang="cs-CZ" sz="4000" b="1" dirty="0" smtClean="0"/>
              <a:t>Geneze </a:t>
            </a:r>
            <a:r>
              <a:rPr lang="cs-CZ" sz="4000" b="1" dirty="0"/>
              <a:t>sociální politiky, vývoj a tradice sociální politiky v České republice </a:t>
            </a:r>
            <a:endParaRPr lang="cs-CZ" sz="4000" b="1" dirty="0"/>
          </a:p>
        </p:txBody>
      </p:sp>
      <p:sp>
        <p:nvSpPr>
          <p:cNvPr id="3" name="Podnadpis 2">
            <a:extLst>
              <a:ext uri="{FF2B5EF4-FFF2-40B4-BE49-F238E27FC236}">
                <a16:creationId xmlns:a16="http://schemas.microsoft.com/office/drawing/2014/main" xmlns="" id="{AA11FA9A-F513-4EE6-B798-6DC506ADAA26}"/>
              </a:ext>
            </a:extLst>
          </p:cNvPr>
          <p:cNvSpPr>
            <a:spLocks noGrp="1"/>
          </p:cNvSpPr>
          <p:nvPr>
            <p:ph type="subTitle" idx="1"/>
          </p:nvPr>
        </p:nvSpPr>
        <p:spPr>
          <a:xfrm>
            <a:off x="1524000" y="4790758"/>
            <a:ext cx="9144000" cy="1655762"/>
          </a:xfrm>
        </p:spPr>
        <p:txBody>
          <a:bodyPr/>
          <a:lstStyle/>
          <a:p>
            <a:r>
              <a:rPr lang="cs-CZ" dirty="0"/>
              <a:t>CZ.02.2.69/0.0/0.0/16_015/0002400</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r>
              <a:rPr lang="cs-CZ" dirty="0"/>
              <a:t>ROZVOJ VZDĚLÁVÁNÍ NA SLEZSKÉ UNIVERZITĚ V OPAVĚ</a:t>
            </a:r>
          </a:p>
        </p:txBody>
      </p:sp>
      <p:pic>
        <p:nvPicPr>
          <p:cNvPr id="4" name="Obrázek 3" descr="Logolink_OP_VVV_hor_barva_cz">
            <a:extLst>
              <a:ext uri="{FF2B5EF4-FFF2-40B4-BE49-F238E27FC236}">
                <a16:creationId xmlns:a16="http://schemas.microsoft.com/office/drawing/2014/main" xmlns="" id="{D3ECA9CD-610B-49AA-97ED-30168794AFF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2400" y="294640"/>
            <a:ext cx="9702800" cy="2301240"/>
          </a:xfrm>
          <a:prstGeom prst="rect">
            <a:avLst/>
          </a:prstGeom>
          <a:noFill/>
          <a:ln>
            <a:noFill/>
          </a:ln>
        </p:spPr>
      </p:pic>
    </p:spTree>
    <p:extLst>
      <p:ext uri="{BB962C8B-B14F-4D97-AF65-F5344CB8AC3E}">
        <p14:creationId xmlns:p14="http://schemas.microsoft.com/office/powerpoint/2010/main" val="3093830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4. Geneze sociální politiky</a:t>
            </a:r>
            <a:endParaRPr lang="cs-CZ"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r>
              <a:rPr lang="cs-CZ" dirty="0" smtClean="0"/>
              <a:t>Lev Winter – </a:t>
            </a:r>
            <a:r>
              <a:rPr lang="cs-CZ" sz="2000" dirty="0" smtClean="0"/>
              <a:t>ministr sociální péče 1920 – 1935</a:t>
            </a:r>
          </a:p>
          <a:p>
            <a:pPr marL="0" indent="0">
              <a:buNone/>
            </a:pPr>
            <a:endParaRPr lang="cs-CZ" dirty="0" smtClean="0"/>
          </a:p>
          <a:p>
            <a:pPr marL="0" indent="0">
              <a:buNone/>
            </a:pPr>
            <a:r>
              <a:rPr lang="cs-CZ" dirty="0" smtClean="0"/>
              <a:t>Emil </a:t>
            </a:r>
            <a:r>
              <a:rPr lang="cs-CZ" dirty="0" err="1" smtClean="0"/>
              <a:t>Schönbaum</a:t>
            </a:r>
            <a:r>
              <a:rPr lang="cs-CZ" dirty="0" smtClean="0"/>
              <a:t> – </a:t>
            </a:r>
            <a:r>
              <a:rPr lang="cs-CZ" sz="2000" dirty="0" smtClean="0"/>
              <a:t>pojistný matematik – zákon o sociálním pojištění (1924)</a:t>
            </a:r>
          </a:p>
          <a:p>
            <a:pPr marL="0" indent="0">
              <a:buNone/>
            </a:pPr>
            <a:endParaRPr lang="cs-CZ" dirty="0" smtClean="0"/>
          </a:p>
          <a:p>
            <a:pPr marL="0" indent="0">
              <a:buNone/>
            </a:pPr>
            <a:r>
              <a:rPr lang="cs-CZ" dirty="0" smtClean="0"/>
              <a:t>Antonín Zelenka – </a:t>
            </a:r>
            <a:r>
              <a:rPr lang="cs-CZ" sz="2400" dirty="0" err="1" smtClean="0"/>
              <a:t>řed</a:t>
            </a:r>
            <a:r>
              <a:rPr lang="cs-CZ" sz="2400" dirty="0" smtClean="0"/>
              <a:t>. </a:t>
            </a:r>
            <a:r>
              <a:rPr lang="cs-CZ" sz="2400" dirty="0" err="1" smtClean="0"/>
              <a:t>odb</a:t>
            </a:r>
            <a:r>
              <a:rPr lang="cs-CZ" sz="2400" dirty="0" smtClean="0"/>
              <a:t>. sociálního zabezpečení MOP 1947 – 1970</a:t>
            </a:r>
          </a:p>
          <a:p>
            <a:pPr marL="0" indent="0">
              <a:buNone/>
            </a:pPr>
            <a:endParaRPr lang="cs-CZ" dirty="0" smtClean="0"/>
          </a:p>
          <a:p>
            <a:pPr marL="0" indent="0">
              <a:buNone/>
            </a:pPr>
            <a:r>
              <a:rPr lang="cs-CZ" dirty="0" smtClean="0"/>
              <a:t>Igor Tomeš – </a:t>
            </a:r>
            <a:r>
              <a:rPr lang="cs-CZ" sz="2000" dirty="0" smtClean="0"/>
              <a:t>Scénář sociální reformy, tvůrce záchranné sociální sítě, autor filosofie transformace sociálního systému po r. 1989, mezinárodní expert</a:t>
            </a:r>
          </a:p>
          <a:p>
            <a:endParaRPr lang="cs-CZ" dirty="0"/>
          </a:p>
        </p:txBody>
      </p:sp>
    </p:spTree>
    <p:extLst>
      <p:ext uri="{BB962C8B-B14F-4D97-AF65-F5344CB8AC3E}">
        <p14:creationId xmlns:p14="http://schemas.microsoft.com/office/powerpoint/2010/main" val="3457073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sz="3600" dirty="0" smtClean="0"/>
              <a:t>socialistická sociální politika</a:t>
            </a:r>
          </a:p>
          <a:p>
            <a:pPr marL="358775" indent="-358775">
              <a:buSzPct val="70000"/>
              <a:buFont typeface="Wingdings" panose="05000000000000000000" pitchFamily="2" charset="2"/>
              <a:buChar char="q"/>
            </a:pPr>
            <a:r>
              <a:rPr lang="cs-CZ" sz="3400" dirty="0" smtClean="0"/>
              <a:t>termín sociální politika začátkem 50. let vymizel – z ideologického hlediska neexistovaly sociální problémy, které socialismus odstranil (viz např. neexistence nezaměstnanosti, chudoby aj.) – problémy existovaly, byly skryty a řešeny prostřednictvím ekonomiky (přezaměstnanost, cenové dotace)</a:t>
            </a:r>
          </a:p>
          <a:p>
            <a:pPr marL="358775" indent="-358775">
              <a:buSzPct val="70000"/>
              <a:buFont typeface="Wingdings" panose="05000000000000000000" pitchFamily="2" charset="2"/>
              <a:buChar char="q"/>
            </a:pPr>
            <a:r>
              <a:rPr lang="cs-CZ" sz="3400" dirty="0" smtClean="0"/>
              <a:t>rozsáhlé redistribuce respektovaly v nadměrné míře rovnostářské myšlenkové koncepty </a:t>
            </a:r>
          </a:p>
          <a:p>
            <a:pPr marL="358775" indent="-358775">
              <a:buSzPct val="70000"/>
              <a:buFont typeface="Wingdings" panose="05000000000000000000" pitchFamily="2" charset="2"/>
              <a:buChar char="q"/>
            </a:pPr>
            <a:r>
              <a:rPr lang="cs-CZ" sz="3400" dirty="0" smtClean="0"/>
              <a:t>sociální politika byla deformována, šlo de facto pouze o aktivity státu, který monopolně realizoval aktivity v sociální oblasti, role ostatních subjektů byla potlačena nebo zcela vyloučena, stát výrazně omezil prostor pro samostatné chování všech nestátních subjektů, včetně rodiny, </a:t>
            </a:r>
            <a:r>
              <a:rPr lang="cs-CZ" sz="3400" dirty="0"/>
              <a:t>o</a:t>
            </a:r>
            <a:r>
              <a:rPr lang="cs-CZ" sz="3400" dirty="0" smtClean="0"/>
              <a:t>bčanům byla vnucena role pasivních příjemců dávek a služeb, aniž měli reálnou možnost o jejich rozsahu           a kvalitě spolurozhodovat, sociální opatření byla prezentována jako dary velkorysého a štědrého státu občanovi, který vystupoval především v roli pouhého objektu sociální politiky</a:t>
            </a:r>
          </a:p>
        </p:txBody>
      </p:sp>
    </p:spTree>
    <p:extLst>
      <p:ext uri="{BB962C8B-B14F-4D97-AF65-F5344CB8AC3E}">
        <p14:creationId xmlns:p14="http://schemas.microsoft.com/office/powerpoint/2010/main" val="3141689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p:txBody>
          <a:bodyPr/>
          <a:lstStyle/>
          <a:p>
            <a:pPr marL="358775" lvl="0" indent="-358775">
              <a:buSzPct val="70000"/>
              <a:buFont typeface="Wingdings" panose="05000000000000000000" pitchFamily="2" charset="2"/>
              <a:buChar char="q"/>
            </a:pPr>
            <a:r>
              <a:rPr lang="cs-CZ" sz="2400" dirty="0">
                <a:solidFill>
                  <a:prstClr val="black"/>
                </a:solidFill>
              </a:rPr>
              <a:t>monopol státu byl totální, stát koncipoval, realizoval, financoval a kontroloval celou oblast, respektoval sociální spravedlnost ve smyslu rovnostářství </a:t>
            </a:r>
            <a:r>
              <a:rPr lang="cs-CZ" sz="2400" dirty="0" smtClean="0">
                <a:solidFill>
                  <a:prstClr val="black"/>
                </a:solidFill>
              </a:rPr>
              <a:t>                                           a </a:t>
            </a:r>
            <a:r>
              <a:rPr lang="cs-CZ" sz="2400" dirty="0">
                <a:solidFill>
                  <a:prstClr val="black"/>
                </a:solidFill>
              </a:rPr>
              <a:t>prosazoval universální schémata a celospolečenský solidarismus</a:t>
            </a:r>
          </a:p>
          <a:p>
            <a:pPr marL="358775" lvl="0" indent="-358775">
              <a:buSzPct val="70000"/>
              <a:buFont typeface="Wingdings" panose="05000000000000000000" pitchFamily="2" charset="2"/>
              <a:buChar char="q"/>
            </a:pPr>
            <a:r>
              <a:rPr lang="cs-CZ" sz="2400" dirty="0">
                <a:solidFill>
                  <a:prstClr val="black"/>
                </a:solidFill>
              </a:rPr>
              <a:t>způsob financování byl založen na státním rozpočtu a financování sociálních opatření bylo reziduální, dostatek zdrojů pro financování rozsáhlých sociálních výdajů se stával stále problematičtější, stagnace a pokles ekonomického rozvoje </a:t>
            </a:r>
            <a:r>
              <a:rPr lang="cs-CZ" sz="2400" dirty="0" smtClean="0">
                <a:solidFill>
                  <a:prstClr val="black"/>
                </a:solidFill>
              </a:rPr>
              <a:t>         v </a:t>
            </a:r>
            <a:r>
              <a:rPr lang="cs-CZ" sz="2400" dirty="0">
                <a:solidFill>
                  <a:prstClr val="black"/>
                </a:solidFill>
              </a:rPr>
              <a:t>60. a 80. letech naznačovaly nutnost změny</a:t>
            </a:r>
          </a:p>
          <a:p>
            <a:pPr marL="358775" lvl="0" indent="-358775">
              <a:buSzPct val="70000"/>
              <a:buFont typeface="Wingdings" panose="05000000000000000000" pitchFamily="2" charset="2"/>
              <a:buChar char="q"/>
            </a:pPr>
            <a:r>
              <a:rPr lang="cs-CZ" sz="2400" dirty="0">
                <a:solidFill>
                  <a:prstClr val="black"/>
                </a:solidFill>
              </a:rPr>
              <a:t>sociální jištění obyvatelstva se v minulosti ze všeho nejméně setkávalo </a:t>
            </a:r>
            <a:r>
              <a:rPr lang="cs-CZ" sz="2400" dirty="0" smtClean="0">
                <a:solidFill>
                  <a:prstClr val="black"/>
                </a:solidFill>
              </a:rPr>
              <a:t>s </a:t>
            </a:r>
            <a:r>
              <a:rPr lang="cs-CZ" sz="2400" dirty="0">
                <a:solidFill>
                  <a:prstClr val="black"/>
                </a:solidFill>
              </a:rPr>
              <a:t>odsudky – sociální systémy relativně dobře fungovaly, vycházely z dlouholeté tradice, postupně se dále vyvíjely a sledovaly v určité míře i vývoj ve vyspělých zemích </a:t>
            </a:r>
            <a:r>
              <a:rPr lang="cs-CZ" sz="2400" dirty="0" smtClean="0">
                <a:solidFill>
                  <a:prstClr val="black"/>
                </a:solidFill>
              </a:rPr>
              <a:t>          a </a:t>
            </a:r>
            <a:r>
              <a:rPr lang="cs-CZ" sz="2400" dirty="0">
                <a:solidFill>
                  <a:prstClr val="black"/>
                </a:solidFill>
              </a:rPr>
              <a:t>akceptovaly nebo přihlížely i k mezinárodním konvencím a doporučením nadnárodních organizací</a:t>
            </a:r>
          </a:p>
          <a:p>
            <a:endParaRPr lang="cs-CZ" dirty="0"/>
          </a:p>
        </p:txBody>
      </p:sp>
    </p:spTree>
    <p:extLst>
      <p:ext uri="{BB962C8B-B14F-4D97-AF65-F5344CB8AC3E}">
        <p14:creationId xmlns:p14="http://schemas.microsoft.com/office/powerpoint/2010/main" val="3397257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a:xfrm>
            <a:off x="541537" y="1482571"/>
            <a:ext cx="11043821" cy="5220069"/>
          </a:xfrm>
        </p:spPr>
        <p:txBody>
          <a:bodyPr>
            <a:normAutofit fontScale="25000" lnSpcReduction="20000"/>
          </a:bodyPr>
          <a:lstStyle/>
          <a:p>
            <a:pPr marL="0" indent="0">
              <a:lnSpc>
                <a:spcPct val="120000"/>
              </a:lnSpc>
              <a:buNone/>
            </a:pPr>
            <a:r>
              <a:rPr lang="cs-CZ" sz="9600" dirty="0" smtClean="0">
                <a:ea typeface="Tahoma" panose="020B0604030504040204" pitchFamily="34" charset="0"/>
                <a:cs typeface="Tahoma" panose="020B0604030504040204" pitchFamily="34" charset="0"/>
              </a:rPr>
              <a:t>transformace sociální politiky</a:t>
            </a:r>
          </a:p>
          <a:p>
            <a:pPr marL="449263" lvl="0" indent="-411163" hangingPunct="0">
              <a:lnSpc>
                <a:spcPct val="120000"/>
              </a:lnSpc>
              <a:spcBef>
                <a:spcPts val="600"/>
              </a:spcBef>
              <a:spcAft>
                <a:spcPts val="0"/>
              </a:spcAft>
              <a:buSzPct val="70000"/>
              <a:buFont typeface="Wingdings" panose="05000000000000000000" pitchFamily="2" charset="2"/>
              <a:buChar char="q"/>
              <a:tabLst>
                <a:tab pos="358775" algn="l"/>
              </a:tabLst>
            </a:pPr>
            <a:r>
              <a:rPr lang="cs-CZ" sz="9600" dirty="0" smtClean="0">
                <a:effectLst/>
                <a:ea typeface="Tahoma" panose="020B0604030504040204" pitchFamily="34" charset="0"/>
                <a:cs typeface="Tahoma" panose="020B0604030504040204" pitchFamily="34" charset="0"/>
              </a:rPr>
              <a:t>proces, v němž společnost přechází k systému ve vyspělém světě dlouhodobě realizovanému – tuto systémovou změnu nelze uskutečnit v krátkém časovém údobí, starý systém ve své původní funkci neexistuje, ale zároveň ještě ve své celistvosti dostatečně nepůsobí systém nový </a:t>
            </a:r>
          </a:p>
          <a:p>
            <a:pPr marL="449263" lvl="0" indent="-411163" hangingPunct="0">
              <a:lnSpc>
                <a:spcPct val="120000"/>
              </a:lnSpc>
              <a:spcBef>
                <a:spcPts val="600"/>
              </a:spcBef>
              <a:spcAft>
                <a:spcPts val="0"/>
              </a:spcAft>
              <a:buSzPct val="70000"/>
              <a:buFont typeface="Wingdings" panose="05000000000000000000" pitchFamily="2" charset="2"/>
              <a:buChar char="q"/>
              <a:tabLst>
                <a:tab pos="358775" algn="l"/>
              </a:tabLst>
            </a:pPr>
            <a:r>
              <a:rPr lang="cs-CZ" sz="9600" dirty="0">
                <a:ea typeface="Tahoma" panose="020B0604030504040204" pitchFamily="34" charset="0"/>
                <a:cs typeface="Tahoma" panose="020B0604030504040204" pitchFamily="34" charset="0"/>
              </a:rPr>
              <a:t>t</a:t>
            </a:r>
            <a:r>
              <a:rPr lang="cs-CZ" sz="9600" dirty="0" smtClean="0">
                <a:effectLst/>
                <a:ea typeface="Tahoma" panose="020B0604030504040204" pitchFamily="34" charset="0"/>
                <a:cs typeface="Tahoma" panose="020B0604030504040204" pitchFamily="34" charset="0"/>
              </a:rPr>
              <a:t>ransformaci je třeba vnímat nejen jako proces směřující k nové podobě sociální politiky, ale současně i jako proces směřující ke kultivaci jedince, ke změně jeho postojů, chování, hodnotových orientací apod.  </a:t>
            </a:r>
          </a:p>
          <a:p>
            <a:pPr marL="449263" lvl="0" indent="-411163" hangingPunct="0">
              <a:lnSpc>
                <a:spcPct val="120000"/>
              </a:lnSpc>
              <a:spcBef>
                <a:spcPts val="600"/>
              </a:spcBef>
              <a:spcAft>
                <a:spcPts val="0"/>
              </a:spcAft>
              <a:buSzPct val="70000"/>
              <a:buFont typeface="Wingdings" panose="05000000000000000000" pitchFamily="2" charset="2"/>
              <a:buChar char="q"/>
              <a:tabLst>
                <a:tab pos="358775" algn="l"/>
              </a:tabLst>
            </a:pPr>
            <a:r>
              <a:rPr lang="cs-CZ" sz="9600" dirty="0" smtClean="0">
                <a:ea typeface="Tahoma" panose="020B0604030504040204" pitchFamily="34" charset="0"/>
                <a:cs typeface="Tahoma" panose="020B0604030504040204" pitchFamily="34" charset="0"/>
              </a:rPr>
              <a:t>p</a:t>
            </a:r>
            <a:r>
              <a:rPr lang="cs-CZ" sz="9600" dirty="0" smtClean="0">
                <a:effectLst/>
                <a:ea typeface="Tahoma" panose="020B0604030504040204" pitchFamily="34" charset="0"/>
                <a:cs typeface="Tahoma" panose="020B0604030504040204" pitchFamily="34" charset="0"/>
              </a:rPr>
              <a:t>roblém trendů ve vývoji sociální politiky – jde o tendenci přechodu ke společnosti informací,  o účinnější zvládání rychle postupujícího vědeckotechnického vývoje, o přechod od národních hledisek a kritérií k aspektům mezinárodním apod. </a:t>
            </a:r>
          </a:p>
          <a:p>
            <a:pPr marL="449263" lvl="0" indent="-411163" hangingPunct="0">
              <a:lnSpc>
                <a:spcPct val="120000"/>
              </a:lnSpc>
              <a:spcBef>
                <a:spcPts val="600"/>
              </a:spcBef>
              <a:spcAft>
                <a:spcPts val="0"/>
              </a:spcAft>
              <a:buSzPct val="70000"/>
              <a:buFont typeface="Wingdings" panose="05000000000000000000" pitchFamily="2" charset="2"/>
              <a:buChar char="q"/>
              <a:tabLst>
                <a:tab pos="358775" algn="l"/>
              </a:tabLst>
            </a:pPr>
            <a:r>
              <a:rPr lang="cs-CZ" sz="9600" dirty="0" smtClean="0">
                <a:ea typeface="Tahoma" panose="020B0604030504040204" pitchFamily="34" charset="0"/>
                <a:cs typeface="Tahoma" panose="020B0604030504040204" pitchFamily="34" charset="0"/>
              </a:rPr>
              <a:t>s</a:t>
            </a:r>
            <a:r>
              <a:rPr lang="cs-CZ" sz="9600" dirty="0" smtClean="0">
                <a:effectLst/>
                <a:ea typeface="Tahoma" panose="020B0604030504040204" pitchFamily="34" charset="0"/>
                <a:cs typeface="Tahoma" panose="020B0604030504040204" pitchFamily="34" charset="0"/>
              </a:rPr>
              <a:t>ociální reformu je třeba chápat nikoli jako jednorázový akt, ale jako reformu kontinuální. </a:t>
            </a:r>
          </a:p>
          <a:p>
            <a:pPr marL="0" indent="0">
              <a:buNone/>
            </a:pPr>
            <a:endParaRPr lang="cs-CZ"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cs-CZ"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40518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solidFill>
                  <a:srgbClr val="000000"/>
                </a:solidFill>
                <a:latin typeface="Tahoma" panose="020B0604030504040204" pitchFamily="34" charset="0"/>
              </a:rPr>
              <a:t>3. Vývoj a tradice sociální politiky v ČR </a:t>
            </a:r>
            <a:endParaRPr lang="cs-CZ" dirty="0"/>
          </a:p>
        </p:txBody>
      </p:sp>
      <p:sp>
        <p:nvSpPr>
          <p:cNvPr id="3" name="Zástupný symbol pro obsah 2"/>
          <p:cNvSpPr>
            <a:spLocks noGrp="1"/>
          </p:cNvSpPr>
          <p:nvPr>
            <p:ph idx="1"/>
          </p:nvPr>
        </p:nvSpPr>
        <p:spPr>
          <a:xfrm>
            <a:off x="838200" y="1825625"/>
            <a:ext cx="10515600" cy="4717218"/>
          </a:xfrm>
        </p:spPr>
        <p:txBody>
          <a:bodyPr>
            <a:normAutofit fontScale="85000" lnSpcReduction="20000"/>
          </a:bodyPr>
          <a:lstStyle/>
          <a:p>
            <a:pPr marL="0" indent="0">
              <a:buNone/>
            </a:pPr>
            <a:r>
              <a:rPr lang="cs-CZ" dirty="0" smtClean="0"/>
              <a:t>Scénář sociální reformy</a:t>
            </a:r>
          </a:p>
          <a:p>
            <a:pPr marL="0" indent="0">
              <a:buNone/>
            </a:pPr>
            <a:r>
              <a:rPr lang="cs-CZ" dirty="0" smtClean="0"/>
              <a:t>sociální program federální vlády zpracovaný na přechodné období 2 let</a:t>
            </a:r>
          </a:p>
          <a:p>
            <a:pPr marL="0" indent="0">
              <a:buNone/>
            </a:pPr>
            <a:r>
              <a:rPr lang="cs-CZ" dirty="0" smtClean="0"/>
              <a:t>pojat jako program ochranný, který měl umožnit a podpořit ekonomickou reformu, nikoli jako program cílově orientovaný, zaměřil se na vytipování aktuálních rizik dalšího vývoje (nezaměstnanost, inflace, privatizace,  opatření, která budou tlumit sociální napětí spojená s těmito procesy)</a:t>
            </a:r>
          </a:p>
          <a:p>
            <a:pPr marL="0" indent="0">
              <a:buNone/>
            </a:pPr>
            <a:r>
              <a:rPr lang="cs-CZ" dirty="0" smtClean="0"/>
              <a:t>inicioval vznik záchranné sociální sítě </a:t>
            </a:r>
          </a:p>
          <a:p>
            <a:pPr marL="0" indent="0">
              <a:buNone/>
            </a:pPr>
            <a:r>
              <a:rPr lang="cs-CZ" dirty="0" smtClean="0"/>
              <a:t>sehrál aktivní roli, sociální politika umožnila start a počátek ekonomické reformy</a:t>
            </a:r>
          </a:p>
          <a:p>
            <a:pPr marL="0" indent="0">
              <a:buNone/>
            </a:pPr>
            <a:r>
              <a:rPr lang="cs-CZ" dirty="0" smtClean="0"/>
              <a:t>položil základy k vybudování sociální politiky nového typu, vytvářel chybějící sociální instituce (např. úřady práce), instituty (např. sociální pojištění, životní minimum) a mechanismy (např. valorizační mechanismy, kolektivní vyjednávání)</a:t>
            </a:r>
          </a:p>
          <a:p>
            <a:pPr marL="0" indent="0">
              <a:buNone/>
            </a:pPr>
            <a:r>
              <a:rPr lang="cs-CZ" dirty="0" smtClean="0"/>
              <a:t>přijata řada nových zákonů (např. zákon o zaměstnanosti, o životním minimu, sociální potřebnosti, o pojistném na sociální zabezpečení a příspěvku na státní politiku zaměstnanosti, o zdravotním pojištění aj.), v průběhu 90. let a na počátku tohoto století doznaly mnoha změn, </a:t>
            </a:r>
            <a:endParaRPr lang="cs-CZ" dirty="0"/>
          </a:p>
        </p:txBody>
      </p:sp>
    </p:spTree>
    <p:extLst>
      <p:ext uri="{BB962C8B-B14F-4D97-AF65-F5344CB8AC3E}">
        <p14:creationId xmlns:p14="http://schemas.microsoft.com/office/powerpoint/2010/main" val="2995798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a:xfrm>
            <a:off x="838200" y="1376039"/>
            <a:ext cx="10515600" cy="5211192"/>
          </a:xfrm>
        </p:spPr>
        <p:txBody>
          <a:bodyPr>
            <a:noAutofit/>
          </a:bodyPr>
          <a:lstStyle/>
          <a:p>
            <a:pPr marL="0" indent="0">
              <a:lnSpc>
                <a:spcPct val="80000"/>
              </a:lnSpc>
              <a:buNone/>
            </a:pPr>
            <a:r>
              <a:rPr lang="cs-CZ" sz="2400" dirty="0" smtClean="0"/>
              <a:t>záchranná sociální síť</a:t>
            </a:r>
          </a:p>
          <a:p>
            <a:pPr marL="0" indent="0">
              <a:lnSpc>
                <a:spcPct val="80000"/>
              </a:lnSpc>
              <a:buNone/>
            </a:pPr>
            <a:r>
              <a:rPr lang="cs-CZ" sz="2400" dirty="0" smtClean="0"/>
              <a:t>soubor  legislativních norem upravující sociálně politická opatření, kterými stát garantuje všem občanům určitou minimální úroveň pomoci v případě, že se ocitnou v závažných a státem uznaných nouzových sociálních situacích</a:t>
            </a:r>
          </a:p>
          <a:p>
            <a:pPr marL="0" indent="0">
              <a:lnSpc>
                <a:spcPct val="80000"/>
              </a:lnSpc>
              <a:buNone/>
            </a:pPr>
            <a:r>
              <a:rPr lang="cs-CZ" sz="2400" dirty="0" smtClean="0"/>
              <a:t>základní funkce:</a:t>
            </a:r>
          </a:p>
          <a:p>
            <a:pPr marL="449263" indent="-449263">
              <a:lnSpc>
                <a:spcPct val="80000"/>
              </a:lnSpc>
              <a:buSzPct val="70000"/>
              <a:buFont typeface="Wingdings" panose="05000000000000000000" pitchFamily="2" charset="2"/>
              <a:buChar char="q"/>
            </a:pPr>
            <a:r>
              <a:rPr lang="cs-CZ" sz="2400" dirty="0" smtClean="0"/>
              <a:t>aktivně působí v politice zaměstnanosti a spoluvytváří předpoklady k tomu, aby se pracovní síla vracela do aktivní ekonomické činnosti a byla zabezpečena nezbytnými příjmy v případě nezaměstnanosti</a:t>
            </a:r>
          </a:p>
          <a:p>
            <a:pPr marL="449263" indent="-449263">
              <a:lnSpc>
                <a:spcPct val="80000"/>
              </a:lnSpc>
              <a:buSzPct val="70000"/>
              <a:buFont typeface="Wingdings" panose="05000000000000000000" pitchFamily="2" charset="2"/>
              <a:buChar char="q"/>
            </a:pPr>
            <a:r>
              <a:rPr lang="cs-CZ" sz="2400" dirty="0" smtClean="0"/>
              <a:t>garantuje ekonomicky aktivnímu obyvatelstvu minimální výši pracovního příjmu garantováním tzv. minimální mzdy</a:t>
            </a:r>
          </a:p>
          <a:p>
            <a:pPr marL="449263" indent="-449263">
              <a:lnSpc>
                <a:spcPct val="80000"/>
              </a:lnSpc>
              <a:buSzPct val="70000"/>
              <a:buFont typeface="Wingdings" panose="05000000000000000000" pitchFamily="2" charset="2"/>
              <a:buChar char="q"/>
            </a:pPr>
            <a:r>
              <a:rPr lang="cs-CZ" sz="2400" dirty="0" smtClean="0"/>
              <a:t>garantuje nezbytně nutnou výši příjmů sociálně potřebným občanům, zejména nízkopříjmovým rodinám s dětmi (např. stanovením tzv. životního minima)</a:t>
            </a:r>
          </a:p>
          <a:p>
            <a:pPr marL="449263" indent="-449263">
              <a:lnSpc>
                <a:spcPct val="80000"/>
              </a:lnSpc>
              <a:buSzPct val="70000"/>
              <a:buFont typeface="Wingdings" panose="05000000000000000000" pitchFamily="2" charset="2"/>
              <a:buChar char="q"/>
            </a:pPr>
            <a:r>
              <a:rPr lang="cs-CZ" sz="2400" dirty="0" smtClean="0"/>
              <a:t>poskytuje určitou ochranu bydlení sociálně potřebným občanům (určitými příspěvky na úhradu nákladů spojených s bydlením).</a:t>
            </a:r>
          </a:p>
          <a:p>
            <a:pPr marL="0" indent="0">
              <a:buNone/>
            </a:pPr>
            <a:endParaRPr lang="cs-CZ" sz="2400" dirty="0"/>
          </a:p>
        </p:txBody>
      </p:sp>
    </p:spTree>
    <p:extLst>
      <p:ext uri="{BB962C8B-B14F-4D97-AF65-F5344CB8AC3E}">
        <p14:creationId xmlns:p14="http://schemas.microsoft.com/office/powerpoint/2010/main" val="156322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z</a:t>
            </a:r>
            <a:r>
              <a:rPr lang="cs-CZ" dirty="0" smtClean="0"/>
              <a:t>áchranná sociální síť má zmírňovat sociální dopady jednotlivých kroků transformace ekonomiky</a:t>
            </a:r>
          </a:p>
          <a:p>
            <a:pPr marL="0" indent="0">
              <a:buNone/>
            </a:pPr>
            <a:r>
              <a:rPr lang="cs-CZ" dirty="0" smtClean="0"/>
              <a:t>je výrazem celospolečenské solidarity a zodpovědnosti státu ve vztahu     k občanům pro případ, že se ne vlastní vinou dostanou do stavu nouze, případně že jsou ohroženy důležité sociální zájmy občana nebo i státu (společnosti) – v těchto případech stát garantuje potřebný, nezbytný, společensky uznaný standard pomoci</a:t>
            </a:r>
          </a:p>
          <a:p>
            <a:pPr marL="0" indent="0">
              <a:buNone/>
            </a:pPr>
            <a:r>
              <a:rPr lang="cs-CZ" dirty="0" smtClean="0"/>
              <a:t>je koncipována jako aktivizační, adaptabilní a pružný systém sociálních opatření, který musí nutně reagovat na změny, k nimž dochází                  v reálném životě</a:t>
            </a:r>
            <a:endParaRPr lang="cs-CZ" dirty="0"/>
          </a:p>
        </p:txBody>
      </p:sp>
    </p:spTree>
    <p:extLst>
      <p:ext uri="{BB962C8B-B14F-4D97-AF65-F5344CB8AC3E}">
        <p14:creationId xmlns:p14="http://schemas.microsoft.com/office/powerpoint/2010/main" val="2941859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solidFill>
                  <a:srgbClr val="000000"/>
                </a:solidFill>
                <a:latin typeface="Tahoma" panose="020B0604030504040204" pitchFamily="34" charset="0"/>
                <a:ea typeface="+mn-ea"/>
                <a:cs typeface="+mn-cs"/>
              </a:rPr>
              <a:t>4. Geneze </a:t>
            </a:r>
            <a:r>
              <a:rPr lang="cs-CZ" sz="2800" dirty="0">
                <a:solidFill>
                  <a:srgbClr val="000000"/>
                </a:solidFill>
                <a:latin typeface="Tahoma" panose="020B0604030504040204" pitchFamily="34" charset="0"/>
                <a:ea typeface="+mn-ea"/>
                <a:cs typeface="+mn-cs"/>
              </a:rPr>
              <a:t>sociální politiky</a:t>
            </a:r>
            <a:endParaRPr lang="cs-CZ" dirty="0"/>
          </a:p>
        </p:txBody>
      </p:sp>
      <p:sp>
        <p:nvSpPr>
          <p:cNvPr id="3" name="Zástupný symbol pro obsah 2"/>
          <p:cNvSpPr>
            <a:spLocks noGrp="1"/>
          </p:cNvSpPr>
          <p:nvPr>
            <p:ph idx="1"/>
          </p:nvPr>
        </p:nvSpPr>
        <p:spPr>
          <a:xfrm>
            <a:off x="838200" y="1515762"/>
            <a:ext cx="10515600" cy="4893276"/>
          </a:xfrm>
        </p:spPr>
        <p:txBody>
          <a:bodyPr>
            <a:normAutofit/>
          </a:bodyPr>
          <a:lstStyle/>
          <a:p>
            <a:pPr marL="0" lvl="0" indent="0" algn="ctr">
              <a:buNone/>
            </a:pPr>
            <a:r>
              <a:rPr lang="cs-CZ" dirty="0">
                <a:solidFill>
                  <a:prstClr val="black"/>
                </a:solidFill>
              </a:rPr>
              <a:t/>
            </a:r>
            <a:br>
              <a:rPr lang="cs-CZ" dirty="0">
                <a:solidFill>
                  <a:prstClr val="black"/>
                </a:solidFill>
              </a:rPr>
            </a:br>
            <a:r>
              <a:rPr lang="cs-CZ" sz="2400" dirty="0" smtClean="0">
                <a:solidFill>
                  <a:prstClr val="black"/>
                </a:solidFill>
              </a:rPr>
              <a:t>rodinná a rodová vzájemnost</a:t>
            </a:r>
          </a:p>
          <a:p>
            <a:pPr marL="0" lvl="0" indent="0" algn="ctr">
              <a:buNone/>
            </a:pPr>
            <a:r>
              <a:rPr lang="cs-CZ" sz="2400" dirty="0" smtClean="0">
                <a:solidFill>
                  <a:prstClr val="black"/>
                </a:solidFill>
              </a:rPr>
              <a:t>↓</a:t>
            </a:r>
          </a:p>
          <a:p>
            <a:pPr marL="0" lvl="0" indent="0" algn="ctr">
              <a:buNone/>
            </a:pPr>
            <a:r>
              <a:rPr lang="cs-CZ" sz="2400" dirty="0" smtClean="0">
                <a:solidFill>
                  <a:prstClr val="black"/>
                </a:solidFill>
              </a:rPr>
              <a:t>pomoc chudým</a:t>
            </a:r>
          </a:p>
          <a:p>
            <a:pPr marL="0" lvl="0" indent="0" algn="ctr">
              <a:buNone/>
            </a:pPr>
            <a:r>
              <a:rPr lang="cs-CZ" sz="1600" dirty="0" err="1">
                <a:solidFill>
                  <a:prstClr val="black"/>
                </a:solidFill>
              </a:rPr>
              <a:t>a</a:t>
            </a:r>
            <a:r>
              <a:rPr lang="cs-CZ" sz="1600" dirty="0" err="1" smtClean="0">
                <a:solidFill>
                  <a:prstClr val="black"/>
                </a:solidFill>
              </a:rPr>
              <a:t>ng</a:t>
            </a:r>
            <a:r>
              <a:rPr lang="cs-CZ" sz="1600" dirty="0" smtClean="0">
                <a:solidFill>
                  <a:prstClr val="black"/>
                </a:solidFill>
              </a:rPr>
              <a:t>. chudinské zákonodárství (1576), spontánní vzájemnost (bratrstva, cechy)</a:t>
            </a:r>
          </a:p>
          <a:p>
            <a:pPr marL="0" lvl="0" indent="0" algn="ctr">
              <a:buNone/>
            </a:pPr>
            <a:r>
              <a:rPr lang="cs-CZ" sz="2400" dirty="0" smtClean="0">
                <a:solidFill>
                  <a:prstClr val="black"/>
                </a:solidFill>
              </a:rPr>
              <a:t>↓</a:t>
            </a:r>
          </a:p>
          <a:p>
            <a:pPr marL="0" lvl="0" indent="0" algn="ctr">
              <a:buNone/>
            </a:pPr>
            <a:r>
              <a:rPr lang="cs-CZ" sz="2400" dirty="0" smtClean="0">
                <a:solidFill>
                  <a:prstClr val="black"/>
                </a:solidFill>
              </a:rPr>
              <a:t>komplexní soustavy institucí moderních společností</a:t>
            </a:r>
          </a:p>
          <a:p>
            <a:pPr marL="0" lvl="0" indent="0" algn="ctr">
              <a:buNone/>
            </a:pPr>
            <a:r>
              <a:rPr lang="cs-CZ" sz="1600" dirty="0" smtClean="0">
                <a:solidFill>
                  <a:prstClr val="black"/>
                </a:solidFill>
              </a:rPr>
              <a:t>úmrtnostní tabulky (E. Halley, 17. stol.) → povinné pojištění (Jean-</a:t>
            </a:r>
            <a:r>
              <a:rPr lang="cs-CZ" sz="1600" dirty="0" err="1" smtClean="0">
                <a:solidFill>
                  <a:prstClr val="black"/>
                </a:solidFill>
              </a:rPr>
              <a:t>Baptiste</a:t>
            </a:r>
            <a:r>
              <a:rPr lang="cs-CZ" sz="1600" dirty="0" smtClean="0">
                <a:solidFill>
                  <a:prstClr val="black"/>
                </a:solidFill>
              </a:rPr>
              <a:t> </a:t>
            </a:r>
            <a:r>
              <a:rPr lang="cs-CZ" sz="1600" dirty="0" err="1" smtClean="0">
                <a:solidFill>
                  <a:prstClr val="black"/>
                </a:solidFill>
              </a:rPr>
              <a:t>Colbert</a:t>
            </a:r>
            <a:r>
              <a:rPr lang="cs-CZ" sz="1600" dirty="0" smtClean="0">
                <a:solidFill>
                  <a:prstClr val="black"/>
                </a:solidFill>
              </a:rPr>
              <a:t>)</a:t>
            </a:r>
          </a:p>
          <a:p>
            <a:pPr marL="0" lvl="0" indent="0" algn="ctr">
              <a:buNone/>
            </a:pPr>
            <a:r>
              <a:rPr lang="cs-CZ" sz="1600" dirty="0" smtClean="0">
                <a:solidFill>
                  <a:prstClr val="black"/>
                </a:solidFill>
              </a:rPr>
              <a:t>Otto von Bismarck (NP – 1881, ÚP – 1883, starobní a </a:t>
            </a:r>
            <a:r>
              <a:rPr lang="cs-CZ" sz="1600" dirty="0" err="1" smtClean="0">
                <a:solidFill>
                  <a:prstClr val="black"/>
                </a:solidFill>
              </a:rPr>
              <a:t>inv</a:t>
            </a:r>
            <a:r>
              <a:rPr lang="cs-CZ" sz="1600" dirty="0" smtClean="0">
                <a:solidFill>
                  <a:prstClr val="black"/>
                </a:solidFill>
              </a:rPr>
              <a:t>. poj. – 1889)</a:t>
            </a:r>
          </a:p>
          <a:p>
            <a:pPr marL="0" lvl="0" indent="0" algn="ctr">
              <a:buNone/>
            </a:pPr>
            <a:r>
              <a:rPr lang="cs-CZ" sz="1600" dirty="0" smtClean="0">
                <a:solidFill>
                  <a:prstClr val="black"/>
                </a:solidFill>
              </a:rPr>
              <a:t>Eduard Franz Josef </a:t>
            </a:r>
            <a:r>
              <a:rPr lang="cs-CZ" sz="1600" dirty="0" err="1" smtClean="0">
                <a:solidFill>
                  <a:prstClr val="black"/>
                </a:solidFill>
              </a:rPr>
              <a:t>Taafe</a:t>
            </a:r>
            <a:r>
              <a:rPr lang="cs-CZ" sz="1600" dirty="0" smtClean="0">
                <a:solidFill>
                  <a:prstClr val="black"/>
                </a:solidFill>
              </a:rPr>
              <a:t> (NP – 1888, ÚP – 1889, hornické poj. – 1889)</a:t>
            </a:r>
          </a:p>
          <a:p>
            <a:pPr marL="0" lvl="0" indent="0" algn="ctr">
              <a:buNone/>
            </a:pPr>
            <a:r>
              <a:rPr lang="cs-CZ" sz="1600" dirty="0" smtClean="0">
                <a:solidFill>
                  <a:prstClr val="black"/>
                </a:solidFill>
              </a:rPr>
              <a:t>William </a:t>
            </a:r>
            <a:r>
              <a:rPr lang="cs-CZ" sz="1600" dirty="0" err="1" smtClean="0">
                <a:solidFill>
                  <a:prstClr val="black"/>
                </a:solidFill>
              </a:rPr>
              <a:t>Beveridge</a:t>
            </a:r>
            <a:r>
              <a:rPr lang="cs-CZ" sz="1600" dirty="0" smtClean="0">
                <a:solidFill>
                  <a:prstClr val="black"/>
                </a:solidFill>
              </a:rPr>
              <a:t> (1942 – národní sociální pojištění / 5 zel: nevědomost, nečinnost, nemoc, potřeba, zanedbanost)</a:t>
            </a:r>
          </a:p>
          <a:p>
            <a:pPr marL="0" lvl="0" indent="0" algn="ctr">
              <a:buNone/>
            </a:pPr>
            <a:r>
              <a:rPr lang="cs-CZ" sz="1600" dirty="0" err="1" smtClean="0">
                <a:solidFill>
                  <a:prstClr val="black"/>
                </a:solidFill>
              </a:rPr>
              <a:t>Pierre</a:t>
            </a:r>
            <a:r>
              <a:rPr lang="cs-CZ" sz="1600" dirty="0" smtClean="0">
                <a:solidFill>
                  <a:prstClr val="black"/>
                </a:solidFill>
              </a:rPr>
              <a:t> </a:t>
            </a:r>
            <a:r>
              <a:rPr lang="cs-CZ" sz="1600" dirty="0" err="1" smtClean="0">
                <a:solidFill>
                  <a:prstClr val="black"/>
                </a:solidFill>
              </a:rPr>
              <a:t>Laroque</a:t>
            </a:r>
            <a:r>
              <a:rPr lang="cs-CZ" sz="1600" dirty="0" smtClean="0">
                <a:solidFill>
                  <a:prstClr val="black"/>
                </a:solidFill>
              </a:rPr>
              <a:t> (průběžné </a:t>
            </a:r>
            <a:r>
              <a:rPr lang="cs-CZ" sz="1600" dirty="0" err="1" smtClean="0">
                <a:solidFill>
                  <a:prstClr val="black"/>
                </a:solidFill>
              </a:rPr>
              <a:t>fin</a:t>
            </a:r>
            <a:r>
              <a:rPr lang="cs-CZ" sz="1600" dirty="0" smtClean="0">
                <a:solidFill>
                  <a:prstClr val="black"/>
                </a:solidFill>
              </a:rPr>
              <a:t>. – zdraví/nemocní, mladí/staří, zaměstnaní/nezaměstnaní, bohatí/chudí)</a:t>
            </a:r>
          </a:p>
          <a:p>
            <a:pPr marL="0" lvl="0" indent="0" algn="ctr">
              <a:buNone/>
            </a:pPr>
            <a:endParaRPr lang="cs-CZ" sz="1600" dirty="0"/>
          </a:p>
        </p:txBody>
      </p:sp>
    </p:spTree>
    <p:extLst>
      <p:ext uri="{BB962C8B-B14F-4D97-AF65-F5344CB8AC3E}">
        <p14:creationId xmlns:p14="http://schemas.microsoft.com/office/powerpoint/2010/main" val="2415401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4. Geneze sociální politiky</a:t>
            </a:r>
            <a:endParaRPr lang="cs-CZ" dirty="0"/>
          </a:p>
        </p:txBody>
      </p:sp>
      <p:sp>
        <p:nvSpPr>
          <p:cNvPr id="3" name="Zástupný symbol pro obsah 2"/>
          <p:cNvSpPr>
            <a:spLocks noGrp="1"/>
          </p:cNvSpPr>
          <p:nvPr>
            <p:ph idx="1"/>
          </p:nvPr>
        </p:nvSpPr>
        <p:spPr/>
        <p:txBody>
          <a:bodyPr/>
          <a:lstStyle/>
          <a:p>
            <a:pPr marL="0" indent="0">
              <a:buSzPct val="70000"/>
              <a:buNone/>
            </a:pPr>
            <a:r>
              <a:rPr lang="cs-CZ" dirty="0" smtClean="0"/>
              <a:t>Albín </a:t>
            </a:r>
            <a:r>
              <a:rPr lang="cs-CZ" dirty="0" err="1" smtClean="0"/>
              <a:t>Bráf</a:t>
            </a:r>
            <a:r>
              <a:rPr lang="cs-CZ" dirty="0" smtClean="0"/>
              <a:t> : </a:t>
            </a:r>
            <a:r>
              <a:rPr lang="cs-CZ" sz="2400" dirty="0" smtClean="0"/>
              <a:t>Almužna a mzda (1883) </a:t>
            </a:r>
            <a:r>
              <a:rPr lang="cs-CZ" sz="2000" dirty="0" smtClean="0"/>
              <a:t>– role státu při pomoci chudým</a:t>
            </a:r>
          </a:p>
          <a:p>
            <a:pPr marL="0" indent="0">
              <a:buNone/>
            </a:pPr>
            <a:r>
              <a:rPr lang="cs-CZ" dirty="0" smtClean="0"/>
              <a:t>Karel Engliš: </a:t>
            </a:r>
            <a:r>
              <a:rPr lang="cs-CZ" sz="2400" dirty="0" smtClean="0"/>
              <a:t>Sociální politika (1916) </a:t>
            </a:r>
            <a:r>
              <a:rPr lang="cs-CZ" sz="2000" dirty="0" smtClean="0"/>
              <a:t>= praktické snažení, aby společenský celek byl vypěstěn a přetvořen co nejideálněji</a:t>
            </a:r>
          </a:p>
          <a:p>
            <a:pPr marL="0" indent="0">
              <a:buNone/>
            </a:pPr>
            <a:r>
              <a:rPr lang="cs-CZ" dirty="0" smtClean="0"/>
              <a:t>Josef Macek: </a:t>
            </a:r>
            <a:r>
              <a:rPr lang="cs-CZ" sz="2400" dirty="0" smtClean="0"/>
              <a:t>Základy sociální politiky (1925) </a:t>
            </a:r>
            <a:r>
              <a:rPr lang="cs-CZ" dirty="0" smtClean="0"/>
              <a:t>– </a:t>
            </a:r>
            <a:r>
              <a:rPr lang="cs-CZ" sz="2000" dirty="0" smtClean="0"/>
              <a:t>soc. pol. jako preventivní činnost, snaží  se změnit společenské zřízení tak, aby se jeho vinou nevyskytovala společenská zla (chudoba, nezaměstnanost, nemoc, nízký příjem, ...) x sociální péče jako represivní činnost, snaží se zmírnit lidské utrpení v konkrétních případech</a:t>
            </a:r>
          </a:p>
          <a:p>
            <a:pPr marL="0" indent="0">
              <a:buNone/>
            </a:pPr>
            <a:r>
              <a:rPr lang="cs-CZ" dirty="0" smtClean="0"/>
              <a:t>Alois Rašín: (1923) – </a:t>
            </a:r>
            <a:r>
              <a:rPr lang="cs-CZ" sz="2000" dirty="0" smtClean="0"/>
              <a:t>vymezil program státní sociální politiky: Sociální ochranné zákonodárství, pojišťování rizika ztráty výdělku při onemocnění a úrazu, nezaměstnanosti, invaliditě a stáří hledí těm, kteří nemohou uspořit tolik, aby jejich jmění bylo základem života jejich, jednak zabezpečiti dlouhé užívání pracovní síly, jednak pojistit je pro případ ztráty jejich výdělkové schopnosti, aby nebyly odkázáni na důchod zaopatřování chudých.</a:t>
            </a:r>
            <a:endParaRPr lang="cs-CZ" sz="2000" dirty="0"/>
          </a:p>
        </p:txBody>
      </p:sp>
    </p:spTree>
    <p:extLst>
      <p:ext uri="{BB962C8B-B14F-4D97-AF65-F5344CB8AC3E}">
        <p14:creationId xmlns:p14="http://schemas.microsoft.com/office/powerpoint/2010/main" val="2599241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3F4AECD54B67E47862AB14566E8592B" ma:contentTypeVersion="12" ma:contentTypeDescription="Vytvoří nový dokument" ma:contentTypeScope="" ma:versionID="dc05a02441763500345bc54f25ccac5e">
  <xsd:schema xmlns:xsd="http://www.w3.org/2001/XMLSchema" xmlns:xs="http://www.w3.org/2001/XMLSchema" xmlns:p="http://schemas.microsoft.com/office/2006/metadata/properties" xmlns:ns2="cbefea44-e136-4179-aaed-838712420fe3" xmlns:ns3="a5cc325b-3808-46fd-ba12-9be4b2bbba49" targetNamespace="http://schemas.microsoft.com/office/2006/metadata/properties" ma:root="true" ma:fieldsID="292d38a1adf511b0d7f3e2ead60c4386" ns2:_="" ns3:_="">
    <xsd:import namespace="cbefea44-e136-4179-aaed-838712420fe3"/>
    <xsd:import namespace="a5cc325b-3808-46fd-ba12-9be4b2bbba4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efea44-e136-4179-aaed-838712420f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cc325b-3808-46fd-ba12-9be4b2bbba49" elementFormDefault="qualified">
    <xsd:import namespace="http://schemas.microsoft.com/office/2006/documentManagement/types"/>
    <xsd:import namespace="http://schemas.microsoft.com/office/infopath/2007/PartnerControls"/>
    <xsd:element name="SharedWithUsers" ma:index="17"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0BDFBD-2DEE-41F2-92A1-5697D358EF34}"/>
</file>

<file path=customXml/itemProps2.xml><?xml version="1.0" encoding="utf-8"?>
<ds:datastoreItem xmlns:ds="http://schemas.openxmlformats.org/officeDocument/2006/customXml" ds:itemID="{CBFD3B93-E967-4D34-A618-DAFF7F731ADE}"/>
</file>

<file path=customXml/itemProps3.xml><?xml version="1.0" encoding="utf-8"?>
<ds:datastoreItem xmlns:ds="http://schemas.openxmlformats.org/officeDocument/2006/customXml" ds:itemID="{1918A8C4-F4F3-4C59-999F-AB82807A836C}"/>
</file>

<file path=docProps/app.xml><?xml version="1.0" encoding="utf-8"?>
<Properties xmlns="http://schemas.openxmlformats.org/officeDocument/2006/extended-properties" xmlns:vt="http://schemas.openxmlformats.org/officeDocument/2006/docPropsVTypes">
  <TotalTime>6074</TotalTime>
  <Words>1070</Words>
  <Application>Microsoft Office PowerPoint</Application>
  <PresentationFormat>Širokoúhlá obrazovka</PresentationFormat>
  <Paragraphs>64</Paragraphs>
  <Slides>10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vt:i4>
      </vt:variant>
    </vt:vector>
  </HeadingPairs>
  <TitlesOfParts>
    <vt:vector size="17" baseType="lpstr">
      <vt:lpstr>Arial</vt:lpstr>
      <vt:lpstr>Calibri</vt:lpstr>
      <vt:lpstr>Calibri Light</vt:lpstr>
      <vt:lpstr>Tahoma</vt:lpstr>
      <vt:lpstr>Times New Roman</vt:lpstr>
      <vt:lpstr>Wingdings</vt:lpstr>
      <vt:lpstr>Motiv Office</vt:lpstr>
      <vt:lpstr>Sociální politika I. Geneze sociální politiky, vývoj a tradice sociální politiky v České republice </vt:lpstr>
      <vt:lpstr>3. Vývoj a tradice sociální politiky v ČR</vt:lpstr>
      <vt:lpstr>3. Vývoj a tradice sociální politiky v ČR</vt:lpstr>
      <vt:lpstr>3. Vývoj a tradice sociální politiky v ČR</vt:lpstr>
      <vt:lpstr>3. Vývoj a tradice sociální politiky v ČR </vt:lpstr>
      <vt:lpstr>3. Vývoj a tradice sociální politiky v ČR</vt:lpstr>
      <vt:lpstr>3. Vývoj a tradice sociální politiky v ČR</vt:lpstr>
      <vt:lpstr>4. Geneze sociální politiky</vt:lpstr>
      <vt:lpstr>4. Geneze sociální politiky</vt:lpstr>
      <vt:lpstr>4. Geneze sociální politiky</vt:lpstr>
    </vt:vector>
  </TitlesOfParts>
  <Company>VÚPSV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politika I.</dc:title>
  <dc:creator>Průša Ladislav</dc:creator>
  <cp:lastModifiedBy>Průša Ladislav</cp:lastModifiedBy>
  <cp:revision>144</cp:revision>
  <dcterms:created xsi:type="dcterms:W3CDTF">2018-10-04T15:02:25Z</dcterms:created>
  <dcterms:modified xsi:type="dcterms:W3CDTF">2021-03-15T18:00:20Z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0x01010023F4AECD54B67E47862AB14566E8592B</vt:lpwstr>
  </property>
</Properties>
</file>