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647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948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95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4553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516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853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83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3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94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646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29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69325-0006-40BD-B5FA-BB46D3CA5E53}" type="datetimeFigureOut">
              <a:rPr lang="cs-CZ" smtClean="0"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CFB8-023A-4055-B837-897E29AF8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08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3A4813E-51ED-4012-8D78-821F6D57A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9505"/>
            <a:ext cx="9144000" cy="1366202"/>
          </a:xfrm>
        </p:spPr>
        <p:txBody>
          <a:bodyPr>
            <a:normAutofit fontScale="90000"/>
          </a:bodyPr>
          <a:lstStyle/>
          <a:p>
            <a:r>
              <a:rPr lang="cs-CZ" sz="4000" dirty="0"/>
              <a:t>Sociální politika I.</a:t>
            </a:r>
            <a:br>
              <a:rPr lang="cs-CZ" sz="4000" dirty="0"/>
            </a:br>
            <a:r>
              <a:rPr lang="cs-CZ" sz="4000" b="1" dirty="0" smtClean="0"/>
              <a:t>Příčiny </a:t>
            </a:r>
            <a:r>
              <a:rPr lang="cs-CZ" sz="4000" b="1" dirty="0"/>
              <a:t>rozdílů a modely sociální politiky, tvorba programů sociální politiky 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AA11FA9A-F513-4EE6-B798-6DC506ADAA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90758"/>
            <a:ext cx="9144000" cy="1655762"/>
          </a:xfrm>
        </p:spPr>
        <p:txBody>
          <a:bodyPr/>
          <a:lstStyle/>
          <a:p>
            <a:r>
              <a:rPr lang="cs-CZ" dirty="0"/>
              <a:t>CZ.02.2.69/0.0/0.0/16_015/0002400</a:t>
            </a:r>
            <a:endParaRPr lang="cs-CZ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/>
              <a:t>ROZVOJ VZDĚLÁVÁNÍ NA SLEZSKÉ UNIVERZITĚ V OPAVĚ</a:t>
            </a:r>
          </a:p>
        </p:txBody>
      </p:sp>
      <p:pic>
        <p:nvPicPr>
          <p:cNvPr id="4" name="Obrázek 3" descr="Logolink_OP_VVV_hor_barva_cz">
            <a:extLst>
              <a:ext uri="{FF2B5EF4-FFF2-40B4-BE49-F238E27FC236}">
                <a16:creationId xmlns:a16="http://schemas.microsoft.com/office/drawing/2014/main" xmlns="" id="{D3ECA9CD-610B-49AA-97ED-30168794AFF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94640"/>
            <a:ext cx="9702800" cy="2301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3830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 smtClean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5. Příčiny </a:t>
            </a:r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rozdílů a modely sociální politiky.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rozhodující </a:t>
            </a:r>
            <a:r>
              <a:rPr lang="cs-CZ" dirty="0" smtClean="0"/>
              <a:t> = jaká </a:t>
            </a:r>
            <a:r>
              <a:rPr lang="cs-CZ" dirty="0"/>
              <a:t>role je přisuzována jednotlivým </a:t>
            </a:r>
            <a:r>
              <a:rPr lang="cs-CZ" dirty="0" smtClean="0"/>
              <a:t>subjektům, spor </a:t>
            </a:r>
            <a:r>
              <a:rPr lang="cs-CZ" dirty="0"/>
              <a:t>o to, jakou úlohu koncepční i čistě praktickou má v sociální politice stát a ostatní </a:t>
            </a:r>
            <a:r>
              <a:rPr lang="cs-CZ" dirty="0" smtClean="0"/>
              <a:t>subjekty</a:t>
            </a:r>
          </a:p>
          <a:p>
            <a:pPr marL="0" indent="0">
              <a:buNone/>
            </a:pPr>
            <a:r>
              <a:rPr lang="cs-CZ" dirty="0" smtClean="0"/>
              <a:t>podle </a:t>
            </a:r>
            <a:r>
              <a:rPr lang="cs-CZ" dirty="0"/>
              <a:t>míry </a:t>
            </a:r>
            <a:r>
              <a:rPr lang="cs-CZ" dirty="0" smtClean="0"/>
              <a:t>účasti státu v </a:t>
            </a:r>
            <a:r>
              <a:rPr lang="cs-CZ" dirty="0"/>
              <a:t>praxi sociální politiky se rozlišují i její určité </a:t>
            </a:r>
            <a:r>
              <a:rPr lang="cs-CZ" dirty="0" smtClean="0"/>
              <a:t>modely (R. M</a:t>
            </a:r>
            <a:r>
              <a:rPr lang="cs-CZ" dirty="0"/>
              <a:t>. </a:t>
            </a:r>
            <a:r>
              <a:rPr lang="cs-CZ" dirty="0" err="1" smtClean="0"/>
              <a:t>Titmus</a:t>
            </a:r>
            <a:r>
              <a:rPr lang="cs-CZ" dirty="0" smtClean="0"/>
              <a:t> – "Úvod </a:t>
            </a:r>
            <a:r>
              <a:rPr lang="cs-CZ" dirty="0"/>
              <a:t>do sociální politiky</a:t>
            </a:r>
            <a:r>
              <a:rPr lang="cs-CZ" dirty="0" smtClean="0"/>
              <a:t>" (1974), G. </a:t>
            </a:r>
            <a:r>
              <a:rPr lang="cs-CZ" dirty="0" err="1" smtClean="0"/>
              <a:t>Esping</a:t>
            </a:r>
            <a:r>
              <a:rPr lang="cs-CZ" dirty="0"/>
              <a:t> </a:t>
            </a:r>
            <a:r>
              <a:rPr lang="cs-CZ" dirty="0" smtClean="0"/>
              <a:t>– Andersen – "Tři politické ekonomie sociálního státu" (1991)</a:t>
            </a:r>
          </a:p>
          <a:p>
            <a:pPr>
              <a:buFontTx/>
              <a:buChar char="-"/>
            </a:pPr>
            <a:r>
              <a:rPr lang="cs-CZ"/>
              <a:t>liberální (reziduální) model</a:t>
            </a:r>
          </a:p>
          <a:p>
            <a:pPr>
              <a:buFontTx/>
              <a:buChar char="-"/>
            </a:pPr>
            <a:r>
              <a:rPr lang="cs-CZ" smtClean="0"/>
              <a:t>sociálně-demokratický </a:t>
            </a:r>
            <a:r>
              <a:rPr lang="cs-CZ" dirty="0" smtClean="0"/>
              <a:t>(</a:t>
            </a:r>
            <a:r>
              <a:rPr lang="cs-CZ" dirty="0" err="1" smtClean="0"/>
              <a:t>redistributivní</a:t>
            </a:r>
            <a:r>
              <a:rPr lang="cs-CZ" dirty="0" smtClean="0"/>
              <a:t>) model</a:t>
            </a:r>
          </a:p>
          <a:p>
            <a:pPr>
              <a:buFontTx/>
              <a:buChar char="-"/>
            </a:pPr>
            <a:r>
              <a:rPr lang="cs-CZ" dirty="0" smtClean="0"/>
              <a:t>korporativní (výkonový) model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46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5. Příčiny rozdílů a modely sociální politiky.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spcBef>
                <a:spcPts val="600"/>
              </a:spcBef>
              <a:buNone/>
            </a:pPr>
            <a:r>
              <a:rPr lang="cs-CZ" dirty="0">
                <a:latin typeface="Verdana" panose="020B0604030504040204" pitchFamily="34" charset="0"/>
                <a:ea typeface="Calibri" panose="020F0502020204030204" pitchFamily="34" charset="0"/>
              </a:rPr>
              <a:t>liberální </a:t>
            </a: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(reziduální) model: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poskytování </a:t>
            </a:r>
            <a:r>
              <a:rPr lang="cs-CZ" dirty="0">
                <a:latin typeface="Verdana" panose="020B0604030504040204" pitchFamily="34" charset="0"/>
                <a:ea typeface="Calibri" panose="020F0502020204030204" pitchFamily="34" charset="0"/>
              </a:rPr>
              <a:t>sociální pomoci na základě testování majetkových poměrů, </a:t>
            </a:r>
            <a:endParaRPr lang="cs-CZ" dirty="0" smtClean="0"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malé přerozdělování,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orientace na </a:t>
            </a:r>
            <a:r>
              <a:rPr lang="cs-CZ" dirty="0">
                <a:latin typeface="Verdana" panose="020B0604030504040204" pitchFamily="34" charset="0"/>
                <a:ea typeface="Calibri" panose="020F0502020204030204" pitchFamily="34" charset="0"/>
              </a:rPr>
              <a:t>zabezpečení osob s nízkými příjmy, </a:t>
            </a:r>
            <a:endParaRPr lang="cs-CZ" dirty="0" smtClean="0"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cs-CZ" dirty="0">
                <a:latin typeface="Verdana" panose="020B0604030504040204" pitchFamily="34" charset="0"/>
                <a:ea typeface="Calibri" panose="020F0502020204030204" pitchFamily="34" charset="0"/>
              </a:rPr>
              <a:t>nízká úroveň </a:t>
            </a: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dávek,</a:t>
            </a:r>
          </a:p>
          <a:p>
            <a:pPr marL="0" lvl="0" indent="0">
              <a:spcBef>
                <a:spcPts val="600"/>
              </a:spcBef>
              <a:buNone/>
            </a:pPr>
            <a:endParaRPr lang="cs-CZ" dirty="0" smtClean="0"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uplatňovány </a:t>
            </a:r>
            <a:r>
              <a:rPr lang="cs-CZ" dirty="0">
                <a:latin typeface="Verdana" panose="020B0604030504040204" pitchFamily="34" charset="0"/>
                <a:ea typeface="Calibri" panose="020F0502020204030204" pitchFamily="34" charset="0"/>
              </a:rPr>
              <a:t>v USA, Kanadě a v Austrálii, blíží se jim systémy v Dánsku, Švýcarsku a ve Velké </a:t>
            </a: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Británii</a:t>
            </a:r>
            <a:endParaRPr lang="cs-CZ" sz="4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66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5. Příčiny rozdílů a modely sociální politiky.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600"/>
              </a:spcBef>
              <a:buNone/>
            </a:pP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korporativistický (výkonový) model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zachování </a:t>
            </a:r>
            <a:r>
              <a:rPr lang="cs-CZ" dirty="0">
                <a:latin typeface="Verdana" panose="020B0604030504040204" pitchFamily="34" charset="0"/>
                <a:ea typeface="Calibri" panose="020F0502020204030204" pitchFamily="34" charset="0"/>
              </a:rPr>
              <a:t>statusových rozdílů mezi jednotlivými sociálními třídami, </a:t>
            </a:r>
            <a:endParaRPr lang="cs-CZ" dirty="0" smtClean="0"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soukromé </a:t>
            </a:r>
            <a:r>
              <a:rPr lang="cs-CZ" dirty="0">
                <a:latin typeface="Verdana" panose="020B0604030504040204" pitchFamily="34" charset="0"/>
                <a:ea typeface="Calibri" panose="020F0502020204030204" pitchFamily="34" charset="0"/>
              </a:rPr>
              <a:t>pojištění a zaměstnanecké příplatky </a:t>
            </a: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mají pouze </a:t>
            </a:r>
            <a:r>
              <a:rPr lang="cs-CZ" dirty="0">
                <a:latin typeface="Verdana" panose="020B0604030504040204" pitchFamily="34" charset="0"/>
                <a:ea typeface="Calibri" panose="020F0502020204030204" pitchFamily="34" charset="0"/>
              </a:rPr>
              <a:t>marginální </a:t>
            </a: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roli,</a:t>
            </a:r>
          </a:p>
          <a:p>
            <a:pPr marL="0" lvl="0" indent="0">
              <a:spcBef>
                <a:spcPts val="600"/>
              </a:spcBef>
              <a:buNone/>
            </a:pPr>
            <a:endParaRPr lang="cs-CZ" dirty="0" smtClean="0"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uplatňován v </a:t>
            </a:r>
            <a:r>
              <a:rPr lang="cs-CZ" dirty="0">
                <a:latin typeface="Verdana" panose="020B0604030504040204" pitchFamily="34" charset="0"/>
                <a:ea typeface="Calibri" panose="020F0502020204030204" pitchFamily="34" charset="0"/>
              </a:rPr>
              <a:t>Rakousku, </a:t>
            </a: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Německu, </a:t>
            </a:r>
            <a:r>
              <a:rPr lang="cs-CZ" dirty="0">
                <a:latin typeface="Verdana" panose="020B0604030504040204" pitchFamily="34" charset="0"/>
                <a:ea typeface="Calibri" panose="020F0502020204030204" pitchFamily="34" charset="0"/>
              </a:rPr>
              <a:t>Francii a v </a:t>
            </a: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Itálii.</a:t>
            </a:r>
            <a:endParaRPr lang="cs-CZ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35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5. Příčiny rozdílů a modely sociální politiky.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600"/>
              </a:spcBef>
              <a:buNone/>
            </a:pP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sociálně-demokratický (</a:t>
            </a:r>
            <a:r>
              <a:rPr lang="cs-CZ" dirty="0" err="1" smtClean="0">
                <a:latin typeface="Verdana" panose="020B0604030504040204" pitchFamily="34" charset="0"/>
                <a:ea typeface="Calibri" panose="020F0502020204030204" pitchFamily="34" charset="0"/>
              </a:rPr>
              <a:t>redistributivní</a:t>
            </a: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) model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úsilí </a:t>
            </a:r>
            <a:r>
              <a:rPr lang="cs-CZ" dirty="0">
                <a:latin typeface="Verdana" panose="020B0604030504040204" pitchFamily="34" charset="0"/>
                <a:ea typeface="Calibri" panose="020F0502020204030204" pitchFamily="34" charset="0"/>
              </a:rPr>
              <a:t>o dosažení rovnosti při zajišťování nejvyššího standardu potřeb, </a:t>
            </a:r>
            <a:endParaRPr lang="cs-CZ" dirty="0" smtClean="0"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poskytované </a:t>
            </a:r>
            <a:r>
              <a:rPr lang="cs-CZ" dirty="0">
                <a:latin typeface="Verdana" panose="020B0604030504040204" pitchFamily="34" charset="0"/>
                <a:ea typeface="Calibri" panose="020F0502020204030204" pitchFamily="34" charset="0"/>
              </a:rPr>
              <a:t>dávky a služby jsou souměřitelné s nejvyššími požadavky středních tříd, </a:t>
            </a:r>
            <a:endParaRPr lang="cs-CZ" dirty="0" smtClean="0"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rovnost </a:t>
            </a:r>
            <a:r>
              <a:rPr lang="cs-CZ" dirty="0">
                <a:latin typeface="Verdana" panose="020B0604030504040204" pitchFamily="34" charset="0"/>
                <a:ea typeface="Calibri" panose="020F0502020204030204" pitchFamily="34" charset="0"/>
              </a:rPr>
              <a:t>je nastolena garantováním plné</a:t>
            </a:r>
            <a:r>
              <a:rPr lang="cs-CZ" sz="800" dirty="0">
                <a:latin typeface="Verdana" panose="020B0604030504040204" pitchFamily="34" charset="0"/>
                <a:ea typeface="Calibri" panose="020F0502020204030204" pitchFamily="34" charset="0"/>
              </a:rPr>
              <a:t> </a:t>
            </a:r>
            <a:r>
              <a:rPr lang="cs-CZ" dirty="0">
                <a:latin typeface="Verdana" panose="020B0604030504040204" pitchFamily="34" charset="0"/>
                <a:ea typeface="Calibri" panose="020F0502020204030204" pitchFamily="34" charset="0"/>
              </a:rPr>
              <a:t>participace pracujících na úrovni, které se těšily nejbohatší vrstvy </a:t>
            </a: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společnosti,</a:t>
            </a:r>
          </a:p>
          <a:p>
            <a:pPr marL="0" lvl="0" indent="0">
              <a:spcBef>
                <a:spcPts val="600"/>
              </a:spcBef>
              <a:buNone/>
            </a:pPr>
            <a:endParaRPr lang="cs-CZ" dirty="0" smtClean="0">
              <a:latin typeface="Verdana" panose="020B0604030504040204" pitchFamily="34" charset="0"/>
              <a:ea typeface="Calibri" panose="020F050202020403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uplatňován </a:t>
            </a:r>
            <a:r>
              <a:rPr lang="cs-CZ" dirty="0">
                <a:latin typeface="Verdana" panose="020B0604030504040204" pitchFamily="34" charset="0"/>
                <a:ea typeface="Calibri" panose="020F0502020204030204" pitchFamily="34" charset="0"/>
              </a:rPr>
              <a:t>zejména v Norsku, Švédsku a ve </a:t>
            </a:r>
            <a:r>
              <a:rPr lang="cs-CZ" dirty="0" smtClean="0">
                <a:latin typeface="Verdana" panose="020B0604030504040204" pitchFamily="34" charset="0"/>
                <a:ea typeface="Calibri" panose="020F0502020204030204" pitchFamily="34" charset="0"/>
              </a:rPr>
              <a:t>Finsku</a:t>
            </a:r>
            <a:endParaRPr lang="cs-CZ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01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5. Příčiny rozdílů a modely sociální politiky.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Krebs:</a:t>
            </a:r>
          </a:p>
          <a:p>
            <a:pPr marL="0" indent="0">
              <a:buNone/>
            </a:pPr>
            <a:r>
              <a:rPr lang="cs-CZ" dirty="0"/>
              <a:t>klíčovou otázkou fungování státu v oblasti sociální politiky je míra </a:t>
            </a:r>
            <a:r>
              <a:rPr lang="cs-CZ"/>
              <a:t>přerozdělování </a:t>
            </a:r>
            <a:endParaRPr lang="cs-CZ" smtClean="0"/>
          </a:p>
          <a:p>
            <a:pPr marL="0" indent="0">
              <a:buNone/>
            </a:pPr>
            <a:r>
              <a:rPr lang="cs-CZ" smtClean="0"/>
              <a:t>koncepty </a:t>
            </a:r>
            <a:r>
              <a:rPr lang="cs-CZ" dirty="0"/>
              <a:t>sociálních států, které jsou založené na rostoucí roli státu v sociální politice, je nutno vnímat jako určitou reformu liberálního pojetí sociální politiky, která se v různých státech uplatňovala v různém rozsahu a v různé podobě v závislosti na konkrétních národních specifikách, a proto byly a jsou koncepty sociálních států v evropském regionu značně diferencované</a:t>
            </a:r>
          </a:p>
        </p:txBody>
      </p:sp>
    </p:spTree>
    <p:extLst>
      <p:ext uri="{BB962C8B-B14F-4D97-AF65-F5344CB8AC3E}">
        <p14:creationId xmlns:p14="http://schemas.microsoft.com/office/powerpoint/2010/main" val="82697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</a:rPr>
              <a:t>5. Příčiny rozdílů a modely sociální politiky.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861133" y="1526964"/>
          <a:ext cx="10492666" cy="4820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872"/>
                <a:gridCol w="2115598"/>
                <a:gridCol w="2115598"/>
                <a:gridCol w="2115598"/>
              </a:tblGrid>
              <a:tr h="79010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typ sociálního státu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liberální (reziduální)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 smtClean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korporativní (výkonový)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Calibri" panose="020F0502020204030204" pitchFamily="34" charset="0"/>
                          <a:cs typeface="+mn-cs"/>
                        </a:rPr>
                        <a:t>sociálně-demokratický (</a:t>
                      </a:r>
                      <a:r>
                        <a:rPr kumimoji="0" lang="cs-CZ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Calibri" panose="020F0502020204030204" pitchFamily="34" charset="0"/>
                          <a:cs typeface="+mn-cs"/>
                        </a:rPr>
                        <a:t>redistributibní</a:t>
                      </a: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Verdana" panose="020B0604030504040204" pitchFamily="34" charset="0"/>
                          <a:ea typeface="Calibri" panose="020F0502020204030204" pitchFamily="34" charset="0"/>
                          <a:cs typeface="+mn-cs"/>
                        </a:rPr>
                        <a:t>)</a:t>
                      </a:r>
                      <a:endParaRPr lang="cs-CZ" sz="2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4785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odpovědnost státu za uspokojení potřeb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minimální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optimální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úplná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4785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rozdělení podle potřeb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marginální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sekundární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primární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4785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rozsah povinně poskytovaných služeb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omezený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extenzivní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úplný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4785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populace pokrytá povinně </a:t>
                      </a:r>
                      <a:r>
                        <a:rPr lang="cs-CZ" sz="1400" b="1" dirty="0" smtClean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poskytovanými</a:t>
                      </a:r>
                      <a:r>
                        <a:rPr lang="cs-CZ" sz="1400" b="1" baseline="0" dirty="0" smtClean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cs-CZ" sz="1400" b="1" dirty="0" smtClean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službami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menšina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většina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všichni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4785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výše příspěvků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nízká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střední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vysoká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4785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část </a:t>
                      </a:r>
                      <a:r>
                        <a:rPr lang="cs-CZ" sz="1400" b="1" dirty="0" err="1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nár</a:t>
                      </a: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. důchodu určená pro služby státu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nízká 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střední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vysoká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4785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zkoumání potřebnosti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primární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sekundární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marginální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4785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charakter klientů společnosti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chudáci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občané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členové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4785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status klientů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nízký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střední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vysoký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26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0" smtClean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6. Tvorba </a:t>
            </a:r>
            <a:r>
              <a:rPr lang="cs-CZ" sz="2800" dirty="0">
                <a:solidFill>
                  <a:srgbClr val="000000"/>
                </a:solidFill>
                <a:latin typeface="Tahoma" panose="020B0604030504040204" pitchFamily="34" charset="0"/>
                <a:ea typeface="+mn-ea"/>
                <a:cs typeface="+mn-cs"/>
              </a:rPr>
              <a:t>programů sociální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zájmová sdružení</a:t>
            </a:r>
          </a:p>
          <a:p>
            <a:pPr marL="0" indent="0">
              <a:buNone/>
            </a:pPr>
            <a:r>
              <a:rPr lang="cs-CZ" dirty="0" smtClean="0"/>
              <a:t>politické strany (</a:t>
            </a:r>
            <a:r>
              <a:rPr lang="cs-CZ" dirty="0" err="1" smtClean="0"/>
              <a:t>think</a:t>
            </a:r>
            <a:r>
              <a:rPr lang="cs-CZ" dirty="0" smtClean="0"/>
              <a:t> </a:t>
            </a:r>
            <a:r>
              <a:rPr lang="cs-CZ" dirty="0" err="1" smtClean="0"/>
              <a:t>thank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programové prohlášení vlády </a:t>
            </a:r>
            <a:r>
              <a:rPr lang="cs-CZ" dirty="0">
                <a:solidFill>
                  <a:prstClr val="black"/>
                </a:solidFill>
              </a:rPr>
              <a:t>– zelená kniha → bílá kniha → zásady zákona → </a:t>
            </a:r>
            <a:r>
              <a:rPr lang="cs-CZ" dirty="0" smtClean="0">
                <a:solidFill>
                  <a:prstClr val="black"/>
                </a:solidFill>
              </a:rPr>
              <a:t>zákon</a:t>
            </a:r>
          </a:p>
          <a:p>
            <a:pPr marL="0" indent="0">
              <a:buNone/>
            </a:pPr>
            <a:endParaRPr lang="cs-CZ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prstClr val="black"/>
                </a:solidFill>
              </a:rPr>
              <a:t>Scénář sociální reformy</a:t>
            </a:r>
          </a:p>
          <a:p>
            <a:pPr marL="0" indent="0">
              <a:buNone/>
            </a:pPr>
            <a:r>
              <a:rPr lang="cs-CZ" dirty="0" smtClean="0">
                <a:solidFill>
                  <a:prstClr val="black"/>
                </a:solidFill>
              </a:rPr>
              <a:t>Záchranná sociální síť</a:t>
            </a:r>
            <a:endParaRPr lang="cs-CZ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prstClr val="black"/>
                </a:solidFill>
              </a:rPr>
              <a:t>Sociální doktrína ČR (</a:t>
            </a:r>
            <a:r>
              <a:rPr lang="cs-CZ" dirty="0" err="1" smtClean="0">
                <a:solidFill>
                  <a:prstClr val="black"/>
                </a:solidFill>
              </a:rPr>
              <a:t>SOCIOKLUB</a:t>
            </a:r>
            <a:r>
              <a:rPr lang="cs-CZ" dirty="0" smtClean="0">
                <a:solidFill>
                  <a:prstClr val="black"/>
                </a:solidFill>
              </a:rPr>
              <a:t>, 1997)</a:t>
            </a:r>
          </a:p>
          <a:p>
            <a:pPr marL="0" indent="0">
              <a:buNone/>
            </a:pPr>
            <a:r>
              <a:rPr lang="cs-CZ" dirty="0">
                <a:solidFill>
                  <a:prstClr val="black"/>
                </a:solidFill>
              </a:rPr>
              <a:t>?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57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F4AECD54B67E47862AB14566E8592B" ma:contentTypeVersion="12" ma:contentTypeDescription="Vytvoří nový dokument" ma:contentTypeScope="" ma:versionID="dc05a02441763500345bc54f25ccac5e">
  <xsd:schema xmlns:xsd="http://www.w3.org/2001/XMLSchema" xmlns:xs="http://www.w3.org/2001/XMLSchema" xmlns:p="http://schemas.microsoft.com/office/2006/metadata/properties" xmlns:ns2="cbefea44-e136-4179-aaed-838712420fe3" xmlns:ns3="a5cc325b-3808-46fd-ba12-9be4b2bbba49" targetNamespace="http://schemas.microsoft.com/office/2006/metadata/properties" ma:root="true" ma:fieldsID="292d38a1adf511b0d7f3e2ead60c4386" ns2:_="" ns3:_="">
    <xsd:import namespace="cbefea44-e136-4179-aaed-838712420fe3"/>
    <xsd:import namespace="a5cc325b-3808-46fd-ba12-9be4b2bbba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fea44-e136-4179-aaed-838712420f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cc325b-3808-46fd-ba12-9be4b2bbba4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36AFD08-760A-4C5F-9C79-FBD6A3664DDD}"/>
</file>

<file path=customXml/itemProps2.xml><?xml version="1.0" encoding="utf-8"?>
<ds:datastoreItem xmlns:ds="http://schemas.openxmlformats.org/officeDocument/2006/customXml" ds:itemID="{7DDC29F9-9270-41EF-A999-133CCDA2CBFF}"/>
</file>

<file path=customXml/itemProps3.xml><?xml version="1.0" encoding="utf-8"?>
<ds:datastoreItem xmlns:ds="http://schemas.openxmlformats.org/officeDocument/2006/customXml" ds:itemID="{7F4BC828-2268-4B54-A9DC-A61F7ED83815}"/>
</file>

<file path=docProps/app.xml><?xml version="1.0" encoding="utf-8"?>
<Properties xmlns="http://schemas.openxmlformats.org/officeDocument/2006/extended-properties" xmlns:vt="http://schemas.openxmlformats.org/officeDocument/2006/docPropsVTypes">
  <TotalTime>6078</TotalTime>
  <Words>483</Words>
  <Application>Microsoft Office PowerPoint</Application>
  <PresentationFormat>Širokoúhlá obrazovka</PresentationFormat>
  <Paragraphs>84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Times New Roman</vt:lpstr>
      <vt:lpstr>Verdana</vt:lpstr>
      <vt:lpstr>Motiv Office</vt:lpstr>
      <vt:lpstr>Sociální politika I. Příčiny rozdílů a modely sociální politiky, tvorba programů sociální politiky </vt:lpstr>
      <vt:lpstr>5. Příčiny rozdílů a modely sociální politiky.</vt:lpstr>
      <vt:lpstr>5. Příčiny rozdílů a modely sociální politiky.</vt:lpstr>
      <vt:lpstr>5. Příčiny rozdílů a modely sociální politiky.</vt:lpstr>
      <vt:lpstr>5. Příčiny rozdílů a modely sociální politiky.</vt:lpstr>
      <vt:lpstr>5. Příčiny rozdílů a modely sociální politiky.</vt:lpstr>
      <vt:lpstr>5. Příčiny rozdílů a modely sociální politiky.</vt:lpstr>
      <vt:lpstr>6. Tvorba programů sociální politiky</vt:lpstr>
    </vt:vector>
  </TitlesOfParts>
  <Company>VÚPSV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politika I.</dc:title>
  <dc:creator>Průša Ladislav</dc:creator>
  <cp:lastModifiedBy>Průša Ladislav</cp:lastModifiedBy>
  <cp:revision>146</cp:revision>
  <dcterms:created xsi:type="dcterms:W3CDTF">2018-10-04T15:02:25Z</dcterms:created>
  <dcterms:modified xsi:type="dcterms:W3CDTF">2021-03-15T18:04:14Z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0x01010023F4AECD54B67E47862AB14566E8592B</vt:lpwstr>
  </property>
</Properties>
</file>