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politika I.</a:t>
            </a:r>
            <a:br>
              <a:rPr lang="cs-CZ" sz="4000" dirty="0"/>
            </a:br>
            <a:r>
              <a:rPr lang="cs-CZ" sz="4000" b="1" dirty="0" smtClean="0"/>
              <a:t>Sociální </a:t>
            </a:r>
            <a:r>
              <a:rPr lang="cs-CZ" sz="4000" b="1" dirty="0"/>
              <a:t>zabezpečení jako základ sociální politiky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7. Sociální zabezpečení jako základ sociální politiky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1092" y="1318054"/>
            <a:ext cx="8803147" cy="544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5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7. Sociální 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zabezpečení jako základ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sociální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zabezpečení jako součást sociální politiky a jako  prostředek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    k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uskutečňování jejích úkolů a cílů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= soubor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institucí, zařízení a opatření, jejichž  prostřednictvím a pomocí se uskutečňuje předcházení, zmírňování  a odstraňování následků sociálních událostí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občanů</a:t>
            </a: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různých zemích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má různý obsah – liší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charakterem, formou, cíli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náplní, vymezením okruhu  sociálních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událostí</a:t>
            </a: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užší pojetí – sociální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zabezpečení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 omezuje pouze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důchodové zabezpečení a sociální  služby,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širším pojetí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zahrnuje péči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zdraví (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léčebnou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 preventivní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), zabezpečení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dočasné neschopnosti pro nemoc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úraz, zabezpečení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matek v případě těhotenství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mateřství, pomoc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výchově dětí v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rodině, zabezpečení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invaliditě a ve stáří, zabezpečení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rodinných příslušníků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pozůstalých               a zabezpečení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nezaměstnanosti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7. Sociální zabezpečení jako základ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Igor Tomeš:</a:t>
            </a: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Sociální 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zabezpečení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je souhrnné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označení pro všechny sociální  instituce poskytující občanům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radu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(poradenství), ochranu (prevenci), materiální (věcná)  a peněžní plnění (dávky), služby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a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azyl (ústavní péči) k uspokojení  jejich sociálních (společností uznaných) potřeb.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3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7. Sociální zabezpečení jako základ sociální politiky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455939"/>
          <a:ext cx="10515599" cy="471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128"/>
                <a:gridCol w="2728157"/>
                <a:gridCol w="2728157"/>
                <a:gridCol w="2728157"/>
              </a:tblGrid>
              <a:tr h="4434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pojištění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státní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sociální podpora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pomoc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33659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řešené sociální situace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situace, na které se lze dopředu připravit odložením své kupní síly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situace, které jsou na základě určitého společenského konsensu uznány za zřetele hodné, kdy je účelné rodinu</a:t>
                      </a:r>
                      <a:r>
                        <a:rPr lang="cs-CZ" sz="18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podpořit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situace, které občan není schopen řešit sám nebo s pomocí vlastní rodiny – hmotná nouze, sociální nouze, sociálně právní ochrana</a:t>
                      </a:r>
                    </a:p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346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způsob financování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pojištění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daně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daně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93463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administrace (organizační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zabezpečení)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ČSSZ, ÚP ČR, zdravotní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pojišťovny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 ČR, samospráva,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ORP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NNO, ...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7. Sociální zabezpečení jako základ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721025"/>
          </a:xfrm>
        </p:spPr>
        <p:txBody>
          <a:bodyPr/>
          <a:lstStyle/>
          <a:p>
            <a:pPr marL="0" lvl="0" indent="0">
              <a:buNone/>
            </a:pPr>
            <a:endParaRPr lang="cs-CZ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dirty="0" smtClean="0"/>
              <a:t>						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559295" y="1455939"/>
          <a:ext cx="10999431" cy="553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6477"/>
                <a:gridCol w="3666477"/>
                <a:gridCol w="3666477"/>
              </a:tblGrid>
              <a:tr h="46527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situace – sociální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pojištění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dávka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75668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stáří</a:t>
                      </a:r>
                    </a:p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invalidita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starobní důchod</a:t>
                      </a:r>
                    </a:p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invalidní důchod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ČSSZ</a:t>
                      </a: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ztráta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partnera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vdovský,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vdovecký, sirotčí důchod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ČSSZ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672385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nemoc</a:t>
                      </a:r>
                    </a:p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(dlouhodobé) ošetřování, mateřství, </a:t>
                      </a:r>
                    </a:p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těhotenství</a:t>
                      </a:r>
                    </a:p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otcovská poporodní péče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nemocenská, </a:t>
                      </a:r>
                    </a:p>
                    <a:p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(dlouhodobé)</a:t>
                      </a:r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ošetřovné, </a:t>
                      </a:r>
                    </a:p>
                    <a:p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peněžitá pomoc v mateřství, vyrovnávací příspěvek v těhotenství a v mateřství,</a:t>
                      </a:r>
                    </a:p>
                    <a:p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otcovská poporodní péče</a:t>
                      </a:r>
                    </a:p>
                    <a:p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ČSSZ</a:t>
                      </a:r>
                    </a:p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75668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nemoc, těhotenství, mateřství, porod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zdravotní péče (věcná dávka)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zdravotní pojišťovny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ztráta zaměstnání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podpora v nezaměstnanosti rekvalifikace (věcná dávka)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 ČR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pracovní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úraz</a:t>
                      </a:r>
                    </a:p>
                    <a:p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nemoc z povolání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pojišťovna, a.s.</a:t>
                      </a:r>
                    </a:p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Kooperativa, a.s.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4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7. Sociální zabezpečení jako základ sociální politiky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79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924394">
                <a:tc>
                  <a:txBody>
                    <a:bodyPr/>
                    <a:lstStyle/>
                    <a:p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situace – státní sociální podpora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dávka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narození dítěte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porodné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 ČR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péče o dítě do 4 let věku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rodičovský příspěvek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94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výchova a příprava dítěte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povolání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přídavek na dítě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24394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vysoké náklady související s bydlením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bydlení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úmrtí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pohřebné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0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7. Sociální zabezpečení jako základ sociální politiky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68301" y="1384298"/>
          <a:ext cx="11430000" cy="526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  <a:gridCol w="3810000"/>
              </a:tblGrid>
              <a:tr h="381847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situace – sociální pomoc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dávka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1847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HMOTNÁ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NOUZE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62996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nízký příjem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 na živobytí, doplatek na bydlení, mimořádná okamžitá pomoc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 ČR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81847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NOUZE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63633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neschopnost zajistit si základní</a:t>
                      </a:r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životní potřeby z důvodu věku, nepříznivého zdravotního stavu, ...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pro osoby se zdravotním postižením (příspěvek na mobilitu, příspěvek na úpravu bytu)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 ČR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672931">
                <a:tc>
                  <a:txBody>
                    <a:bodyPr/>
                    <a:lstStyle/>
                    <a:p>
                      <a:endParaRPr lang="cs-CZ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služby (věcná  dávka)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stát – příspěvek na péči (ÚP</a:t>
                      </a:r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ČR)</a:t>
                      </a:r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dotace poskytovatelům soc. služeb (MPSV)</a:t>
                      </a:r>
                    </a:p>
                    <a:p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samospráva</a:t>
                      </a:r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příspěvky poskytovatelům soc. služeb</a:t>
                      </a:r>
                    </a:p>
                    <a:p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klient – pobyt, strava, peč. služba</a:t>
                      </a:r>
                    </a:p>
                    <a:p>
                      <a:r>
                        <a:rPr lang="cs-CZ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</a:t>
                      </a:r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pojišťovny – </a:t>
                      </a:r>
                      <a:r>
                        <a:rPr lang="cs-CZ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ošetř</a:t>
                      </a:r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péče</a:t>
                      </a:r>
                    </a:p>
                    <a:p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NNO, obch. spol., </a:t>
                      </a:r>
                      <a:r>
                        <a:rPr lang="cs-CZ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</a:t>
                      </a:r>
                      <a:endParaRPr lang="cs-CZ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</a:t>
                      </a:r>
                    </a:p>
                    <a:p>
                      <a:r>
                        <a:rPr lang="cs-CZ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sponzorské dary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7. Sociální zabezpečení jako základ sociální politiky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90687"/>
          <a:ext cx="10515600" cy="221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426144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situace – sociální pomoc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dávka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5536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SOCIÁLNĚ-PRÁVNÍ OCHRANA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50765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neschopnost zajistit si vymahatelnost</a:t>
                      </a:r>
                      <a:r>
                        <a:rPr lang="cs-CZ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práv v sociální oblasti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služby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obce s rozšířenou působností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838201" y="4665133"/>
          <a:ext cx="10456332" cy="1761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466"/>
                <a:gridCol w="3606800"/>
                <a:gridCol w="3412066"/>
              </a:tblGrid>
              <a:tr h="6985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pilíř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dávka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062567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doplňkové důchodové spoření (penzijní připojištění se státním příspěvkem)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penze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penzijní společnosti (penzijní fondy)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03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7. Sociální zabezpečení jako základ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determinanty:</a:t>
            </a:r>
          </a:p>
          <a:p>
            <a:pPr marL="449263" indent="-449263">
              <a:buSzPct val="70000"/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demografický vývoj</a:t>
            </a:r>
          </a:p>
          <a:p>
            <a:pPr marL="457200" lvl="1" indent="0">
              <a:buSzPct val="70000"/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porodnost, stárnutí populace</a:t>
            </a:r>
          </a:p>
          <a:p>
            <a:pPr marL="449263" indent="-449263">
              <a:buSzPct val="70000"/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ekonomické a sociální faktory</a:t>
            </a:r>
          </a:p>
          <a:p>
            <a:pPr marL="457200" lvl="1" indent="0">
              <a:buSzPct val="70000"/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HDP, ceny, rozložení mezd, vývoj nezaměstnanosti, zdravotní stav obyvatelstva</a:t>
            </a:r>
          </a:p>
          <a:p>
            <a:pPr marL="449263" indent="-449263">
              <a:buSzPct val="70000"/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společensko-politické faktory</a:t>
            </a:r>
          </a:p>
          <a:p>
            <a:pPr marL="457200" lvl="1" indent="0">
              <a:buSzPct val="70000"/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programové prohlášení vlády, programy politických stran, sociální smír, kolektivní vyjednávání</a:t>
            </a:r>
          </a:p>
          <a:p>
            <a:pPr marL="449263" indent="-449263">
              <a:buSzPct val="70000"/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mezinárodní faktory</a:t>
            </a:r>
          </a:p>
          <a:p>
            <a:pPr marL="457200" lvl="1" indent="0">
              <a:buSzPct val="70000"/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členství v EU, mezinárodní závazky (Evropská sociální charta)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176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99DD47-8138-4231-8853-4DD9D991A31B}"/>
</file>

<file path=customXml/itemProps2.xml><?xml version="1.0" encoding="utf-8"?>
<ds:datastoreItem xmlns:ds="http://schemas.openxmlformats.org/officeDocument/2006/customXml" ds:itemID="{CC23ECC6-EF38-4A17-9281-ED2D49EA3667}"/>
</file>

<file path=customXml/itemProps3.xml><?xml version="1.0" encoding="utf-8"?>
<ds:datastoreItem xmlns:ds="http://schemas.openxmlformats.org/officeDocument/2006/customXml" ds:itemID="{8B337910-A2AE-4A77-B2CB-B4717FD885C4}"/>
</file>

<file path=docProps/app.xml><?xml version="1.0" encoding="utf-8"?>
<Properties xmlns="http://schemas.openxmlformats.org/officeDocument/2006/extended-properties" xmlns:vt="http://schemas.openxmlformats.org/officeDocument/2006/docPropsVTypes">
  <TotalTime>6082</TotalTime>
  <Words>718</Words>
  <Application>Microsoft Office PowerPoint</Application>
  <PresentationFormat>Širokoúhlá obrazovka</PresentationFormat>
  <Paragraphs>126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Sociální politika I. Sociální zabezpečení jako základ sociální politiky </vt:lpstr>
      <vt:lpstr>7. Sociální zabezpečení jako základ sociální politiky</vt:lpstr>
      <vt:lpstr>7. Sociální zabezpečení jako základ sociální politiky</vt:lpstr>
      <vt:lpstr>7. Sociální zabezpečení jako základ sociální politiky</vt:lpstr>
      <vt:lpstr>7. Sociální zabezpečení jako základ sociální politiky</vt:lpstr>
      <vt:lpstr>7. Sociální zabezpečení jako základ sociální politiky</vt:lpstr>
      <vt:lpstr>7. Sociální zabezpečení jako základ sociální politiky</vt:lpstr>
      <vt:lpstr>7. Sociální zabezpečení jako základ sociální politiky</vt:lpstr>
      <vt:lpstr>7. Sociální zabezpečení jako základ sociální politiky</vt:lpstr>
      <vt:lpstr>7. Sociální zabezpečení jako základ sociální politiky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148</cp:revision>
  <dcterms:created xsi:type="dcterms:W3CDTF">2018-10-04T15:02:25Z</dcterms:created>
  <dcterms:modified xsi:type="dcterms:W3CDTF">2021-03-15T18:08:00Z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