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Pojetí </a:t>
            </a:r>
            <a:r>
              <a:rPr lang="cs-CZ" sz="4000" b="1" dirty="0"/>
              <a:t>sociálního státu, krize a návraty sociálního státu 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8. Pojetí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sociálního </a:t>
            </a:r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státu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SzPct val="70000"/>
              <a:buNone/>
              <a:tabLst>
                <a:tab pos="355600" algn="l"/>
              </a:tabLst>
            </a:pPr>
            <a:r>
              <a:rPr lang="cs-CZ" dirty="0" smtClean="0"/>
              <a:t>sociální stát = produkt evropské civilizace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produkt historického vývoje veřejně organizované solidarity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reakce na mezinárodně uznané právo občanů na důstojné </a:t>
            </a:r>
            <a:r>
              <a:rPr lang="cs-CZ" dirty="0" err="1" smtClean="0"/>
              <a:t>ŽM</a:t>
            </a:r>
            <a:endParaRPr lang="cs-CZ" dirty="0" smtClean="0"/>
          </a:p>
          <a:p>
            <a:pPr marL="541338" indent="-541338">
              <a:buSzPct val="70000"/>
              <a:buFont typeface="Wingdings" panose="05000000000000000000" pitchFamily="2" charset="2"/>
              <a:buChar char="q"/>
              <a:tabLst>
                <a:tab pos="355600" algn="l"/>
                <a:tab pos="444500" algn="l"/>
              </a:tabLst>
            </a:pPr>
            <a:r>
              <a:rPr lang="cs-CZ" dirty="0" smtClean="0"/>
              <a:t>veřejná garance na ústavami zaručená lidská práva, vč. práv sociálních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  <a:tabLst>
                <a:tab pos="444500" algn="l"/>
              </a:tabLst>
            </a:pPr>
            <a:r>
              <a:rPr lang="cs-CZ" dirty="0" smtClean="0"/>
              <a:t>zajišťuje právo na důstojnost, svobodu, solidaritu a participaci na věcech veřejných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  <a:tabLst>
                <a:tab pos="444500" algn="l"/>
              </a:tabLst>
            </a:pPr>
            <a:endParaRPr lang="cs-CZ" dirty="0"/>
          </a:p>
          <a:p>
            <a:pPr marL="541338" indent="-541338">
              <a:buSzPct val="70000"/>
              <a:buFont typeface="Wingdings" panose="05000000000000000000" pitchFamily="2" charset="2"/>
              <a:buChar char="q"/>
              <a:tabLst>
                <a:tab pos="355600" algn="l"/>
                <a:tab pos="444500" algn="l"/>
              </a:tabLst>
            </a:pPr>
            <a:r>
              <a:rPr lang="cs-CZ" dirty="0" smtClean="0"/>
              <a:t>kritiky štědrosti, legitimity a kontroly se vztahují ke kvantitě a správě, nikoli k jeho podstatě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0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8. Pojetí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sociálního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myšlenkové kořeny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křesťanská dobročinnost → osvícenecké pojetí společenské smlouvy (17. stol. – stát uznal svou povinnost pečovat o chudé a práce neschopné) → chudinská péče jako sociální úloha evropských států (19. stol.) → diskuse o solidaritě mezi občany (Auguste </a:t>
            </a:r>
            <a:r>
              <a:rPr lang="cs-CZ" dirty="0" err="1" smtClean="0"/>
              <a:t>Comte</a:t>
            </a:r>
            <a:r>
              <a:rPr lang="cs-CZ" dirty="0" smtClean="0"/>
              <a:t>) → stát má vůči svým občanům kromě ochranných vojenských, policejních a ekonomických rolí i role sociální → solidarita se stala nezbytným prvkem státnosti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1919 – založení Mezinárodní organizace práce – formulace minimálních standardů sociálního zákonodárství s cílem udržet sociální náklady veřejných financí a zaměstnavatelů v přijatelné míře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02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8. Pojetí sociálního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0282"/>
          </a:xfrm>
        </p:spPr>
        <p:txBody>
          <a:bodyPr>
            <a:normAutofit lnSpcReduction="10000"/>
          </a:bodyPr>
          <a:lstStyle/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= v podstatě povinné dostatečné zajištění nezadatelných lidských práv státem cestou přiměřené a udržitelné solidarity mezi občany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6 základních sociálních práv (právo na práci, právo na uspokojivé pracovní podmínky, právo na přiměřenou životní úroveň, právo na rodinu, právo na sociální zabezpečení, právo na svobodu sdružování)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další sociální práva (rovné příležitosti k získání a provozování výdělečné činnosti, rovnost v dostupnosti zdravotní péče, vzdělání, sociální ochrany, sociálních služeb a pomoci v případě hmotné nouze) 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dostupnost sociálních práv – místní, v kvalitě, finanční – povinnost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04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8. Pojetí sociálního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>
            <a:normAutofit/>
          </a:bodyPr>
          <a:lstStyle/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jednotlivé státy jsou různě štědré při zajišťování , různou měrou přitom zapojují zaměstnavatele 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 makroekonomického hlediska byla při regulaci kvantitativní stránky sociálního státu porušena rovnováha v solidaritě mezi těmi, kdo platí a těmi, kdo dostávají výhody z veřejných prostředků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přílišná zátěž veřejných financí ≠ konec sociálního státu → nutno přehodnotit sociální politiku států, zvýšení odpovědnosti jedinců        za své budoucí sociální potřeby 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? rozumná míra veřejné solidarity 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? role státu při zajišťování šesti základních sociálních práv přiměřeným důstojným způsobem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97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 algn="ctr">
              <a:spcBef>
                <a:spcPts val="1000"/>
              </a:spcBef>
            </a:pP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9. Krize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a návraty sociálního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50. léta 20. stol. – štědrost sociálního státu = reakce na ukončení          2. SV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60. a 70. léta – ekonomická konjunktura → není důvod štědrost omezovat + soutěž se sociálním modelem SSSR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konec 70. let – recese + nástup asijských „tygrů“ + stárnutí populace → přehodnocení sociální politiky států 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80. léta – tlak na úspory veřejných financí (neoliberalismus) a zvýšení odpovědnosti jedince za budoucí sociální potřeby – hovoří se o krizi sociálního státu → diskuse o  rozsahu solidarity a o roli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51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8DAD00-1896-4AD8-89A6-E7A58FEB57B5}"/>
</file>

<file path=customXml/itemProps2.xml><?xml version="1.0" encoding="utf-8"?>
<ds:datastoreItem xmlns:ds="http://schemas.openxmlformats.org/officeDocument/2006/customXml" ds:itemID="{DB15CC27-B5C0-46C6-A1DE-9228065F51EA}"/>
</file>

<file path=customXml/itemProps3.xml><?xml version="1.0" encoding="utf-8"?>
<ds:datastoreItem xmlns:ds="http://schemas.openxmlformats.org/officeDocument/2006/customXml" ds:itemID="{1669ED8C-2A6B-470A-A72D-A1E3E0BBA9B5}"/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472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Pojetí sociálního státu, krize a návraty sociálního státu  </vt:lpstr>
      <vt:lpstr>8. Pojetí sociálního státu</vt:lpstr>
      <vt:lpstr>8. Pojetí sociálního státu</vt:lpstr>
      <vt:lpstr>8. Pojetí sociálního státu</vt:lpstr>
      <vt:lpstr>8. Pojetí sociálního státu</vt:lpstr>
      <vt:lpstr>9. Krize a návraty sociálního státu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150</cp:revision>
  <dcterms:created xsi:type="dcterms:W3CDTF">2018-10-04T15:02:25Z</dcterms:created>
  <dcterms:modified xsi:type="dcterms:W3CDTF">2021-03-15T18:11:04Z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