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0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1647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1948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395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4553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5162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3853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2836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4380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9944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6460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2967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69325-0006-40BD-B5FA-BB46D3CA5E5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086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3A4813E-51ED-4012-8D78-821F6D57A5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9505"/>
            <a:ext cx="9144000" cy="1366202"/>
          </a:xfrm>
        </p:spPr>
        <p:txBody>
          <a:bodyPr>
            <a:normAutofit/>
          </a:bodyPr>
          <a:lstStyle/>
          <a:p>
            <a:r>
              <a:rPr lang="cs-CZ" sz="4000" dirty="0"/>
              <a:t>Sociální politika I.</a:t>
            </a:r>
            <a:br>
              <a:rPr lang="cs-CZ" sz="4000" dirty="0"/>
            </a:br>
            <a:r>
              <a:rPr lang="cs-CZ" sz="4000" b="1" dirty="0" smtClean="0"/>
              <a:t>Vznik </a:t>
            </a:r>
            <a:r>
              <a:rPr lang="cs-CZ" sz="4000" b="1" dirty="0"/>
              <a:t>a typy sociálních událostí</a:t>
            </a:r>
            <a:endParaRPr lang="cs-CZ" sz="4000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AA11FA9A-F513-4EE6-B798-6DC506ADAA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90758"/>
            <a:ext cx="9144000" cy="1655762"/>
          </a:xfrm>
        </p:spPr>
        <p:txBody>
          <a:bodyPr/>
          <a:lstStyle/>
          <a:p>
            <a:r>
              <a:rPr lang="cs-CZ" dirty="0"/>
              <a:t>CZ.02.2.69/0.0/0.0/16_015/0002400</a:t>
            </a:r>
            <a:endParaRPr lang="cs-CZ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/>
              <a:t>ROZVOJ VZDĚLÁVÁNÍ NA SLEZSKÉ UNIVERZITĚ V OPAVĚ</a:t>
            </a:r>
          </a:p>
        </p:txBody>
      </p:sp>
      <p:pic>
        <p:nvPicPr>
          <p:cNvPr id="4" name="Obrázek 3" descr="Logolink_OP_VVV_hor_barva_cz">
            <a:extLst>
              <a:ext uri="{FF2B5EF4-FFF2-40B4-BE49-F238E27FC236}">
                <a16:creationId xmlns:a16="http://schemas.microsoft.com/office/drawing/2014/main" xmlns="" id="{D3ECA9CD-610B-49AA-97ED-30168794AFF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400" y="294640"/>
            <a:ext cx="9702800" cy="2301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93830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600" dirty="0">
                <a:solidFill>
                  <a:srgbClr val="000000"/>
                </a:solidFill>
                <a:latin typeface="Tahoma" panose="020B0604030504040204" pitchFamily="34" charset="0"/>
              </a:rPr>
              <a:t>10. Vznik a typy sociální událostí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82571"/>
            <a:ext cx="10515600" cy="506027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sociální událost = sociální riziko, které</a:t>
            </a:r>
          </a:p>
          <a:p>
            <a:pPr marL="541338" indent="-541338">
              <a:buSzPct val="70000"/>
              <a:buFont typeface="Wingdings" panose="05000000000000000000" pitchFamily="2" charset="2"/>
              <a:buChar char="q"/>
            </a:pPr>
            <a:r>
              <a:rPr lang="cs-CZ" dirty="0" smtClean="0"/>
              <a:t>je společensky uznáno za závažné, protože</a:t>
            </a:r>
          </a:p>
          <a:p>
            <a:pPr marL="541338" indent="-541338">
              <a:buSzPct val="70000"/>
              <a:buFont typeface="Wingdings" panose="05000000000000000000" pitchFamily="2" charset="2"/>
              <a:buChar char="q"/>
            </a:pPr>
            <a:r>
              <a:rPr lang="cs-CZ" dirty="0" smtClean="0"/>
              <a:t>ekonomicky a sociálně ohrožuje existenci člověka,</a:t>
            </a:r>
          </a:p>
          <a:p>
            <a:pPr marL="541338" indent="-541338">
              <a:buSzPct val="70000"/>
              <a:buFont typeface="Wingdings" panose="05000000000000000000" pitchFamily="2" charset="2"/>
              <a:buChar char="q"/>
            </a:pPr>
            <a:r>
              <a:rPr lang="cs-CZ" dirty="0" smtClean="0"/>
              <a:t>jeho řešení vyžaduje společenskou ochranu, protože</a:t>
            </a:r>
          </a:p>
          <a:p>
            <a:pPr marL="541338" indent="-541338">
              <a:buSzPct val="70000"/>
              <a:buFont typeface="Wingdings" panose="05000000000000000000" pitchFamily="2" charset="2"/>
              <a:buChar char="q"/>
            </a:pPr>
            <a:r>
              <a:rPr lang="cs-CZ" dirty="0" smtClean="0"/>
              <a:t>postižená osoba nebo její rodina nejsou schopni jeho důsledky odvrátit vlastními silami</a:t>
            </a:r>
          </a:p>
          <a:p>
            <a:pPr marL="541338" indent="-541338">
              <a:buSzPct val="70000"/>
              <a:buFont typeface="Wingdings" panose="05000000000000000000" pitchFamily="2" charset="2"/>
              <a:buChar char="q"/>
            </a:pPr>
            <a:endParaRPr lang="cs-CZ" dirty="0"/>
          </a:p>
          <a:p>
            <a:pPr marL="0" indent="0">
              <a:buSzPct val="70000"/>
              <a:buNone/>
            </a:pPr>
            <a:r>
              <a:rPr lang="cs-CZ" dirty="0" smtClean="0"/>
              <a:t>předmětem veřejného zájmu jsou životní situace, které svými důsledky mohou vyvolávat sociální napětí </a:t>
            </a:r>
          </a:p>
          <a:p>
            <a:pPr marL="0" indent="0">
              <a:buSzPct val="70000"/>
              <a:buNone/>
            </a:pPr>
            <a:r>
              <a:rPr lang="cs-CZ" dirty="0" smtClean="0"/>
              <a:t>životní situace se stává sociální událostí, pokud vznikne příčinná souvislost mezi veřejně uznanou individuální životní situací a jejími společenskými a ekonomickými následky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6484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600" dirty="0" smtClean="0">
                <a:solidFill>
                  <a:srgbClr val="000000"/>
                </a:solidFill>
                <a:latin typeface="Tahoma" panose="020B0604030504040204" pitchFamily="34" charset="0"/>
              </a:rPr>
              <a:t>10. Vznik </a:t>
            </a:r>
            <a:r>
              <a:rPr lang="cs-CZ" sz="2600" dirty="0">
                <a:solidFill>
                  <a:srgbClr val="000000"/>
                </a:solidFill>
                <a:latin typeface="Tahoma" panose="020B0604030504040204" pitchFamily="34" charset="0"/>
              </a:rPr>
              <a:t>a typy sociální </a:t>
            </a:r>
            <a:r>
              <a:rPr lang="cs-CZ" sz="2600" dirty="0" smtClean="0">
                <a:solidFill>
                  <a:srgbClr val="000000"/>
                </a:solidFill>
                <a:latin typeface="Tahoma" panose="020B0604030504040204" pitchFamily="34" charset="0"/>
              </a:rPr>
              <a:t>událostí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73693"/>
            <a:ext cx="10515600" cy="4703270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formy řešení sociálních událostí</a:t>
            </a:r>
          </a:p>
          <a:p>
            <a:pPr marL="444500" indent="-444500">
              <a:buSzPct val="70000"/>
              <a:buFont typeface="Wingdings" panose="05000000000000000000" pitchFamily="2" charset="2"/>
              <a:buChar char="q"/>
            </a:pPr>
            <a:r>
              <a:rPr lang="cs-CZ" dirty="0" smtClean="0"/>
              <a:t>sociální zabezpečení (sociální pojištění + sociální zaopatření, ze zákona povinné)</a:t>
            </a:r>
          </a:p>
          <a:p>
            <a:pPr marL="901700" lvl="1" indent="-444500">
              <a:buSzPct val="70000"/>
              <a:buFont typeface="Wingdings" panose="05000000000000000000" pitchFamily="2" charset="2"/>
              <a:buChar char="q"/>
            </a:pPr>
            <a:r>
              <a:rPr lang="cs-CZ" dirty="0" smtClean="0"/>
              <a:t>změna zdravotního stavu (nemoc, invalidita, úraz)</a:t>
            </a:r>
          </a:p>
          <a:p>
            <a:pPr marL="901700" lvl="1" indent="-444500">
              <a:buSzPct val="70000"/>
              <a:buFont typeface="Wingdings" panose="05000000000000000000" pitchFamily="2" charset="2"/>
              <a:buChar char="q"/>
            </a:pPr>
            <a:r>
              <a:rPr lang="cs-CZ" dirty="0" smtClean="0"/>
              <a:t>ztráta zaměstnání </a:t>
            </a:r>
          </a:p>
          <a:p>
            <a:pPr marL="901700" lvl="1" indent="-444500">
              <a:buSzPct val="70000"/>
              <a:buFont typeface="Wingdings" panose="05000000000000000000" pitchFamily="2" charset="2"/>
              <a:buChar char="q"/>
            </a:pPr>
            <a:r>
              <a:rPr lang="cs-CZ" dirty="0" smtClean="0"/>
              <a:t>zakládání rodiny, mateřství, výchova dětí, ztráta živitele</a:t>
            </a:r>
          </a:p>
          <a:p>
            <a:pPr marL="901700" lvl="1" indent="-444500">
              <a:buSzPct val="70000"/>
              <a:buFont typeface="Wingdings" panose="05000000000000000000" pitchFamily="2" charset="2"/>
              <a:buChar char="q"/>
            </a:pPr>
            <a:r>
              <a:rPr lang="cs-CZ" dirty="0" smtClean="0"/>
              <a:t>stáří</a:t>
            </a:r>
          </a:p>
          <a:p>
            <a:pPr marL="901700" lvl="1" indent="-444500">
              <a:buSzPct val="70000"/>
              <a:buFont typeface="Wingdings" panose="05000000000000000000" pitchFamily="2" charset="2"/>
              <a:buChar char="q"/>
            </a:pPr>
            <a:r>
              <a:rPr lang="cs-CZ" dirty="0" smtClean="0"/>
              <a:t>sociální dezintegrace</a:t>
            </a:r>
          </a:p>
          <a:p>
            <a:pPr marL="444500" indent="-444500">
              <a:buSzPct val="70000"/>
              <a:buFont typeface="Wingdings" panose="05000000000000000000" pitchFamily="2" charset="2"/>
              <a:buChar char="q"/>
            </a:pPr>
            <a:r>
              <a:rPr lang="cs-CZ" dirty="0" smtClean="0"/>
              <a:t>sociální péče (zpravidla není právní nárok)</a:t>
            </a:r>
          </a:p>
          <a:p>
            <a:pPr marL="901700" lvl="1" indent="-444500">
              <a:buSzPct val="70000"/>
              <a:buFont typeface="Wingdings" panose="05000000000000000000" pitchFamily="2" charset="2"/>
              <a:buChar char="q"/>
            </a:pPr>
            <a:r>
              <a:rPr lang="cs-CZ" dirty="0" smtClean="0"/>
              <a:t>široké pojetí – všechny formy nedostupnosti zdrojů a služeb a sociální souvislosti spojené s bydlením a vzděláváním</a:t>
            </a:r>
          </a:p>
          <a:p>
            <a:pPr marL="1358900" lvl="2" indent="-444500">
              <a:buSzPct val="70000"/>
              <a:buFont typeface="Wingdings" panose="05000000000000000000" pitchFamily="2" charset="2"/>
              <a:buChar char="q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501185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3F4AECD54B67E47862AB14566E8592B" ma:contentTypeVersion="12" ma:contentTypeDescription="Vytvoří nový dokument" ma:contentTypeScope="" ma:versionID="dc05a02441763500345bc54f25ccac5e">
  <xsd:schema xmlns:xsd="http://www.w3.org/2001/XMLSchema" xmlns:xs="http://www.w3.org/2001/XMLSchema" xmlns:p="http://schemas.microsoft.com/office/2006/metadata/properties" xmlns:ns2="cbefea44-e136-4179-aaed-838712420fe3" xmlns:ns3="a5cc325b-3808-46fd-ba12-9be4b2bbba49" targetNamespace="http://schemas.microsoft.com/office/2006/metadata/properties" ma:root="true" ma:fieldsID="292d38a1adf511b0d7f3e2ead60c4386" ns2:_="" ns3:_="">
    <xsd:import namespace="cbefea44-e136-4179-aaed-838712420fe3"/>
    <xsd:import namespace="a5cc325b-3808-46fd-ba12-9be4b2bbba4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efea44-e136-4179-aaed-838712420f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cc325b-3808-46fd-ba12-9be4b2bbba49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36F22F2-725E-413F-90DA-FD963A312939}"/>
</file>

<file path=customXml/itemProps2.xml><?xml version="1.0" encoding="utf-8"?>
<ds:datastoreItem xmlns:ds="http://schemas.openxmlformats.org/officeDocument/2006/customXml" ds:itemID="{5F5EF614-8829-4BAD-AC9D-8FC4A129DAEC}"/>
</file>

<file path=customXml/itemProps3.xml><?xml version="1.0" encoding="utf-8"?>
<ds:datastoreItem xmlns:ds="http://schemas.openxmlformats.org/officeDocument/2006/customXml" ds:itemID="{6BB6D53F-C93F-44A4-8EE2-B16C016B6E18}"/>
</file>

<file path=docProps/app.xml><?xml version="1.0" encoding="utf-8"?>
<Properties xmlns="http://schemas.openxmlformats.org/officeDocument/2006/extended-properties" xmlns:vt="http://schemas.openxmlformats.org/officeDocument/2006/docPropsVTypes">
  <TotalTime>6088</TotalTime>
  <Words>170</Words>
  <Application>Microsoft Office PowerPoint</Application>
  <PresentationFormat>Širokoúhlá obrazovka</PresentationFormat>
  <Paragraphs>22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Tahoma</vt:lpstr>
      <vt:lpstr>Times New Roman</vt:lpstr>
      <vt:lpstr>Wingdings</vt:lpstr>
      <vt:lpstr>Motiv Office</vt:lpstr>
      <vt:lpstr>Sociální politika I. Vznik a typy sociálních událostí</vt:lpstr>
      <vt:lpstr>10. Vznik a typy sociální událostí</vt:lpstr>
      <vt:lpstr>10. Vznik a typy sociální událostí</vt:lpstr>
    </vt:vector>
  </TitlesOfParts>
  <Company>VÚPSV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politika I.</dc:title>
  <dc:creator>Průša Ladislav</dc:creator>
  <cp:lastModifiedBy>Průša Ladislav</cp:lastModifiedBy>
  <cp:revision>152</cp:revision>
  <dcterms:created xsi:type="dcterms:W3CDTF">2018-10-04T15:02:25Z</dcterms:created>
  <dcterms:modified xsi:type="dcterms:W3CDTF">2021-03-15T18:13:59Z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0x01010023F4AECD54B67E47862AB14566E8592B</vt:lpwstr>
  </property>
</Properties>
</file>