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chrance.cz/fileadmin/user_upload/ochrana_osob/Umluvy/Evropska_socialni_chart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politika I.</a:t>
            </a:r>
            <a:br>
              <a:rPr lang="cs-CZ" sz="4000" dirty="0"/>
            </a:br>
            <a:r>
              <a:rPr lang="cs-CZ" sz="4000" b="1" dirty="0" smtClean="0"/>
              <a:t>Postavení </a:t>
            </a:r>
            <a:r>
              <a:rPr lang="cs-CZ" sz="4000" b="1" dirty="0"/>
              <a:t>sociální politiky a její </a:t>
            </a:r>
            <a:r>
              <a:rPr lang="cs-CZ" sz="4000" b="1" dirty="0" smtClean="0"/>
              <a:t>chápání                         </a:t>
            </a:r>
            <a:r>
              <a:rPr lang="cs-CZ" sz="4000" b="1" dirty="0"/>
              <a:t>v </a:t>
            </a:r>
            <a:r>
              <a:rPr lang="cs-CZ" sz="4000" b="1" dirty="0" smtClean="0"/>
              <a:t>evropském </a:t>
            </a:r>
            <a:r>
              <a:rPr lang="cs-CZ" sz="4000" b="1" dirty="0"/>
              <a:t>prostoru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704088"/>
            <a:ext cx="5181600" cy="547287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právo na práci (čl. 1)</a:t>
            </a:r>
          </a:p>
          <a:p>
            <a:r>
              <a:rPr lang="cs-CZ" dirty="0"/>
              <a:t>právo na spravedlivé pracovní podmínky (čl. 2)</a:t>
            </a:r>
          </a:p>
          <a:p>
            <a:r>
              <a:rPr lang="cs-CZ" dirty="0"/>
              <a:t>právo na bezpečné a zdravé pracovní podmínky (čl. 3)</a:t>
            </a:r>
          </a:p>
          <a:p>
            <a:r>
              <a:rPr lang="cs-CZ" dirty="0"/>
              <a:t>právo na spravedlivou odměnu za práci (čl. 4)</a:t>
            </a:r>
          </a:p>
          <a:p>
            <a:r>
              <a:rPr lang="cs-CZ" b="1" dirty="0"/>
              <a:t>právo organizovat se (čl. 5)</a:t>
            </a:r>
          </a:p>
          <a:p>
            <a:r>
              <a:rPr lang="cs-CZ" b="1" dirty="0"/>
              <a:t>právo kolektivně vyjednávat (čl. 6)</a:t>
            </a:r>
          </a:p>
          <a:p>
            <a:r>
              <a:rPr lang="cs-CZ" dirty="0"/>
              <a:t>právo dětí a mladých osob na ochranu (čl. 7)</a:t>
            </a:r>
          </a:p>
          <a:p>
            <a:r>
              <a:rPr lang="cs-CZ" dirty="0"/>
              <a:t>právo zaměstnaných žen na ochranu (čl. 8)</a:t>
            </a:r>
          </a:p>
          <a:p>
            <a:r>
              <a:rPr lang="cs-CZ" dirty="0"/>
              <a:t>právo na poradenství při volbě povolání (čl. 9)</a:t>
            </a:r>
          </a:p>
          <a:p>
            <a:r>
              <a:rPr lang="cs-CZ" dirty="0"/>
              <a:t>právo na přípravu k výkonu povolání (čl. 10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786384"/>
            <a:ext cx="5181600" cy="539057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právo na ochranu zdraví (čl. 11)</a:t>
            </a:r>
          </a:p>
          <a:p>
            <a:r>
              <a:rPr lang="cs-CZ" b="1" dirty="0"/>
              <a:t>právo na sociální zabezpečení (čl. 12)</a:t>
            </a:r>
          </a:p>
          <a:p>
            <a:r>
              <a:rPr lang="cs-CZ" b="1" dirty="0"/>
              <a:t>právo na sociální a lékařskou pomoc (čl. 13)</a:t>
            </a:r>
          </a:p>
          <a:p>
            <a:r>
              <a:rPr lang="cs-CZ" dirty="0"/>
              <a:t>právo využívat služby sociální péče (čl. 14)</a:t>
            </a:r>
          </a:p>
          <a:p>
            <a:r>
              <a:rPr lang="cs-CZ" dirty="0"/>
              <a:t>právo tělesně nebo duševně postižených osob na odbornou přípravu k výkonu povolání, rehabilitaci a na profesní a sociální </a:t>
            </a:r>
            <a:r>
              <a:rPr lang="cs-CZ" dirty="0" err="1"/>
              <a:t>readaptaci</a:t>
            </a:r>
            <a:r>
              <a:rPr lang="cs-CZ" dirty="0"/>
              <a:t> (čl. 15)</a:t>
            </a:r>
          </a:p>
          <a:p>
            <a:r>
              <a:rPr lang="cs-CZ" b="1" dirty="0"/>
              <a:t>právo rodiny na sociální, právní a hospodářskou ochranu (čl. 16)</a:t>
            </a:r>
          </a:p>
          <a:p>
            <a:r>
              <a:rPr lang="cs-CZ" dirty="0"/>
              <a:t>právo matek a dětí na sociální a hospodářskou ochranu (čl. 17)</a:t>
            </a:r>
          </a:p>
          <a:p>
            <a:r>
              <a:rPr lang="cs-CZ" dirty="0"/>
              <a:t>právo na výdělečnou činnost na území jiných smluvních stran (čl. 18)</a:t>
            </a:r>
          </a:p>
          <a:p>
            <a:r>
              <a:rPr lang="cs-CZ" b="1" dirty="0"/>
              <a:t>právo migrujících pracovníků a jejich rodin na ochranu a pomoc (čl. 19)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904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95528"/>
            <a:ext cx="10515600" cy="5381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100" dirty="0" smtClean="0"/>
              <a:t>čl.12 - právo </a:t>
            </a:r>
            <a:r>
              <a:rPr lang="cs-CZ" sz="2100" dirty="0"/>
              <a:t>na sociální zabezpečení</a:t>
            </a:r>
          </a:p>
          <a:p>
            <a:pPr marL="0" indent="0">
              <a:buNone/>
            </a:pPr>
            <a:r>
              <a:rPr lang="cs-CZ" sz="2100" dirty="0"/>
              <a:t>S cílem zajistit účinné uplatnění práva na sociální zabezpečení se </a:t>
            </a:r>
            <a:r>
              <a:rPr lang="cs-CZ" sz="2100" dirty="0" smtClean="0"/>
              <a:t>smluvní strany </a:t>
            </a:r>
            <a:r>
              <a:rPr lang="cs-CZ" sz="2100" dirty="0"/>
              <a:t>zavazují: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100" dirty="0" smtClean="0"/>
              <a:t>vytvořit </a:t>
            </a:r>
            <a:r>
              <a:rPr lang="cs-CZ" sz="2100" dirty="0"/>
              <a:t>nebo udržovat systém sociálního </a:t>
            </a:r>
            <a:r>
              <a:rPr lang="cs-CZ" sz="2100" dirty="0" smtClean="0"/>
              <a:t>zabezpečení,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100" dirty="0" smtClean="0"/>
              <a:t>udržovat </a:t>
            </a:r>
            <a:r>
              <a:rPr lang="cs-CZ" sz="2100" dirty="0"/>
              <a:t>systém sociálního zabezpečení na dostatečné úrovni, přinejmenším </a:t>
            </a:r>
            <a:r>
              <a:rPr lang="cs-CZ" sz="2100" dirty="0" smtClean="0"/>
              <a:t>na úrovni </a:t>
            </a:r>
            <a:r>
              <a:rPr lang="cs-CZ" sz="2100" dirty="0"/>
              <a:t>stejné, jaká se vyžaduje pro ratifikaci Úmluvy Mezinárodní organizace </a:t>
            </a:r>
            <a:r>
              <a:rPr lang="cs-CZ" sz="2100" dirty="0" smtClean="0"/>
              <a:t>práce (</a:t>
            </a:r>
            <a:r>
              <a:rPr lang="cs-CZ" sz="2100" dirty="0"/>
              <a:t>č. 102) o minimálních standardech sociálního </a:t>
            </a:r>
            <a:r>
              <a:rPr lang="cs-CZ" sz="2100" dirty="0" smtClean="0"/>
              <a:t>zabezpečení,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100" dirty="0" smtClean="0"/>
              <a:t>usilovat </a:t>
            </a:r>
            <a:r>
              <a:rPr lang="cs-CZ" sz="2100" dirty="0"/>
              <a:t>o postupné zvýšení úrovně systému sociálního </a:t>
            </a:r>
            <a:r>
              <a:rPr lang="cs-CZ" sz="2100" dirty="0" smtClean="0"/>
              <a:t>zabezpečení,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100" dirty="0" smtClean="0"/>
              <a:t>učinit </a:t>
            </a:r>
            <a:r>
              <a:rPr lang="cs-CZ" sz="2100" dirty="0"/>
              <a:t>uzavřením patřičných dvoustranných a mnohostranných smluv nebo </a:t>
            </a:r>
            <a:r>
              <a:rPr lang="cs-CZ" sz="2100" dirty="0" smtClean="0"/>
              <a:t>jinými vhodnými </a:t>
            </a:r>
            <a:r>
              <a:rPr lang="cs-CZ" sz="2100" dirty="0"/>
              <a:t>prostředky za podmínek stanovených v takových smlouvách opatření </a:t>
            </a:r>
            <a:r>
              <a:rPr lang="cs-CZ" sz="2100" dirty="0" smtClean="0"/>
              <a:t>k zajištění</a:t>
            </a:r>
            <a:r>
              <a:rPr lang="cs-CZ" sz="2100" dirty="0"/>
              <a:t>:</a:t>
            </a:r>
          </a:p>
          <a:p>
            <a:pPr marL="914400" lvl="1" indent="-457200">
              <a:buAutoNum type="alphaLcParenR"/>
            </a:pPr>
            <a:r>
              <a:rPr lang="cs-CZ" sz="2100" dirty="0" smtClean="0"/>
              <a:t>rovného </a:t>
            </a:r>
            <a:r>
              <a:rPr lang="cs-CZ" sz="2100" dirty="0"/>
              <a:t>zacházení s vlastními státními příslušníky a státními příslušníky </a:t>
            </a:r>
            <a:r>
              <a:rPr lang="cs-CZ" sz="2100" dirty="0" smtClean="0"/>
              <a:t>ostatních smluvních </a:t>
            </a:r>
            <a:r>
              <a:rPr lang="cs-CZ" sz="2100" dirty="0"/>
              <a:t>stran, pokud jde o práva sociálního zabezpečení, včetně </a:t>
            </a:r>
            <a:r>
              <a:rPr lang="cs-CZ" sz="2100" dirty="0" smtClean="0"/>
              <a:t>zachování nároků </a:t>
            </a:r>
            <a:r>
              <a:rPr lang="cs-CZ" sz="2100" dirty="0"/>
              <a:t>vyplývajících z právních předpisů sociálního zabezpečení, bez ohledu </a:t>
            </a:r>
            <a:r>
              <a:rPr lang="cs-CZ" sz="2100" dirty="0" smtClean="0"/>
              <a:t>na pohyb </a:t>
            </a:r>
            <a:r>
              <a:rPr lang="cs-CZ" sz="2100" dirty="0"/>
              <a:t>chráněných osob mezi územími smluvních </a:t>
            </a:r>
            <a:r>
              <a:rPr lang="cs-CZ" sz="2100" dirty="0" smtClean="0"/>
              <a:t>stran,</a:t>
            </a:r>
          </a:p>
          <a:p>
            <a:pPr marL="914400" lvl="1" indent="-457200">
              <a:buAutoNum type="alphaLcParenR"/>
            </a:pPr>
            <a:r>
              <a:rPr lang="cs-CZ" sz="2100" dirty="0" smtClean="0"/>
              <a:t>uznání</a:t>
            </a:r>
            <a:r>
              <a:rPr lang="cs-CZ" sz="2100" dirty="0"/>
              <a:t>, zachování a znovunabytí práv sociálního zabezpečení </a:t>
            </a:r>
            <a:r>
              <a:rPr lang="cs-CZ" sz="2100" dirty="0" smtClean="0"/>
              <a:t>prostřednictvím sčítání </a:t>
            </a:r>
            <a:r>
              <a:rPr lang="cs-CZ" sz="2100" dirty="0"/>
              <a:t>dob pojištění nebo zaměstnání završených podle právních předpisů každé </a:t>
            </a:r>
            <a:r>
              <a:rPr lang="cs-CZ" sz="2100" dirty="0" smtClean="0"/>
              <a:t>ze smluvních </a:t>
            </a:r>
            <a:r>
              <a:rPr lang="cs-CZ" sz="2100" dirty="0"/>
              <a:t>stran.</a:t>
            </a:r>
          </a:p>
        </p:txBody>
      </p:sp>
    </p:spTree>
    <p:extLst>
      <p:ext uri="{BB962C8B-B14F-4D97-AF65-F5344CB8AC3E}">
        <p14:creationId xmlns:p14="http://schemas.microsoft.com/office/powerpoint/2010/main" val="1703711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12. Evropské sociální zákonodárství a základní dokumenty                    Evropské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Právo EU </a:t>
            </a:r>
            <a:endParaRPr lang="cs-CZ" dirty="0" smtClean="0"/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zaměřuje se především </a:t>
            </a:r>
            <a:r>
              <a:rPr lang="cs-CZ" dirty="0"/>
              <a:t>na vytvoření předpokladů pro rovné postavení mužů a žen, </a:t>
            </a:r>
            <a:endParaRPr lang="cs-CZ" dirty="0" smtClean="0"/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na </a:t>
            </a:r>
            <a:r>
              <a:rPr lang="cs-CZ" dirty="0"/>
              <a:t>sociálněprávní aspekty volného pohybu osob (pracovníků, osob samostatně výdělečně činných a dalších osob) po </a:t>
            </a:r>
            <a:r>
              <a:rPr lang="cs-CZ" dirty="0" smtClean="0"/>
              <a:t>EU 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endParaRPr lang="cs-CZ" dirty="0"/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existují </a:t>
            </a:r>
            <a:r>
              <a:rPr lang="cs-CZ" dirty="0"/>
              <a:t>však oblasti, které mají v právu EU svůj obecný základ, ale dosud nejsou podrobněji </a:t>
            </a:r>
            <a:r>
              <a:rPr lang="cs-CZ" dirty="0" smtClean="0"/>
              <a:t>upraveny a jsou řešeny </a:t>
            </a:r>
            <a:r>
              <a:rPr lang="cs-CZ" dirty="0"/>
              <a:t>jsou v rámci prohloubené spolupráce jak členských států </a:t>
            </a:r>
            <a:r>
              <a:rPr lang="cs-CZ" dirty="0" smtClean="0"/>
              <a:t>EU (prevence </a:t>
            </a:r>
            <a:r>
              <a:rPr lang="cs-CZ" dirty="0"/>
              <a:t>sociálního vyloučení, </a:t>
            </a:r>
            <a:r>
              <a:rPr lang="cs-CZ" dirty="0" smtClean="0"/>
              <a:t>modernizace </a:t>
            </a:r>
            <a:r>
              <a:rPr lang="cs-CZ" dirty="0"/>
              <a:t>systémů sociálního </a:t>
            </a:r>
            <a:r>
              <a:rPr lang="cs-CZ" dirty="0" smtClean="0"/>
              <a:t>zabezpečení)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045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12. Evropské sociální zákonodárství a základní dokumenty                    Evropské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1707"/>
          </a:xfrm>
        </p:spPr>
        <p:txBody>
          <a:bodyPr>
            <a:normAutofit lnSpcReduction="10000"/>
          </a:bodyPr>
          <a:lstStyle/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směrnice = souhrn </a:t>
            </a:r>
            <a:r>
              <a:rPr lang="cs-CZ" dirty="0"/>
              <a:t>norem, který je právně závazný pro členské státy, pokud jde o cíle, jichž má být </a:t>
            </a:r>
            <a:r>
              <a:rPr lang="cs-CZ" dirty="0" smtClean="0"/>
              <a:t>dosaženo, je </a:t>
            </a:r>
            <a:r>
              <a:rPr lang="cs-CZ" dirty="0"/>
              <a:t>však ponecháno na rozhodnutí jednotlivých členských států, jaké formy a metody </a:t>
            </a:r>
            <a:r>
              <a:rPr lang="cs-CZ" dirty="0" smtClean="0"/>
              <a:t>zvolí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na </a:t>
            </a:r>
            <a:r>
              <a:rPr lang="cs-CZ" dirty="0"/>
              <a:t>podkladě směrnice jsou členské státy povinny upravit vnitrostátní sociální předpisy, které s ní nejsou v </a:t>
            </a:r>
            <a:r>
              <a:rPr lang="cs-CZ" dirty="0" smtClean="0"/>
              <a:t>souladu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nařízení </a:t>
            </a:r>
            <a:r>
              <a:rPr lang="cs-CZ" dirty="0"/>
              <a:t>představuje souhrn právních norem, který je obecně závazný v celém </a:t>
            </a:r>
            <a:r>
              <a:rPr lang="cs-CZ" dirty="0" smtClean="0"/>
              <a:t>rozsahu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smyslem nařízení </a:t>
            </a:r>
            <a:r>
              <a:rPr lang="cs-CZ" dirty="0"/>
              <a:t>v sociální oblasti je odstranit překážky volného pohybu, zejména zajistit stejná práva a stejné povinnosti v sociálním zabezpečení pro občany jiných členských států, jako mají příslušníci takového </a:t>
            </a:r>
            <a:r>
              <a:rPr lang="cs-CZ" dirty="0" smtClean="0"/>
              <a:t>státu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rozhodnutí je </a:t>
            </a:r>
            <a:r>
              <a:rPr lang="cs-CZ" dirty="0"/>
              <a:t>závazným pramenem práva v celém </a:t>
            </a:r>
            <a:r>
              <a:rPr lang="cs-CZ" dirty="0" smtClean="0"/>
              <a:t>rozsahu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stanoviska = nezávazným </a:t>
            </a:r>
            <a:r>
              <a:rPr lang="cs-CZ" dirty="0"/>
              <a:t>právním aktem 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392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0" indent="-514350" algn="ctr">
              <a:spcBef>
                <a:spcPts val="1000"/>
              </a:spcBef>
            </a:pP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13. Modernizace </a:t>
            </a: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sociálních </a:t>
            </a: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0200" lvl="0" indent="-3302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400" kern="0" dirty="0">
                <a:latin typeface="Arial"/>
              </a:rPr>
              <a:t>Společná strategie modernizace sociální ochrany </a:t>
            </a:r>
          </a:p>
          <a:p>
            <a:pPr marL="330200" lvl="0" indent="-3302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sz="2400" kern="0" dirty="0">
                <a:latin typeface="Arial"/>
              </a:rPr>
              <a:t>(</a:t>
            </a:r>
            <a:r>
              <a:rPr lang="en-US" sz="2400" kern="0" dirty="0">
                <a:latin typeface="Arial"/>
              </a:rPr>
              <a:t>A Concerted Strategy for </a:t>
            </a:r>
            <a:r>
              <a:rPr lang="en-US" sz="2400" kern="0" dirty="0" err="1">
                <a:latin typeface="Arial"/>
              </a:rPr>
              <a:t>Modernising</a:t>
            </a:r>
            <a:r>
              <a:rPr lang="en-US" sz="2400" kern="0" dirty="0">
                <a:latin typeface="Arial"/>
              </a:rPr>
              <a:t> Social Protection</a:t>
            </a:r>
            <a:r>
              <a:rPr lang="cs-CZ" sz="2400" kern="0" dirty="0">
                <a:latin typeface="Arial"/>
              </a:rPr>
              <a:t>)</a:t>
            </a:r>
          </a:p>
          <a:p>
            <a:pPr marL="330200" lvl="0" indent="-3302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sz="2400" kern="0" dirty="0">
              <a:latin typeface="Arial"/>
            </a:endParaRPr>
          </a:p>
          <a:p>
            <a:pPr marL="342900" lvl="0" indent="-3429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q"/>
              <a:defRPr/>
            </a:pPr>
            <a:r>
              <a:rPr lang="cs-CZ" sz="2400" kern="0" dirty="0">
                <a:latin typeface="Arial"/>
              </a:rPr>
              <a:t>z</a:t>
            </a:r>
            <a:r>
              <a:rPr lang="x-none" sz="2400" kern="0" dirty="0">
                <a:latin typeface="Arial"/>
              </a:rPr>
              <a:t>ajistit, aby se vyplatilo pracovat a poskytovat zaručený příjem</a:t>
            </a:r>
            <a:endParaRPr lang="cs-CZ" sz="2400" kern="0" dirty="0">
              <a:latin typeface="Arial"/>
            </a:endParaRPr>
          </a:p>
          <a:p>
            <a:pPr marL="342900" lvl="0" indent="-3429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q"/>
              <a:defRPr/>
            </a:pPr>
            <a:r>
              <a:rPr lang="cs-CZ" sz="2400" kern="0" dirty="0">
                <a:latin typeface="Arial"/>
              </a:rPr>
              <a:t>z</a:t>
            </a:r>
            <a:r>
              <a:rPr lang="x-none" sz="2400" kern="0" dirty="0">
                <a:latin typeface="Arial"/>
              </a:rPr>
              <a:t>ajistit zaručené důchody a udržitelné důchodové systémy</a:t>
            </a:r>
            <a:endParaRPr lang="cs-CZ" sz="2400" kern="0" dirty="0">
              <a:latin typeface="Arial"/>
            </a:endParaRPr>
          </a:p>
          <a:p>
            <a:pPr marL="342900" lvl="0" indent="-3429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q"/>
              <a:defRPr/>
            </a:pPr>
            <a:r>
              <a:rPr lang="cs-CZ" sz="2400" kern="0" dirty="0">
                <a:latin typeface="Arial"/>
              </a:rPr>
              <a:t>p</a:t>
            </a:r>
            <a:r>
              <a:rPr lang="x-none" sz="2400" kern="0" dirty="0">
                <a:latin typeface="Arial"/>
              </a:rPr>
              <a:t>odporovat sociální integraci</a:t>
            </a:r>
            <a:endParaRPr lang="cs-CZ" sz="2400" kern="0" dirty="0">
              <a:latin typeface="Arial"/>
            </a:endParaRPr>
          </a:p>
          <a:p>
            <a:pPr marL="342900" lvl="0" indent="-342900" defTabSz="877888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q"/>
              <a:defRPr/>
            </a:pPr>
            <a:r>
              <a:rPr lang="cs-CZ" sz="2400" kern="0" dirty="0">
                <a:latin typeface="Arial"/>
              </a:rPr>
              <a:t>z</a:t>
            </a:r>
            <a:r>
              <a:rPr lang="x-none" sz="2400" kern="0" dirty="0">
                <a:latin typeface="Arial"/>
              </a:rPr>
              <a:t>ajistit vysokou kvalitu a udržitelnost </a:t>
            </a:r>
            <a:r>
              <a:rPr lang="cs-CZ" sz="2400" kern="0" dirty="0">
                <a:latin typeface="Arial"/>
              </a:rPr>
              <a:t>dlouhodobé sociálně </a:t>
            </a:r>
            <a:r>
              <a:rPr lang="x-none" sz="2400" kern="0" dirty="0">
                <a:latin typeface="Arial"/>
              </a:rPr>
              <a:t>zdravotní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71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11. Postavení </a:t>
            </a: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sociální politiky a její chápání v evropském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endParaRPr lang="cs-CZ" altLang="cs-CZ" kern="0" dirty="0" smtClean="0">
              <a:solidFill>
                <a:prstClr val="black"/>
              </a:solidFill>
              <a:latin typeface="Arial"/>
            </a:endParaRPr>
          </a:p>
          <a:p>
            <a:pPr marL="355600" lvl="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r>
              <a:rPr lang="cs-CZ" altLang="cs-CZ" kern="0" dirty="0" smtClean="0">
                <a:solidFill>
                  <a:prstClr val="black"/>
                </a:solidFill>
                <a:latin typeface="Arial"/>
              </a:rPr>
              <a:t>sociální </a:t>
            </a:r>
            <a:r>
              <a:rPr lang="cs-CZ" altLang="cs-CZ" kern="0" dirty="0">
                <a:solidFill>
                  <a:prstClr val="black"/>
                </a:solidFill>
                <a:latin typeface="Arial"/>
              </a:rPr>
              <a:t>politika v EU = výsostnou kompetencí každé země</a:t>
            </a:r>
          </a:p>
          <a:p>
            <a:pPr marL="355600" lvl="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endParaRPr lang="cs-CZ" altLang="cs-CZ" kern="0" smtClean="0">
              <a:solidFill>
                <a:prstClr val="black"/>
              </a:solidFill>
              <a:latin typeface="Arial"/>
            </a:endParaRPr>
          </a:p>
          <a:p>
            <a:pPr marL="355600" lvl="0" indent="-355600">
              <a:lnSpc>
                <a:spcPct val="120000"/>
              </a:lnSpc>
              <a:buSzPct val="70000"/>
              <a:buFont typeface="Wingdings" panose="05000000000000000000" pitchFamily="2" charset="2"/>
              <a:buChar char="q"/>
            </a:pPr>
            <a:r>
              <a:rPr lang="cs-CZ" altLang="cs-CZ" kern="0" smtClean="0">
                <a:solidFill>
                  <a:prstClr val="black"/>
                </a:solidFill>
                <a:latin typeface="Arial"/>
              </a:rPr>
              <a:t>otevřená </a:t>
            </a:r>
            <a:r>
              <a:rPr lang="cs-CZ" altLang="cs-CZ" kern="0" dirty="0">
                <a:solidFill>
                  <a:prstClr val="black"/>
                </a:solidFill>
                <a:latin typeface="Arial"/>
              </a:rPr>
              <a:t>metoda koordinace sociálních systémů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50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12. Evropské </a:t>
            </a: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sociální zákonodárství a základní dokumenty </a:t>
            </a: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                   Evropské </a:t>
            </a:r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sociální </a:t>
            </a:r>
            <a:r>
              <a:rPr lang="cs-CZ" sz="2600" dirty="0" smtClean="0">
                <a:solidFill>
                  <a:srgbClr val="000000"/>
                </a:solidFill>
                <a:latin typeface="Tahoma" panose="020B0604030504040204" pitchFamily="34" charset="0"/>
              </a:rPr>
              <a:t>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SzPct val="70000"/>
              <a:buNone/>
            </a:pPr>
            <a:endParaRPr lang="cs-CZ" dirty="0" smtClean="0"/>
          </a:p>
          <a:p>
            <a:pPr marL="0" indent="0">
              <a:buSzPct val="70000"/>
              <a:buNone/>
            </a:pPr>
            <a:r>
              <a:rPr lang="cs-CZ" dirty="0" smtClean="0"/>
              <a:t>mezinárodní </a:t>
            </a:r>
            <a:r>
              <a:rPr lang="cs-CZ" dirty="0"/>
              <a:t>smlouvy upravují </a:t>
            </a:r>
            <a:endParaRPr lang="cs-CZ" dirty="0" smtClean="0"/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minimální </a:t>
            </a:r>
            <a:r>
              <a:rPr lang="cs-CZ" dirty="0"/>
              <a:t>sociální </a:t>
            </a:r>
            <a:r>
              <a:rPr lang="cs-CZ" dirty="0" smtClean="0"/>
              <a:t>standardy (Úmluva MOP </a:t>
            </a:r>
            <a:r>
              <a:rPr lang="cs-CZ" dirty="0"/>
              <a:t>o minimální normě sociálního zabezpečení,  Evropský zákoník sociálního zabezpečení, Úmluva o ochraně lidských práv a důstojnosti lidské bytosti v souvislosti s aplikací biologie a </a:t>
            </a:r>
            <a:r>
              <a:rPr lang="cs-CZ" dirty="0" smtClean="0"/>
              <a:t>medicíny)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upravují </a:t>
            </a:r>
            <a:r>
              <a:rPr lang="cs-CZ" dirty="0"/>
              <a:t>koordinační pravidla s cílem provázat vnitrostátní právní předpisy a zajistit rovné postavení státních příslušníků smluvních stran tak, aby s nimi bylo zacházeno v jiném smluvním státě stejně jako s vlastními </a:t>
            </a:r>
            <a:r>
              <a:rPr lang="cs-CZ" dirty="0" smtClean="0"/>
              <a:t>občany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85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12. Evropské sociální zákonodárství a základní dokumenty                    Evropské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mezinárodní </a:t>
            </a:r>
            <a:r>
              <a:rPr lang="cs-CZ" dirty="0"/>
              <a:t>smlouvy a další </a:t>
            </a:r>
            <a:r>
              <a:rPr lang="cs-CZ" dirty="0" smtClean="0"/>
              <a:t>dokumenty na </a:t>
            </a:r>
            <a:r>
              <a:rPr lang="cs-CZ" dirty="0"/>
              <a:t>úrovni </a:t>
            </a:r>
            <a:r>
              <a:rPr lang="cs-CZ" dirty="0" smtClean="0"/>
              <a:t>OSN:</a:t>
            </a:r>
            <a:endParaRPr lang="cs-CZ" dirty="0"/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Všeobecná deklarace lidských </a:t>
            </a:r>
            <a:r>
              <a:rPr lang="cs-CZ" dirty="0" smtClean="0"/>
              <a:t>práv (1948)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právo </a:t>
            </a:r>
            <a:r>
              <a:rPr lang="cs-CZ" dirty="0"/>
              <a:t>na </a:t>
            </a:r>
            <a:r>
              <a:rPr lang="cs-CZ" dirty="0" err="1" smtClean="0"/>
              <a:t>SZ</a:t>
            </a:r>
            <a:r>
              <a:rPr lang="cs-CZ" dirty="0" smtClean="0"/>
              <a:t> </a:t>
            </a:r>
            <a:r>
              <a:rPr lang="cs-CZ" dirty="0"/>
              <a:t>a na zajištění hospodářských, sociálních a kulturních práv nezbytných pro důstojný a svobodný rozvoj </a:t>
            </a:r>
            <a:r>
              <a:rPr lang="cs-CZ" dirty="0" smtClean="0"/>
              <a:t>osobnosti,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právo </a:t>
            </a:r>
            <a:r>
              <a:rPr lang="cs-CZ" dirty="0"/>
              <a:t>každého na životní úroveň, která by zajistila </a:t>
            </a:r>
            <a:r>
              <a:rPr lang="cs-CZ" dirty="0" smtClean="0"/>
              <a:t>„zdraví </a:t>
            </a:r>
            <a:r>
              <a:rPr lang="cs-CZ" dirty="0"/>
              <a:t>a blahobyt“ osoby a její rodiny, </a:t>
            </a:r>
            <a:r>
              <a:rPr lang="cs-CZ" dirty="0" smtClean="0"/>
              <a:t>vč. práva </a:t>
            </a:r>
            <a:r>
              <a:rPr lang="cs-CZ" dirty="0"/>
              <a:t>na zabezpečení v nezaměstnanosti, nemoci, nezpůsobilosti k práci, ovdovění, stáří nebo v ostatních případech ztráty výdělečných </a:t>
            </a:r>
            <a:r>
              <a:rPr lang="cs-CZ" dirty="0" smtClean="0"/>
              <a:t>schopností </a:t>
            </a:r>
            <a:endParaRPr lang="cs-CZ" dirty="0"/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Mezinárodní pakt o hospodářských, sociálních a kulturních </a:t>
            </a:r>
            <a:r>
              <a:rPr lang="cs-CZ" dirty="0" smtClean="0"/>
              <a:t>právech (1966)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právo </a:t>
            </a:r>
            <a:r>
              <a:rPr lang="cs-CZ" dirty="0"/>
              <a:t>na </a:t>
            </a:r>
            <a:r>
              <a:rPr lang="cs-CZ" dirty="0" err="1" smtClean="0"/>
              <a:t>SZ</a:t>
            </a:r>
            <a:r>
              <a:rPr lang="cs-CZ" dirty="0" smtClean="0"/>
              <a:t>, práva </a:t>
            </a:r>
            <a:r>
              <a:rPr lang="cs-CZ" dirty="0"/>
              <a:t>žen na ochranu a pomoc v době těhotenství a mateřství, </a:t>
            </a:r>
            <a:r>
              <a:rPr lang="cs-CZ" dirty="0" smtClean="0"/>
              <a:t>právo jednotlivce </a:t>
            </a:r>
            <a:r>
              <a:rPr lang="cs-CZ" dirty="0"/>
              <a:t>na přiměřenou životní </a:t>
            </a:r>
            <a:r>
              <a:rPr lang="cs-CZ" dirty="0" smtClean="0"/>
              <a:t>úroveň, právo </a:t>
            </a:r>
            <a:r>
              <a:rPr lang="cs-CZ" dirty="0"/>
              <a:t>na ochranu zdraví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17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12. Evropské sociální zákonodárství a základní dokumenty                    Evropské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667759"/>
          </a:xfrm>
        </p:spPr>
        <p:txBody>
          <a:bodyPr>
            <a:normAutofit/>
          </a:bodyPr>
          <a:lstStyle/>
          <a:p>
            <a:pPr marL="355600" lvl="0" indent="-355600">
              <a:buSzPct val="70000"/>
              <a:buFont typeface="Wingdings" panose="05000000000000000000" pitchFamily="2" charset="2"/>
              <a:buChar char="q"/>
            </a:pPr>
            <a:r>
              <a:rPr lang="cs-CZ" sz="2600" dirty="0">
                <a:solidFill>
                  <a:prstClr val="black"/>
                </a:solidFill>
              </a:rPr>
              <a:t>Úmluva o odstranění všech forem diskriminace </a:t>
            </a:r>
            <a:r>
              <a:rPr lang="cs-CZ" sz="2600" dirty="0" smtClean="0">
                <a:solidFill>
                  <a:prstClr val="black"/>
                </a:solidFill>
              </a:rPr>
              <a:t>žen (1979)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chrání </a:t>
            </a:r>
            <a:r>
              <a:rPr lang="cs-CZ" sz="2000" dirty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ženy před diskriminací </a:t>
            </a: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v</a:t>
            </a:r>
            <a:r>
              <a:rPr lang="cs-CZ" sz="2000" dirty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 oblasti </a:t>
            </a: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sociální, </a:t>
            </a:r>
            <a:r>
              <a:rPr lang="cs-CZ" sz="2000" dirty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kulturní, </a:t>
            </a: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politické (volební právo,) 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stanoví </a:t>
            </a:r>
            <a:r>
              <a:rPr lang="cs-CZ" sz="2000" dirty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povinnost států přijmout veškerá opatření, která zajistí na základě rovnoprávnosti mužů a žen stejná práva </a:t>
            </a: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na </a:t>
            </a:r>
            <a:r>
              <a:rPr lang="cs-CZ" sz="2000" dirty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sociální zabezpečení, zejména v případech důchodu, nezaměstnanosti, nemoci, invalidity a stáří a jiné neschopnosti </a:t>
            </a: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pracovat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zahrnuje </a:t>
            </a:r>
            <a:r>
              <a:rPr lang="cs-CZ" sz="2000" dirty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rovnoprávný přístup ke zdravotním službám, včetně službám v období těhotenství, šestinedělí a poporodním obdobím, a to bezplatně. </a:t>
            </a:r>
            <a:endParaRPr lang="cs-CZ" sz="2000" dirty="0" smtClean="0">
              <a:solidFill>
                <a:srgbClr val="000000"/>
              </a:solidFill>
              <a:latin typeface="MinionPro-Regular"/>
              <a:ea typeface="Cambria" panose="02040503050406030204" pitchFamily="18" charset="0"/>
              <a:cs typeface="MinionPro-Regular"/>
            </a:endParaRP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rovnoprávné </a:t>
            </a:r>
            <a:r>
              <a:rPr lang="cs-CZ" sz="2000" dirty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zajištění práv na rodinné </a:t>
            </a:r>
            <a:r>
              <a:rPr lang="cs-CZ" sz="2000" dirty="0" smtClean="0">
                <a:solidFill>
                  <a:srgbClr val="000000"/>
                </a:solidFill>
                <a:latin typeface="MinionPro-Regular"/>
                <a:ea typeface="Cambria" panose="02040503050406030204" pitchFamily="18" charset="0"/>
                <a:cs typeface="MinionPro-Regular"/>
              </a:rPr>
              <a:t>přídavky </a:t>
            </a:r>
            <a:endParaRPr lang="cs-CZ" sz="2000" dirty="0">
              <a:solidFill>
                <a:srgbClr val="000000"/>
              </a:solidFill>
              <a:latin typeface="MinionPro-Regular"/>
              <a:ea typeface="Cambria" panose="02040503050406030204" pitchFamily="18" charset="0"/>
              <a:cs typeface="MinionPro-Regular"/>
            </a:endParaRPr>
          </a:p>
          <a:p>
            <a:pPr marL="355600" lvl="0" indent="-355600">
              <a:buSzPct val="70000"/>
              <a:buFont typeface="Wingdings" panose="05000000000000000000" pitchFamily="2" charset="2"/>
              <a:buChar char="q"/>
            </a:pPr>
            <a:r>
              <a:rPr lang="cs-CZ" sz="2600" dirty="0" smtClean="0">
                <a:solidFill>
                  <a:prstClr val="black"/>
                </a:solidFill>
              </a:rPr>
              <a:t>Úmluva </a:t>
            </a:r>
            <a:r>
              <a:rPr lang="cs-CZ" sz="2600" dirty="0">
                <a:solidFill>
                  <a:prstClr val="black"/>
                </a:solidFill>
              </a:rPr>
              <a:t>o právech osob se zdravotním </a:t>
            </a:r>
            <a:r>
              <a:rPr lang="cs-CZ" sz="2600" dirty="0" smtClean="0">
                <a:solidFill>
                  <a:prstClr val="black"/>
                </a:solidFill>
              </a:rPr>
              <a:t>postižením (2006)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založena </a:t>
            </a:r>
            <a:r>
              <a:rPr lang="cs-CZ" dirty="0"/>
              <a:t>na respektu k lidské důstojnosti, rovnosti příležitostí, rovnosti mužů a žen, plném zapojení osob se zdravotním postižením do společnosti </a:t>
            </a:r>
            <a:endParaRPr lang="cs-CZ" dirty="0" smtClean="0"/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Úmluva o právech dítěte (1989)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51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12. Evropské sociální zákonodárství a základní dokumenty                    Evropské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Úmluva MOP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  <a:tabLst>
                <a:tab pos="266700" algn="l"/>
              </a:tabLst>
            </a:pPr>
            <a:r>
              <a:rPr lang="cs-CZ" dirty="0"/>
              <a:t>Úmluva o minimální normě sociálního zabezpečení </a:t>
            </a:r>
            <a:r>
              <a:rPr lang="cs-CZ" dirty="0" smtClean="0"/>
              <a:t>(1952)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  <a:tabLst>
                <a:tab pos="266700" algn="l"/>
              </a:tabLst>
            </a:pPr>
            <a:r>
              <a:rPr lang="cs-CZ" dirty="0" smtClean="0"/>
              <a:t>upravuje </a:t>
            </a:r>
            <a:r>
              <a:rPr lang="cs-CZ" dirty="0"/>
              <a:t>minimální </a:t>
            </a:r>
            <a:r>
              <a:rPr lang="cs-CZ" dirty="0" err="1" smtClean="0"/>
              <a:t>SZ</a:t>
            </a:r>
            <a:r>
              <a:rPr lang="cs-CZ" dirty="0" smtClean="0"/>
              <a:t> jednotlivých sociálních událost – onemocnění, pracovní neschopnost, nezaměstnanost, stanovený důchodový věk, pracovní </a:t>
            </a:r>
            <a:r>
              <a:rPr lang="cs-CZ" dirty="0"/>
              <a:t>úraz a nemoc z </a:t>
            </a:r>
            <a:r>
              <a:rPr lang="cs-CZ" dirty="0" smtClean="0"/>
              <a:t>povolání, zajištění </a:t>
            </a:r>
            <a:r>
              <a:rPr lang="cs-CZ" dirty="0"/>
              <a:t>péče o </a:t>
            </a:r>
            <a:r>
              <a:rPr lang="cs-CZ" dirty="0" smtClean="0"/>
              <a:t>děti, těhotenství</a:t>
            </a:r>
            <a:r>
              <a:rPr lang="cs-CZ" dirty="0"/>
              <a:t>, porod a jejich </a:t>
            </a:r>
            <a:r>
              <a:rPr lang="cs-CZ" dirty="0" smtClean="0"/>
              <a:t>následky, invalidita, </a:t>
            </a:r>
            <a:r>
              <a:rPr lang="cs-CZ" dirty="0"/>
              <a:t>ztráta prostředků k živobytí utrpěná následkem úmrtí živitele </a:t>
            </a:r>
            <a:r>
              <a:rPr lang="cs-CZ" dirty="0" smtClean="0"/>
              <a:t>rodiny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  <a:tabLst>
                <a:tab pos="266700" algn="l"/>
              </a:tabLst>
            </a:pPr>
            <a:r>
              <a:rPr lang="cs-CZ" dirty="0" smtClean="0"/>
              <a:t>Úmluva </a:t>
            </a:r>
            <a:r>
              <a:rPr lang="cs-CZ" dirty="0"/>
              <a:t>o invalidních, starobních a pozůstalostních dávkách </a:t>
            </a:r>
            <a:r>
              <a:rPr lang="cs-CZ" dirty="0" smtClean="0"/>
              <a:t>(</a:t>
            </a:r>
            <a:r>
              <a:rPr lang="cs-CZ" dirty="0"/>
              <a:t>1967</a:t>
            </a:r>
            <a:r>
              <a:rPr lang="cs-CZ" dirty="0" smtClean="0"/>
              <a:t>)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  <a:tabLst>
                <a:tab pos="266700" algn="l"/>
              </a:tabLst>
            </a:pPr>
            <a:r>
              <a:rPr lang="cs-CZ" dirty="0" smtClean="0"/>
              <a:t>Úmluva </a:t>
            </a:r>
            <a:r>
              <a:rPr lang="cs-CZ" dirty="0"/>
              <a:t>o zdravotní péči a dávkách v nemoci </a:t>
            </a:r>
            <a:r>
              <a:rPr lang="cs-CZ" dirty="0" smtClean="0"/>
              <a:t>(</a:t>
            </a:r>
            <a:r>
              <a:rPr lang="cs-CZ" dirty="0"/>
              <a:t>1969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94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 dirty="0">
                <a:solidFill>
                  <a:srgbClr val="000000"/>
                </a:solidFill>
                <a:latin typeface="Tahoma" panose="020B0604030504040204" pitchFamily="34" charset="0"/>
              </a:rPr>
              <a:t>12. Evropské sociální zákonodárství a základní dokumenty                    Evropské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10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Mezinárodní smlouvy přijaté v Radě </a:t>
            </a:r>
            <a:r>
              <a:rPr lang="cs-CZ" dirty="0" smtClean="0"/>
              <a:t>Evropy (Výbor </a:t>
            </a:r>
            <a:r>
              <a:rPr lang="cs-CZ" dirty="0"/>
              <a:t>pro </a:t>
            </a:r>
            <a:r>
              <a:rPr lang="cs-CZ" dirty="0" err="1" smtClean="0"/>
              <a:t>SZ</a:t>
            </a:r>
            <a:r>
              <a:rPr lang="cs-CZ" dirty="0" smtClean="0"/>
              <a:t>) </a:t>
            </a:r>
            <a:endParaRPr lang="cs-CZ" dirty="0"/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/>
              <a:t>Evropská sociální </a:t>
            </a:r>
            <a:r>
              <a:rPr lang="cs-CZ" dirty="0" smtClean="0"/>
              <a:t>charta (1961, 1988, 1996)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v původním </a:t>
            </a:r>
            <a:r>
              <a:rPr lang="cs-CZ" dirty="0"/>
              <a:t>znění zakotvuje celkem 19 sociálních </a:t>
            </a:r>
            <a:r>
              <a:rPr lang="cs-CZ" dirty="0" smtClean="0"/>
              <a:t>práv (právo </a:t>
            </a:r>
            <a:r>
              <a:rPr lang="cs-CZ" dirty="0"/>
              <a:t>na sociální zabezpečení, na sociální a zdravotní pomoc těm, kteří nemají dostatečné prostředky, právo na využívání služeb sociální péče, právo zdravotně postižených na přípravu k povolání, pracovní rehabilitaci a sociální </a:t>
            </a:r>
            <a:r>
              <a:rPr lang="cs-CZ" dirty="0" err="1"/>
              <a:t>readaptaci</a:t>
            </a:r>
            <a:r>
              <a:rPr lang="cs-CZ" dirty="0"/>
              <a:t>, právo rodiny na sociální, právní a hospodářskou ochranu, právo matek a dětí na odpovídající sociální a hospodářskou </a:t>
            </a:r>
            <a:r>
              <a:rPr lang="cs-CZ" dirty="0" smtClean="0"/>
              <a:t>ochranu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dodatek (1988 ) - + 4 práva (právo </a:t>
            </a:r>
            <a:r>
              <a:rPr lang="cs-CZ" dirty="0"/>
              <a:t>starých osob na sociální </a:t>
            </a:r>
            <a:r>
              <a:rPr lang="cs-CZ" dirty="0" smtClean="0"/>
              <a:t>ochranu)</a:t>
            </a:r>
          </a:p>
          <a:p>
            <a:pPr marL="812800" lvl="1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revidovaná </a:t>
            </a:r>
            <a:r>
              <a:rPr lang="cs-CZ" dirty="0" err="1" smtClean="0"/>
              <a:t>ESCh</a:t>
            </a:r>
            <a:r>
              <a:rPr lang="cs-CZ" dirty="0" smtClean="0"/>
              <a:t> (1996) – celkem </a:t>
            </a:r>
            <a:r>
              <a:rPr lang="cs-CZ" dirty="0"/>
              <a:t>31 sociálních </a:t>
            </a:r>
            <a:r>
              <a:rPr lang="cs-CZ" dirty="0" smtClean="0"/>
              <a:t>práv (právo </a:t>
            </a:r>
            <a:r>
              <a:rPr lang="cs-CZ" dirty="0"/>
              <a:t>na ochranu proti chudobě a sociálnímu </a:t>
            </a:r>
            <a:r>
              <a:rPr lang="cs-CZ" dirty="0" smtClean="0"/>
              <a:t>vyloučení, právo </a:t>
            </a:r>
            <a:r>
              <a:rPr lang="cs-CZ" dirty="0"/>
              <a:t>na </a:t>
            </a:r>
            <a:r>
              <a:rPr lang="cs-CZ" dirty="0" smtClean="0"/>
              <a:t>bydlení) </a:t>
            </a:r>
            <a:endParaRPr lang="cs-CZ" dirty="0"/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Evropský </a:t>
            </a:r>
            <a:r>
              <a:rPr lang="cs-CZ" dirty="0"/>
              <a:t>zákoník sociálního </a:t>
            </a:r>
            <a:r>
              <a:rPr lang="cs-CZ" dirty="0" smtClean="0"/>
              <a:t>zabezpečení</a:t>
            </a:r>
          </a:p>
          <a:p>
            <a:pPr marL="355600" indent="-355600">
              <a:buSzPct val="70000"/>
              <a:buFont typeface="Wingdings" panose="05000000000000000000" pitchFamily="2" charset="2"/>
              <a:buChar char="q"/>
            </a:pPr>
            <a:r>
              <a:rPr lang="cs-CZ" dirty="0" smtClean="0"/>
              <a:t>Úmluva </a:t>
            </a:r>
            <a:r>
              <a:rPr lang="cs-CZ" dirty="0"/>
              <a:t>o lidských právech a </a:t>
            </a:r>
            <a:r>
              <a:rPr lang="cs-CZ" dirty="0" smtClean="0"/>
              <a:t>biomedicíně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65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04088"/>
            <a:ext cx="10515600" cy="54728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Evropská sociální charta </a:t>
            </a:r>
            <a:endParaRPr lang="cs-CZ" dirty="0" smtClean="0"/>
          </a:p>
          <a:p>
            <a:r>
              <a:rPr lang="cs-CZ" dirty="0" smtClean="0"/>
              <a:t>mezinárodní </a:t>
            </a:r>
            <a:r>
              <a:rPr lang="cs-CZ" dirty="0"/>
              <a:t>smlouva o sociálních a hospodářských právech ratifikovaná členskými státy Rady </a:t>
            </a:r>
            <a:r>
              <a:rPr lang="cs-CZ" dirty="0" smtClean="0"/>
              <a:t>Evropy,</a:t>
            </a:r>
          </a:p>
          <a:p>
            <a:r>
              <a:rPr lang="cs-CZ" dirty="0" smtClean="0"/>
              <a:t>spolu </a:t>
            </a:r>
            <a:r>
              <a:rPr lang="cs-CZ" dirty="0"/>
              <a:t>s Evropskou úmluvou o ochraně lidských práv a základních svobod je jedním ze dvou základních pilířů smluvního systému ochrany lidských práv v členských zemích Rady </a:t>
            </a:r>
            <a:r>
              <a:rPr lang="cs-CZ" dirty="0" smtClean="0"/>
              <a:t>Evropy,</a:t>
            </a:r>
          </a:p>
          <a:p>
            <a:r>
              <a:rPr lang="cs-CZ" dirty="0" smtClean="0"/>
              <a:t>Ustanovení </a:t>
            </a:r>
            <a:r>
              <a:rPr lang="cs-CZ" dirty="0"/>
              <a:t>Charty, jež smluvní strany přijaly, představují nezpochybnitelné mezinárodněprávní závazky na ochranu lidských </a:t>
            </a:r>
            <a:r>
              <a:rPr lang="cs-CZ" dirty="0" smtClean="0"/>
              <a:t>práv,</a:t>
            </a:r>
          </a:p>
          <a:p>
            <a:r>
              <a:rPr lang="cs-CZ" dirty="0" smtClean="0"/>
              <a:t>přispěla </a:t>
            </a:r>
            <a:r>
              <a:rPr lang="cs-CZ" dirty="0"/>
              <a:t>k tvorbě evropských standardů lidských práv v sociální a hospodářské </a:t>
            </a:r>
            <a:r>
              <a:rPr lang="cs-CZ" dirty="0" smtClean="0"/>
              <a:t>oblasti</a:t>
            </a:r>
          </a:p>
          <a:p>
            <a:r>
              <a:rPr lang="cs-CZ" dirty="0" smtClean="0"/>
              <a:t>první </a:t>
            </a:r>
            <a:r>
              <a:rPr lang="cs-CZ" dirty="0"/>
              <a:t>verze Charty </a:t>
            </a:r>
            <a:r>
              <a:rPr lang="cs-CZ" dirty="0" smtClean="0"/>
              <a:t>přijata </a:t>
            </a:r>
            <a:r>
              <a:rPr lang="cs-CZ" dirty="0"/>
              <a:t>dne 18. října 1961 v </a:t>
            </a:r>
            <a:r>
              <a:rPr lang="cs-CZ" dirty="0" smtClean="0"/>
              <a:t>Turíně, </a:t>
            </a:r>
            <a:r>
              <a:rPr lang="cs-CZ" dirty="0"/>
              <a:t>pro své původní signatáře vstoupila v platnost 26. února </a:t>
            </a:r>
            <a:r>
              <a:rPr lang="cs-CZ" dirty="0" smtClean="0"/>
              <a:t>1965</a:t>
            </a:r>
          </a:p>
          <a:p>
            <a:r>
              <a:rPr lang="cs-CZ" dirty="0" smtClean="0"/>
              <a:t>jménem ČSFR podepsána </a:t>
            </a:r>
            <a:r>
              <a:rPr lang="cs-CZ" dirty="0"/>
              <a:t>ve Štrasburku dne 27. května </a:t>
            </a:r>
            <a:r>
              <a:rPr lang="cs-CZ" dirty="0" smtClean="0"/>
              <a:t>1992</a:t>
            </a:r>
          </a:p>
          <a:p>
            <a:r>
              <a:rPr lang="cs-CZ" dirty="0" smtClean="0"/>
              <a:t>pro ČR vstoupila </a:t>
            </a:r>
            <a:r>
              <a:rPr lang="cs-CZ" dirty="0"/>
              <a:t>v platnost dne 3. prosince 1999 po vyslovení souhlasu Parlamentu České republiky a uzavření procesu ratifikace.</a:t>
            </a:r>
          </a:p>
        </p:txBody>
      </p:sp>
    </p:spTree>
    <p:extLst>
      <p:ext uri="{BB962C8B-B14F-4D97-AF65-F5344CB8AC3E}">
        <p14:creationId xmlns:p14="http://schemas.microsoft.com/office/powerpoint/2010/main" val="3721370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76072"/>
            <a:ext cx="10515600" cy="560089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část </a:t>
            </a:r>
            <a:r>
              <a:rPr lang="cs-CZ" dirty="0"/>
              <a:t>I</a:t>
            </a:r>
            <a:r>
              <a:rPr lang="cs-CZ" dirty="0" smtClean="0"/>
              <a:t>.: stanoveno </a:t>
            </a:r>
            <a:r>
              <a:rPr lang="cs-CZ" dirty="0"/>
              <a:t>19 zásad, jež smluvní strany uznávají za cíl, o který budou usilovat při realizaci této mezinárodní </a:t>
            </a:r>
            <a:r>
              <a:rPr lang="cs-CZ" dirty="0" smtClean="0"/>
              <a:t>smlouvy</a:t>
            </a:r>
          </a:p>
          <a:p>
            <a:r>
              <a:rPr lang="cs-CZ" dirty="0" smtClean="0"/>
              <a:t>část </a:t>
            </a:r>
            <a:r>
              <a:rPr lang="cs-CZ" dirty="0"/>
              <a:t>II</a:t>
            </a:r>
            <a:r>
              <a:rPr lang="cs-CZ" dirty="0" smtClean="0"/>
              <a:t>.: </a:t>
            </a:r>
            <a:r>
              <a:rPr lang="cs-CZ" dirty="0"/>
              <a:t>obsahuje a podrobně definuje jednotlivá sociální a hospodářská </a:t>
            </a:r>
            <a:r>
              <a:rPr lang="cs-CZ" dirty="0" smtClean="0"/>
              <a:t>práva, </a:t>
            </a:r>
            <a:r>
              <a:rPr lang="cs-CZ" dirty="0"/>
              <a:t>jež jsou nastavena tak, že smluvní strany mají povinnost přijmout nejméně pět ze sedmi článků II. části Charty (konkrétně čl. 1, 5, 6, 12, 13, 16, 19), které tvoří její </a:t>
            </a:r>
            <a:r>
              <a:rPr lang="cs-CZ" dirty="0" smtClean="0"/>
              <a:t>jádro, následně </a:t>
            </a:r>
            <a:r>
              <a:rPr lang="cs-CZ" dirty="0"/>
              <a:t>smluvní strany přijímají další ustanovení dle své volby tak, aby jejich počet nebyl nižší než 10 článků nebo 45 číslovaných </a:t>
            </a:r>
            <a:r>
              <a:rPr lang="cs-CZ" dirty="0" smtClean="0"/>
              <a:t>odstavců</a:t>
            </a:r>
          </a:p>
          <a:p>
            <a:r>
              <a:rPr lang="cs-CZ" dirty="0" smtClean="0"/>
              <a:t>část III: udává tyto </a:t>
            </a:r>
            <a:r>
              <a:rPr lang="cs-CZ" dirty="0"/>
              <a:t>závazky smluvních stran </a:t>
            </a:r>
            <a:endParaRPr lang="cs-CZ" dirty="0" smtClean="0"/>
          </a:p>
          <a:p>
            <a:r>
              <a:rPr lang="cs-CZ" dirty="0" smtClean="0"/>
              <a:t>část IV: specifikován </a:t>
            </a:r>
            <a:r>
              <a:rPr lang="cs-CZ" dirty="0"/>
              <a:t>kontrolní mechanismus Charty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www.ochrance.cz/fileadmin/user_upload/ochrana_osob/Umluvy/Evropska_socialni_charta.pdf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279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453392-2127-4E37-AA32-A2E51FE48F6B}"/>
</file>

<file path=customXml/itemProps2.xml><?xml version="1.0" encoding="utf-8"?>
<ds:datastoreItem xmlns:ds="http://schemas.openxmlformats.org/officeDocument/2006/customXml" ds:itemID="{E1B840DE-A8B0-45EF-9E52-4B1B62056E0D}"/>
</file>

<file path=customXml/itemProps3.xml><?xml version="1.0" encoding="utf-8"?>
<ds:datastoreItem xmlns:ds="http://schemas.openxmlformats.org/officeDocument/2006/customXml" ds:itemID="{FCEAC444-07CE-4985-BA1B-164839F6ADD0}"/>
</file>

<file path=docProps/app.xml><?xml version="1.0" encoding="utf-8"?>
<Properties xmlns="http://schemas.openxmlformats.org/officeDocument/2006/extended-properties" xmlns:vt="http://schemas.openxmlformats.org/officeDocument/2006/docPropsVTypes">
  <TotalTime>6091</TotalTime>
  <Words>1400</Words>
  <Application>Microsoft Office PowerPoint</Application>
  <PresentationFormat>Širokoúhlá obrazovka</PresentationFormat>
  <Paragraphs>105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MinionPro-Regular</vt:lpstr>
      <vt:lpstr>Tahoma</vt:lpstr>
      <vt:lpstr>Times New Roman</vt:lpstr>
      <vt:lpstr>Wingdings</vt:lpstr>
      <vt:lpstr>Motiv Office</vt:lpstr>
      <vt:lpstr>Sociální politika I. Postavení sociální politiky a její chápání                         v evropském prostoru </vt:lpstr>
      <vt:lpstr>11. Postavení sociální politiky a její chápání v evropském prostoru</vt:lpstr>
      <vt:lpstr>12. Evropské sociální zákonodárství a základní dokumenty                    Evropské sociální politiky</vt:lpstr>
      <vt:lpstr>12. Evropské sociální zákonodárství a základní dokumenty                    Evropské sociální politiky</vt:lpstr>
      <vt:lpstr>12. Evropské sociální zákonodárství a základní dokumenty                    Evropské sociální politiky</vt:lpstr>
      <vt:lpstr>12. Evropské sociální zákonodárství a základní dokumenty                    Evropské sociální politiky</vt:lpstr>
      <vt:lpstr>12. Evropské sociální zákonodárství a základní dokumenty                    Evropské sociální politiky</vt:lpstr>
      <vt:lpstr>Prezentace aplikace PowerPoint</vt:lpstr>
      <vt:lpstr>Prezentace aplikace PowerPoint</vt:lpstr>
      <vt:lpstr>Prezentace aplikace PowerPoint</vt:lpstr>
      <vt:lpstr>Prezentace aplikace PowerPoint</vt:lpstr>
      <vt:lpstr>12. Evropské sociální zákonodárství a základní dokumenty                    Evropské sociální politiky</vt:lpstr>
      <vt:lpstr>12. Evropské sociální zákonodárství a základní dokumenty                    Evropské sociální politiky</vt:lpstr>
      <vt:lpstr>13. Modernizace sociálních systémů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154</cp:revision>
  <dcterms:created xsi:type="dcterms:W3CDTF">2018-10-04T15:02:25Z</dcterms:created>
  <dcterms:modified xsi:type="dcterms:W3CDTF">2021-03-15T18:17:24Z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