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/>
              <a:t>Sociální politika I.</a:t>
            </a:r>
            <a:br>
              <a:rPr lang="cs-CZ" sz="4000" dirty="0"/>
            </a:br>
            <a:r>
              <a:rPr lang="cs-CZ" sz="4000" b="1" dirty="0" smtClean="0"/>
              <a:t>Modernizace </a:t>
            </a:r>
            <a:r>
              <a:rPr lang="cs-CZ" sz="4000" b="1" dirty="0"/>
              <a:t>sociálních systémů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0" indent="-514350" algn="ctr">
              <a:spcBef>
                <a:spcPts val="1000"/>
              </a:spcBef>
            </a:pP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13. Modernizace </a:t>
            </a: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sociálních </a:t>
            </a: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0200" lvl="0" indent="-3302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400" kern="0" dirty="0">
                <a:latin typeface="Arial"/>
              </a:rPr>
              <a:t>Společná strategie modernizace sociální ochrany </a:t>
            </a:r>
          </a:p>
          <a:p>
            <a:pPr marL="330200" lvl="0" indent="-3302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400" kern="0" dirty="0">
                <a:latin typeface="Arial"/>
              </a:rPr>
              <a:t>(</a:t>
            </a:r>
            <a:r>
              <a:rPr lang="en-US" sz="2400" kern="0" dirty="0">
                <a:latin typeface="Arial"/>
              </a:rPr>
              <a:t>A Concerted Strategy for </a:t>
            </a:r>
            <a:r>
              <a:rPr lang="en-US" sz="2400" kern="0" dirty="0" err="1">
                <a:latin typeface="Arial"/>
              </a:rPr>
              <a:t>Modernising</a:t>
            </a:r>
            <a:r>
              <a:rPr lang="en-US" sz="2400" kern="0" dirty="0">
                <a:latin typeface="Arial"/>
              </a:rPr>
              <a:t> Social Protection</a:t>
            </a:r>
            <a:r>
              <a:rPr lang="cs-CZ" sz="2400" kern="0" dirty="0">
                <a:latin typeface="Arial"/>
              </a:rPr>
              <a:t>)</a:t>
            </a:r>
          </a:p>
          <a:p>
            <a:pPr marL="330200" lvl="0" indent="-3302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400" kern="0" dirty="0">
              <a:latin typeface="Arial"/>
            </a:endParaRPr>
          </a:p>
          <a:p>
            <a:pPr marL="342900" lvl="0" indent="-3429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q"/>
              <a:defRPr/>
            </a:pPr>
            <a:r>
              <a:rPr lang="cs-CZ" sz="2400" kern="0" dirty="0">
                <a:latin typeface="Arial"/>
              </a:rPr>
              <a:t>z</a:t>
            </a:r>
            <a:r>
              <a:rPr lang="x-none" sz="2400" kern="0" dirty="0">
                <a:latin typeface="Arial"/>
              </a:rPr>
              <a:t>ajistit, aby se vyplatilo pracovat a poskytovat zaručený příjem</a:t>
            </a:r>
            <a:endParaRPr lang="cs-CZ" sz="2400" kern="0" dirty="0">
              <a:latin typeface="Arial"/>
            </a:endParaRPr>
          </a:p>
          <a:p>
            <a:pPr marL="342900" lvl="0" indent="-3429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q"/>
              <a:defRPr/>
            </a:pPr>
            <a:r>
              <a:rPr lang="cs-CZ" sz="2400" kern="0" dirty="0">
                <a:latin typeface="Arial"/>
              </a:rPr>
              <a:t>z</a:t>
            </a:r>
            <a:r>
              <a:rPr lang="x-none" sz="2400" kern="0" dirty="0">
                <a:latin typeface="Arial"/>
              </a:rPr>
              <a:t>ajistit zaručené důchody a udržitelné důchodové systémy</a:t>
            </a:r>
            <a:endParaRPr lang="cs-CZ" sz="2400" kern="0" dirty="0">
              <a:latin typeface="Arial"/>
            </a:endParaRPr>
          </a:p>
          <a:p>
            <a:pPr marL="342900" lvl="0" indent="-3429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q"/>
              <a:defRPr/>
            </a:pPr>
            <a:r>
              <a:rPr lang="cs-CZ" sz="2400" kern="0" dirty="0">
                <a:latin typeface="Arial"/>
              </a:rPr>
              <a:t>p</a:t>
            </a:r>
            <a:r>
              <a:rPr lang="x-none" sz="2400" kern="0" dirty="0">
                <a:latin typeface="Arial"/>
              </a:rPr>
              <a:t>odporovat sociální integraci</a:t>
            </a:r>
            <a:endParaRPr lang="cs-CZ" sz="2400" kern="0" dirty="0">
              <a:latin typeface="Arial"/>
            </a:endParaRPr>
          </a:p>
          <a:p>
            <a:pPr marL="342900" lvl="0" indent="-3429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q"/>
              <a:defRPr/>
            </a:pPr>
            <a:r>
              <a:rPr lang="cs-CZ" sz="2400" kern="0" dirty="0">
                <a:latin typeface="Arial"/>
              </a:rPr>
              <a:t>z</a:t>
            </a:r>
            <a:r>
              <a:rPr lang="x-none" sz="2400" kern="0" dirty="0">
                <a:latin typeface="Arial"/>
              </a:rPr>
              <a:t>ajistit vysokou kvalitu a udržitelnost </a:t>
            </a:r>
            <a:r>
              <a:rPr lang="cs-CZ" sz="2400" kern="0" dirty="0">
                <a:latin typeface="Arial"/>
              </a:rPr>
              <a:t>dlouhodobé sociálně </a:t>
            </a:r>
            <a:r>
              <a:rPr lang="x-none" sz="2400" kern="0" dirty="0">
                <a:latin typeface="Arial"/>
              </a:rPr>
              <a:t>zdravotní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5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13. Modernizace sociálních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5837"/>
            <a:ext cx="10515600" cy="464112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3100" kern="0" dirty="0">
                <a:latin typeface="Arial"/>
                <a:ea typeface="+mj-ea"/>
                <a:cs typeface="+mj-cs"/>
              </a:rPr>
              <a:t>EU </a:t>
            </a: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– </a:t>
            </a:r>
            <a:r>
              <a:rPr lang="cs-CZ" altLang="cs-CZ" sz="3100" kern="0" dirty="0">
                <a:latin typeface="Arial"/>
                <a:ea typeface="+mj-ea"/>
                <a:cs typeface="+mj-cs"/>
              </a:rPr>
              <a:t>úsilí o koordinaci </a:t>
            </a: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sociá</a:t>
            </a:r>
            <a:r>
              <a:rPr lang="cs-CZ" altLang="cs-CZ" sz="3100" kern="0" dirty="0">
                <a:latin typeface="Arial"/>
              </a:rPr>
              <a:t>lních systémů</a:t>
            </a:r>
            <a:endParaRPr lang="cs-CZ" dirty="0"/>
          </a:p>
          <a:p>
            <a:pPr marL="35560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sociální </a:t>
            </a:r>
            <a:r>
              <a:rPr lang="cs-CZ" altLang="cs-CZ" sz="3100" kern="0" dirty="0">
                <a:latin typeface="Arial"/>
                <a:ea typeface="+mj-ea"/>
                <a:cs typeface="+mj-cs"/>
              </a:rPr>
              <a:t>politika v EU = výsostnou kompetencí každé </a:t>
            </a: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země</a:t>
            </a:r>
          </a:p>
          <a:p>
            <a:pPr marL="35560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otevřená </a:t>
            </a:r>
            <a:r>
              <a:rPr lang="cs-CZ" altLang="cs-CZ" sz="3100" kern="0" dirty="0">
                <a:latin typeface="Arial"/>
                <a:ea typeface="+mj-ea"/>
                <a:cs typeface="+mj-cs"/>
              </a:rPr>
              <a:t>metoda koordinace sociálních </a:t>
            </a: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systémů</a:t>
            </a:r>
          </a:p>
          <a:p>
            <a:pPr marL="35560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příklady </a:t>
            </a:r>
            <a:r>
              <a:rPr lang="cs-CZ" altLang="cs-CZ" sz="3100" kern="0" dirty="0">
                <a:latin typeface="Arial"/>
                <a:ea typeface="+mj-ea"/>
                <a:cs typeface="+mj-cs"/>
              </a:rPr>
              <a:t>dobré </a:t>
            </a: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praxe</a:t>
            </a:r>
          </a:p>
          <a:p>
            <a:pPr marL="35560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endParaRPr lang="cs-CZ" altLang="cs-CZ" sz="3100" kern="0" dirty="0">
              <a:latin typeface="Arial"/>
              <a:ea typeface="+mj-ea"/>
              <a:cs typeface="+mj-cs"/>
            </a:endParaRPr>
          </a:p>
          <a:p>
            <a:pPr marL="35560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Zpráva </a:t>
            </a:r>
            <a:r>
              <a:rPr lang="cs-CZ" altLang="cs-CZ" sz="3100" kern="0" dirty="0">
                <a:latin typeface="Arial"/>
                <a:ea typeface="+mj-ea"/>
                <a:cs typeface="+mj-cs"/>
              </a:rPr>
              <a:t>o  národních strategiích sociální </a:t>
            </a: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ochrany</a:t>
            </a:r>
          </a:p>
          <a:p>
            <a:pPr marL="35560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Zpráva </a:t>
            </a:r>
            <a:r>
              <a:rPr lang="cs-CZ" altLang="cs-CZ" sz="3100" kern="0" dirty="0">
                <a:latin typeface="Arial"/>
                <a:ea typeface="+mj-ea"/>
                <a:cs typeface="+mj-cs"/>
              </a:rPr>
              <a:t>o prevenci sociálního vyloučení (o sociálním </a:t>
            </a: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začleňování)</a:t>
            </a:r>
          </a:p>
          <a:p>
            <a:pPr marL="35560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Zpráva </a:t>
            </a:r>
            <a:r>
              <a:rPr lang="cs-CZ" altLang="cs-CZ" sz="3100" kern="0" dirty="0">
                <a:latin typeface="Arial"/>
                <a:ea typeface="+mj-ea"/>
                <a:cs typeface="+mj-cs"/>
              </a:rPr>
              <a:t>o udržitelných důchodových </a:t>
            </a: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systémech</a:t>
            </a:r>
          </a:p>
          <a:p>
            <a:pPr marL="35560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Zpráva </a:t>
            </a:r>
            <a:r>
              <a:rPr lang="cs-CZ" altLang="cs-CZ" sz="3100" kern="0" dirty="0">
                <a:latin typeface="Arial"/>
                <a:ea typeface="+mj-ea"/>
                <a:cs typeface="+mj-cs"/>
              </a:rPr>
              <a:t>o udržitelných systémech dlouhodobé sociálně zdravotní </a:t>
            </a:r>
            <a:r>
              <a:rPr lang="cs-CZ" altLang="cs-CZ" sz="3100" kern="0" dirty="0" smtClean="0">
                <a:latin typeface="Arial"/>
                <a:ea typeface="+mj-ea"/>
                <a:cs typeface="+mj-cs"/>
              </a:rPr>
              <a:t>péče</a:t>
            </a:r>
          </a:p>
          <a:p>
            <a:pPr marL="35560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endParaRPr lang="cs-CZ" altLang="cs-CZ" sz="3100" kern="0" dirty="0"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4044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505632-78A4-4532-AA69-37DEDF73E54F}"/>
</file>

<file path=customXml/itemProps2.xml><?xml version="1.0" encoding="utf-8"?>
<ds:datastoreItem xmlns:ds="http://schemas.openxmlformats.org/officeDocument/2006/customXml" ds:itemID="{036F5078-7CA8-4E97-9BB8-B551EF32258A}"/>
</file>

<file path=customXml/itemProps3.xml><?xml version="1.0" encoding="utf-8"?>
<ds:datastoreItem xmlns:ds="http://schemas.openxmlformats.org/officeDocument/2006/customXml" ds:itemID="{F3A4E0C6-2867-483B-81F0-1477481DA0D3}"/>
</file>

<file path=docProps/app.xml><?xml version="1.0" encoding="utf-8"?>
<Properties xmlns="http://schemas.openxmlformats.org/officeDocument/2006/extended-properties" xmlns:vt="http://schemas.openxmlformats.org/officeDocument/2006/docPropsVTypes">
  <TotalTime>6094</TotalTime>
  <Words>122</Words>
  <Application>Microsoft Office PowerPoint</Application>
  <PresentationFormat>Širokoúhlá obrazovka</PresentationFormat>
  <Paragraphs>21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Sociální politika I. Modernizace sociálních systémů</vt:lpstr>
      <vt:lpstr>13. Modernizace sociálních systémů</vt:lpstr>
      <vt:lpstr>13. Modernizace sociálních systémů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156</cp:revision>
  <dcterms:created xsi:type="dcterms:W3CDTF">2018-10-04T15:02:25Z</dcterms:created>
  <dcterms:modified xsi:type="dcterms:W3CDTF">2021-03-15T18:20:30Z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