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62" r:id="rId6"/>
    <p:sldId id="256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344" r:id="rId17"/>
    <p:sldId id="345" r:id="rId18"/>
    <p:sldId id="394" r:id="rId19"/>
    <p:sldId id="395" r:id="rId20"/>
    <p:sldId id="347" r:id="rId21"/>
    <p:sldId id="348" r:id="rId22"/>
    <p:sldId id="351" r:id="rId23"/>
    <p:sldId id="301" r:id="rId24"/>
    <p:sldId id="3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F05E30B-6114-4223-A307-A56C67D61002}">
          <p14:sldIdLst>
            <p14:sldId id="262"/>
          </p14:sldIdLst>
        </p14:section>
        <p14:section name="Oddíl bez názvu" id="{7BF28CA7-CD24-4B45-ADB8-493F449D0689}">
          <p14:sldIdLst>
            <p14:sldId id="256"/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  <p14:sldId id="267"/>
            <p14:sldId id="344"/>
            <p14:sldId id="345"/>
            <p14:sldId id="394"/>
            <p14:sldId id="395"/>
            <p14:sldId id="347"/>
            <p14:sldId id="348"/>
            <p14:sldId id="351"/>
            <p14:sldId id="301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61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2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5082696-5CC5-4F68-BA40-030E1B59400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4BDFBBC-57B4-4B2A-8C44-518FD85CC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89778DE-0977-4CCC-840E-49E49A4D8F7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27C0CB00-BCF6-4364-959C-339436BE4D64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92873215-B0BC-4C2D-98A1-1C95937DDA15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DE4890C1-B19A-4954-8BC4-D02C7C6CA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4DBF5D35-62C7-4113-9F2D-B8F94C43978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CE2D9AE9-3EDF-4661-BCC4-017E47324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9858F8DA-F959-49E1-B3B9-26146A534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1A51335D-286E-4B8F-BC1F-6A79769DE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16AC8FF-4C02-4203-AFB2-6A9A4260EF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8CD0D35-0AAC-4E92-9B59-13FEA8209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40284-737D-43E5-8A92-4595C26F6B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3337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2136A80-5910-4C31-B9A0-9A2B64E02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B6451DF-C571-4492-8FBA-018A71320C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A4867C4-1747-45CE-89E3-80E02C655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9BCC2-9D8D-4766-A0FF-88DB30BD53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8109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67D305A-2BB5-4D07-B6EA-D1FFBAB617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614FF3F-0753-4108-8416-AC2F18850D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DF33113-8EF7-444C-A897-84DBD079D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33D62-2FE4-49EA-808F-E0CE0B261F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5115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1E70AC1-6900-498E-99A9-309B0ED32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45D8CBE-6A0C-4F51-AA9A-995B51D3FF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DDA151F-68F7-48A7-B10A-7ACDEA664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1032D-C1C6-4239-933A-E7890B76ED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496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811C2BC-C722-4E13-8906-87B374DE1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DF5D0013-470A-4E05-9EB1-0B79B59229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BB5FD47A-F0D0-4AF8-8651-7CEC250CF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89114-65DC-4F08-839B-0A7BB94D11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7106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612AC3A-2400-4EA0-BA5C-604B424171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5F77164-BE3C-470D-BEED-90060E84C6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C6D21DE-E33C-4F53-812C-944929FEA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BB133-20D4-4BB8-A5CC-8FF1E8BE0B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9453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892867D7-DF87-4754-B981-4C04788D1F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1B416D7-E753-47A0-8F94-878D10139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E82E385-D1AC-4F75-97E1-37709A662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94FCF-BA0C-41F8-8448-B153E477D6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082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8163D41-B167-4BB2-ACE7-8D831D7A2C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36A9C36-5BF3-4832-98E7-4EDD6C573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B7BED0-F0CB-4275-B676-F7E7E5CC1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B4338-4BE4-47D1-80A7-74B5F92CFD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95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28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366D4F9-F9CC-4A3D-A426-028239C23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0D5CE20-3685-46DB-A9FB-2389C5757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842B52E-6E6F-430C-BB8B-48D5A1584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13D2D-1B37-4746-9B06-104C292848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3148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923BE4C-F697-428E-A796-02CB722EE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A128B04-0643-4557-89BA-028BB7A1FD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E2A397C-3FD2-4A63-A2A7-C27B55548D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33EC7-8963-4DBD-8586-72C032A206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0264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C2496B1-8B4D-48F8-9979-CB57D70924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396B466-3CB0-4A84-A676-45F7B7275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26500F3-6D6D-4DDB-B022-CED1F2852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644FB-E8EE-4C14-9ACA-F149AE81C1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190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6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64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36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45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1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882733C-214B-4C66-8B45-00C17865143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51BA3797-A64B-4A81-B299-D722A832B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0DF46922-0636-41A7-921F-1AA54C3DA4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51664285-2D25-4A90-9505-0F14A259B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3C2A6B1F-99FC-407C-BEF3-2E2B1D534C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68A6C41E-4BA3-4FD6-97CC-513105F62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710FE5DE-79D9-4A3A-9680-3677FCDC3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349F4CD5-3E59-4CC7-A116-075CBCC8FD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F18439BE-22BF-4A7F-862E-788CE3164A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CE7FFD4A-63B2-4425-B188-E8511CEADB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4E2456C-4ECD-4CF5-B92B-75BDADD6937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80DEA897-77C9-4483-89AD-2EDCD7277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33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224" y="2676987"/>
            <a:ext cx="6858000" cy="1024652"/>
          </a:xfrm>
        </p:spPr>
        <p:txBody>
          <a:bodyPr>
            <a:normAutofit/>
          </a:bodyPr>
          <a:lstStyle/>
          <a:p>
            <a:r>
              <a:rPr lang="cs-CZ" sz="3000" dirty="0"/>
              <a:t>Komunitní plánování sociálních služeb jako makro metoda sociální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50318"/>
            <a:ext cx="6858000" cy="1241822"/>
          </a:xfrm>
        </p:spPr>
        <p:txBody>
          <a:bodyPr>
            <a:normAutofit/>
          </a:bodyPr>
          <a:lstStyle/>
          <a:p>
            <a:r>
              <a:rPr lang="cs-CZ" sz="1800" dirty="0"/>
              <a:t>CZ.02.2.69/0.0/0.0/16_015/0002400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02378"/>
            <a:ext cx="7277100" cy="1725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>
            <a:extLst>
              <a:ext uri="{FF2B5EF4-FFF2-40B4-BE49-F238E27FC236}">
                <a16:creationId xmlns:a16="http://schemas.microsoft.com/office/drawing/2014/main" id="{EC2FC84B-2792-4521-96BC-F4962D954B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6C5B5E-FBB8-4E59-8608-880DDFB0B941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Zástupný symbol pro číslo snímku 5">
            <a:extLst>
              <a:ext uri="{FF2B5EF4-FFF2-40B4-BE49-F238E27FC236}">
                <a16:creationId xmlns:a16="http://schemas.microsoft.com/office/drawing/2014/main" id="{B6DF8628-81E5-4E5A-8A9F-503DBC8A0136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BFE63A-46CD-41E8-9F75-2277A85DD6F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16E5691E-6F2C-4FF3-B9CC-6ED33D17B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Společenská a legislativní východiska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47922759-BF66-4604-A349-B007FD645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Další důležitou  legislativní normou, která byla v roce </a:t>
            </a:r>
            <a:r>
              <a:rPr lang="cs-CZ" altLang="cs-CZ" sz="2400" b="1"/>
              <a:t>2003</a:t>
            </a:r>
            <a:r>
              <a:rPr lang="cs-CZ" altLang="cs-CZ" sz="2400"/>
              <a:t> projednávána, byl </a:t>
            </a:r>
            <a:r>
              <a:rPr lang="cs-CZ" altLang="cs-CZ" sz="2400" b="1" i="1"/>
              <a:t>věcný záměr zákona </a:t>
            </a:r>
            <a:br>
              <a:rPr lang="cs-CZ" altLang="cs-CZ" sz="2400" b="1" i="1"/>
            </a:br>
            <a:r>
              <a:rPr lang="cs-CZ" altLang="cs-CZ" sz="2400" b="1" i="1"/>
              <a:t>o sociálních službách.</a:t>
            </a:r>
            <a:r>
              <a:rPr lang="cs-CZ" altLang="cs-CZ" sz="24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Tato i jeho další verze v sobě zahrnovaly zásadní nedostatky z předchozích let. Tento návrh byl vládou zamítnut a vrácen k přepracování.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Ministerstvo práce a sociálních věcí v poměrně krátké době připravilo nový věcný záměr zákona </a:t>
            </a:r>
            <a:br>
              <a:rPr lang="cs-CZ" altLang="cs-CZ" sz="2400"/>
            </a:br>
            <a:r>
              <a:rPr lang="cs-CZ" altLang="cs-CZ" sz="2400"/>
              <a:t>o sociálních službách, který byl dne 28. května 2004 </a:t>
            </a:r>
            <a:r>
              <a:rPr lang="cs-CZ" altLang="cs-CZ" sz="2400" b="1" i="1"/>
              <a:t>vládou premiéra Špidly schválen</a:t>
            </a:r>
            <a:r>
              <a:rPr lang="cs-CZ" altLang="cs-CZ" sz="2400"/>
              <a:t> a ministrovi práce a sociálních věcí Škromachovi bylo usnesením vlády uloženo </a:t>
            </a:r>
            <a:r>
              <a:rPr lang="cs-CZ" altLang="cs-CZ" sz="2400" b="1" i="1"/>
              <a:t>vypracovat paragrafové znění  zákona </a:t>
            </a:r>
            <a:br>
              <a:rPr lang="cs-CZ" altLang="cs-CZ" sz="2400" b="1" i="1"/>
            </a:br>
            <a:r>
              <a:rPr lang="cs-CZ" altLang="cs-CZ" sz="2400" b="1" i="1"/>
              <a:t>o sociálních službách</a:t>
            </a:r>
            <a:r>
              <a:rPr lang="cs-CZ" altLang="cs-CZ" sz="2400"/>
              <a:t> a předložit jej do šesti měsíců vládě ke schválení.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>
            <a:extLst>
              <a:ext uri="{FF2B5EF4-FFF2-40B4-BE49-F238E27FC236}">
                <a16:creationId xmlns:a16="http://schemas.microsoft.com/office/drawing/2014/main" id="{B0C05EC7-B5D6-4F8C-A10F-575E011CB5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4EB672-3A15-490F-8040-EEEA47F86CD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Zástupný symbol pro číslo snímku 5">
            <a:extLst>
              <a:ext uri="{FF2B5EF4-FFF2-40B4-BE49-F238E27FC236}">
                <a16:creationId xmlns:a16="http://schemas.microsoft.com/office/drawing/2014/main" id="{794A373F-F440-41FC-B7EE-18D03C59BAE3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B15F57-5078-4E1A-B7FB-C8DE9FE59F97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FEE49AA-2B24-4D9E-B48B-AB7BBEB05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Společenská a legislativní východiska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38A7914A-2F3D-4E31-84FA-4389AE10B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/>
              <a:t>Ve </a:t>
            </a:r>
            <a:r>
              <a:rPr lang="cs-CZ" altLang="cs-CZ" sz="2600" b="1" i="1"/>
              <a:t>vnějším připomínkovém řízení</a:t>
            </a:r>
            <a:r>
              <a:rPr lang="cs-CZ" altLang="cs-CZ" sz="2600"/>
              <a:t> při projednávání návrhu zákona o sociálních službách se rozpoutaly </a:t>
            </a:r>
            <a:r>
              <a:rPr lang="cs-CZ" altLang="cs-CZ" sz="2600" b="1" i="1"/>
              <a:t>bouřlivé diskuse </a:t>
            </a:r>
            <a:r>
              <a:rPr lang="cs-CZ" altLang="cs-CZ" sz="2600" i="1"/>
              <a:t>nad podobou nové a základní právní normy, a to jak ze </a:t>
            </a:r>
            <a:r>
              <a:rPr lang="cs-CZ" altLang="cs-CZ" sz="2600" b="1" i="1"/>
              <a:t>strany organizací hájících zájmy osob se zdravotním postižení</a:t>
            </a:r>
            <a:r>
              <a:rPr lang="cs-CZ" altLang="cs-CZ" sz="2600"/>
              <a:t>, tak </a:t>
            </a:r>
            <a:r>
              <a:rPr lang="cs-CZ" altLang="cs-CZ" sz="2600" b="1" i="1"/>
              <a:t>samotných poskytovatelů sociálních služeb a zadavatelů sociálních služeb,</a:t>
            </a:r>
            <a:r>
              <a:rPr lang="cs-CZ" altLang="cs-CZ" sz="2600"/>
              <a:t> reprezentovaných zejména Asociací krajů ČR a Svazem měst a obcí ČR.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Výsledkem jednání byla kompromisní podoba návrhu zákona o sociálních službách, byl vyhlášen dne 31. 3. 2006 ve Sbírce zákonů v částce 37 pod číslem </a:t>
            </a:r>
            <a:r>
              <a:rPr lang="cs-CZ" altLang="cs-CZ" sz="2600" b="1"/>
              <a:t>108/2006 </a:t>
            </a:r>
            <a:r>
              <a:rPr lang="cs-CZ" altLang="cs-CZ" sz="2600"/>
              <a:t>s tím, že jeho účinnost byla stanovena k 1. 1. 2007.</a:t>
            </a:r>
            <a:br>
              <a:rPr lang="cs-CZ" altLang="cs-CZ" sz="2600"/>
            </a:br>
            <a:r>
              <a:rPr lang="cs-CZ" altLang="cs-CZ" sz="2600"/>
              <a:t>(20. 1. 2020 36 novel).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>
            <a:extLst>
              <a:ext uri="{FF2B5EF4-FFF2-40B4-BE49-F238E27FC236}">
                <a16:creationId xmlns:a16="http://schemas.microsoft.com/office/drawing/2014/main" id="{050A13A7-2962-48C2-8C1E-CE031FE23A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A993AD-4706-4890-9F49-41141179DD3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Zástupný symbol pro číslo snímku 5">
            <a:extLst>
              <a:ext uri="{FF2B5EF4-FFF2-40B4-BE49-F238E27FC236}">
                <a16:creationId xmlns:a16="http://schemas.microsoft.com/office/drawing/2014/main" id="{FF20879A-0C89-4219-B4B4-13F743823965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9ECCA9-A8D7-4A00-B822-9E210B83F854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1B3E592-85F2-40B5-93B6-C40B9E9528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Cíle nové legislativní úpravy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94F89A67-4BA2-412F-8852-54ABD6C388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/>
              <a:t>Základní filozofie jeho vzniku se opírala o dva základní cíle. </a:t>
            </a:r>
          </a:p>
          <a:p>
            <a:r>
              <a:rPr lang="cs-CZ" altLang="cs-CZ" b="1"/>
              <a:t>1.</a:t>
            </a:r>
            <a:r>
              <a:rPr lang="cs-CZ" altLang="cs-CZ"/>
              <a:t>  </a:t>
            </a:r>
            <a:r>
              <a:rPr lang="cs-CZ" altLang="cs-CZ" b="1"/>
              <a:t>zabezpečení kvalifikovaných a dostupných služeb těm, kteří je nezbytně potřebují,</a:t>
            </a:r>
            <a:r>
              <a:rPr lang="cs-CZ" altLang="cs-CZ"/>
              <a:t> </a:t>
            </a:r>
          </a:p>
          <a:p>
            <a:r>
              <a:rPr lang="cs-CZ" altLang="cs-CZ" b="1"/>
              <a:t>2. narovnání právních vztahů mezi státem, poskytovateli a zejména uživateli sociálních služeb</a:t>
            </a:r>
            <a:r>
              <a:rPr lang="cs-CZ" altLang="cs-CZ" b="1" i="1"/>
              <a:t> </a:t>
            </a:r>
            <a:r>
              <a:rPr lang="cs-CZ" altLang="cs-CZ"/>
              <a:t>s akcentem na ochranu jejich práv a respektování jejich důstojnosti.</a:t>
            </a:r>
            <a:endParaRPr lang="cs-CZ" altLang="cs-CZ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>
            <a:extLst>
              <a:ext uri="{FF2B5EF4-FFF2-40B4-BE49-F238E27FC236}">
                <a16:creationId xmlns:a16="http://schemas.microsoft.com/office/drawing/2014/main" id="{91B3E15F-75AF-416A-8B09-BA36B73354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1B980F-6E34-4B76-AFD5-7D349F835BE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A15337C-CA88-4C38-BA9D-618EAA9ED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Cíl nové legislativní úpravy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22ED6AE-84A4-4B81-9603-94F685A95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500"/>
              <a:t>Právě v tomto momentě přinesl zákon zásadní změnu a to tím, že </a:t>
            </a:r>
            <a:r>
              <a:rPr lang="cs-CZ" altLang="cs-CZ" sz="2500" b="1" i="1"/>
              <a:t>opustil dosavadní paternalistickodirektivní praxi</a:t>
            </a:r>
            <a:r>
              <a:rPr lang="cs-CZ" altLang="cs-CZ" sz="2500"/>
              <a:t> a vytvořil prostředí pro </a:t>
            </a:r>
            <a:r>
              <a:rPr lang="cs-CZ" altLang="cs-CZ" sz="2500" b="1" i="1"/>
              <a:t>rozvoj vztahů mezi poskytovateli a uživateli sociálních služeb</a:t>
            </a:r>
            <a:r>
              <a:rPr lang="cs-CZ" altLang="cs-CZ" sz="2500"/>
              <a:t>, které byly postaveny na základě </a:t>
            </a:r>
            <a:r>
              <a:rPr lang="cs-CZ" altLang="cs-CZ" sz="2500" b="1" i="1"/>
              <a:t>dobrovolnosti, rovnoprávnosti</a:t>
            </a:r>
            <a:r>
              <a:rPr lang="cs-CZ" altLang="cs-CZ" sz="2500"/>
              <a:t>   a zejména na </a:t>
            </a:r>
            <a:r>
              <a:rPr lang="cs-CZ" altLang="cs-CZ" sz="2500" b="1" i="1"/>
              <a:t>individuálním přístupu</a:t>
            </a:r>
            <a:r>
              <a:rPr lang="cs-CZ" altLang="cs-CZ" sz="2500"/>
              <a:t> k uživatelům sociálních služeb, jejich sociálním začleňování a předcházení sociálnímu vyloučení.</a:t>
            </a:r>
          </a:p>
          <a:p>
            <a:pPr>
              <a:lnSpc>
                <a:spcPct val="80000"/>
              </a:lnSpc>
            </a:pPr>
            <a:r>
              <a:rPr lang="cs-CZ" altLang="cs-CZ" sz="2500"/>
              <a:t>Klíčovým filozofickým prvkem zákona je snaha </a:t>
            </a:r>
            <a:br>
              <a:rPr lang="cs-CZ" altLang="cs-CZ" sz="2500"/>
            </a:br>
            <a:r>
              <a:rPr lang="cs-CZ" altLang="cs-CZ" sz="2500"/>
              <a:t>o </a:t>
            </a:r>
            <a:r>
              <a:rPr lang="cs-CZ" altLang="cs-CZ" sz="2500" b="1" i="1"/>
              <a:t>aktivizaci uživatelů sociálních služeb s cílem převzít spoluodpovědnost za svůj osud a řešení svojí nepříznivé sociální situace a omezení jejich závislosti na poskytovaných sociálních službách.</a:t>
            </a:r>
          </a:p>
          <a:p>
            <a:pPr>
              <a:lnSpc>
                <a:spcPct val="80000"/>
              </a:lnSpc>
            </a:pPr>
            <a:endParaRPr lang="cs-CZ" altLang="cs-CZ" sz="24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>
            <a:extLst>
              <a:ext uri="{FF2B5EF4-FFF2-40B4-BE49-F238E27FC236}">
                <a16:creationId xmlns:a16="http://schemas.microsoft.com/office/drawing/2014/main" id="{919BFCD1-B9F5-4575-B5CF-BD4BD96C3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67073A-0B23-4D68-A3A5-5B5ADFE13AB3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50761EF-002C-499B-97FA-FBF99546B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b="1">
                <a:solidFill>
                  <a:schemeClr val="hlink"/>
                </a:solidFill>
              </a:rPr>
              <a:t>Zákon o výkonu sociální práce</a:t>
            </a:r>
            <a:br>
              <a:rPr lang="cs-CZ" altLang="cs-CZ" sz="3600" b="1">
                <a:solidFill>
                  <a:schemeClr val="hlink"/>
                </a:solidFill>
              </a:rPr>
            </a:br>
            <a:r>
              <a:rPr lang="cs-CZ" altLang="cs-CZ" sz="3600" b="1">
                <a:solidFill>
                  <a:schemeClr val="hlink"/>
                </a:solidFill>
              </a:rPr>
              <a:t>a vzdělávání soc</a:t>
            </a:r>
            <a:r>
              <a:rPr lang="cs-CZ" altLang="cs-CZ" sz="3600" b="1">
                <a:solidFill>
                  <a:schemeClr val="hlink"/>
                </a:solidFill>
                <a:latin typeface="Arial" panose="020B0604020202020204" pitchFamily="34" charset="0"/>
              </a:rPr>
              <a:t>.</a:t>
            </a:r>
            <a:r>
              <a:rPr lang="cs-CZ" altLang="cs-CZ" sz="3600" b="1">
                <a:solidFill>
                  <a:schemeClr val="hlink"/>
                </a:solidFill>
              </a:rPr>
              <a:t> pracovníků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75F0407-3728-4E49-A4B6-188E99B8B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500"/>
              <a:t>V letech 2003-2004 byly vypracovány </a:t>
            </a:r>
            <a:r>
              <a:rPr lang="cs-CZ" altLang="cs-CZ" sz="2500" b="1"/>
              <a:t>Teze legislativního zakotvení výkonu sociální práce a vzdělávání sociálních pracovníků</a:t>
            </a:r>
            <a:r>
              <a:rPr lang="cs-CZ" altLang="cs-CZ" sz="2500"/>
              <a:t>, které si kladly za cíl </a:t>
            </a:r>
            <a:r>
              <a:rPr lang="cs-CZ" altLang="cs-CZ" sz="2500" b="1" i="1"/>
              <a:t>vytvořit předpoklady legislativního zakotvení a jasného vymezení podmínek takového výkonu sociální práce,</a:t>
            </a:r>
            <a:r>
              <a:rPr lang="cs-CZ" altLang="cs-CZ" sz="2500"/>
              <a:t> který by umožnil výrazně zkvalitnit a zefektivnit proces sociálního začleňování osob, které se nacházejí v obtížné životní situaci nebo jsou ohroženy sociálním vyloučením. </a:t>
            </a:r>
          </a:p>
          <a:p>
            <a:pPr>
              <a:lnSpc>
                <a:spcPct val="80000"/>
              </a:lnSpc>
            </a:pPr>
            <a:r>
              <a:rPr lang="cs-CZ" altLang="cs-CZ" sz="2500"/>
              <a:t>Dalším cílem bylo </a:t>
            </a:r>
            <a:r>
              <a:rPr lang="cs-CZ" altLang="cs-CZ" sz="2500" b="1" i="1"/>
              <a:t>vytvořit legislativní podmínky pro výrazný růst kvalifikace sociálních pracovníků</a:t>
            </a:r>
            <a:r>
              <a:rPr lang="cs-CZ" altLang="cs-CZ" sz="2500"/>
              <a:t>, který je podmínkou pro změny klíčových faktorů celkového růstu efektivity sociální práce.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">
            <a:extLst>
              <a:ext uri="{FF2B5EF4-FFF2-40B4-BE49-F238E27FC236}">
                <a16:creationId xmlns:a16="http://schemas.microsoft.com/office/drawing/2014/main" id="{8F4A6F57-FE17-4DAF-B3D1-A0879DCB5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062CA4-79F6-43E8-888E-C28CCD54BF5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4FAF2A6-8187-4DC0-8E01-ABD308757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b="1">
                <a:solidFill>
                  <a:schemeClr val="hlink"/>
                </a:solidFill>
              </a:rPr>
              <a:t>Zákon o výkonu sociální práce </a:t>
            </a:r>
            <a:br>
              <a:rPr lang="cs-CZ" altLang="cs-CZ" sz="3600" b="1">
                <a:solidFill>
                  <a:schemeClr val="hlink"/>
                </a:solidFill>
              </a:rPr>
            </a:br>
            <a:r>
              <a:rPr lang="cs-CZ" altLang="cs-CZ" sz="3600" b="1">
                <a:solidFill>
                  <a:schemeClr val="hlink"/>
                </a:solidFill>
              </a:rPr>
              <a:t>a vzdělávání soci pracovníků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0CF288A-6493-45E7-A3EA-4A40F7DA5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300"/>
              <a:t>Materiál rozlišuje </a:t>
            </a:r>
            <a:r>
              <a:rPr lang="cs-CZ" altLang="cs-CZ" sz="2300" u="sng"/>
              <a:t>šest kategorií</a:t>
            </a:r>
            <a:r>
              <a:rPr lang="cs-CZ" altLang="cs-CZ" sz="2300"/>
              <a:t> sociálních pracovníků: </a:t>
            </a:r>
            <a:r>
              <a:rPr lang="cs-CZ" altLang="cs-CZ" sz="2300" b="1" i="1"/>
              <a:t>sociální pracovník asistent, samostatný sociální pracovník, samostatný odborný sociální pracovník, sociální pracovník specialista na koncepční práci, sociální pracovník specialista-supervizor a manažer služeb sociální práce.</a:t>
            </a:r>
            <a:r>
              <a:rPr lang="cs-CZ" altLang="cs-CZ" sz="23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300"/>
              <a:t>Vláda České republiky na svém jednání dne 26. ledna 2005 projednala Teze legislativního zakotvení výkonu sociální práce a vzdělávání sociálních pracovníků, svým usnesením č. 107 </a:t>
            </a:r>
            <a:r>
              <a:rPr lang="cs-CZ" altLang="cs-CZ" sz="2300" b="1" i="1"/>
              <a:t>zamítla práce na samostatné legislativní úpravě</a:t>
            </a:r>
            <a:r>
              <a:rPr lang="cs-CZ" altLang="cs-CZ" sz="2300"/>
              <a:t>, kterou měl být zákon o výkonu sociální práce a vzdělávání sociálních pracovníků, </a:t>
            </a:r>
            <a:br>
              <a:rPr lang="cs-CZ" altLang="cs-CZ" sz="2300"/>
            </a:br>
            <a:r>
              <a:rPr lang="cs-CZ" altLang="cs-CZ" sz="2300"/>
              <a:t>a uložila tehdejšímu ministru práce a sociálních věcí zapracovat předmětné teze do návrhu zákona </a:t>
            </a:r>
            <a:br>
              <a:rPr lang="cs-CZ" altLang="cs-CZ" sz="2300"/>
            </a:br>
            <a:r>
              <a:rPr lang="cs-CZ" altLang="cs-CZ" sz="2300"/>
              <a:t>o sociálních službách (§§ 90 až 98).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>
            <a:extLst>
              <a:ext uri="{FF2B5EF4-FFF2-40B4-BE49-F238E27FC236}">
                <a16:creationId xmlns:a16="http://schemas.microsoft.com/office/drawing/2014/main" id="{585F6A89-39AA-471F-AB13-6CB00DA49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3910D6-0E02-4647-B036-15CD059782F8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C35755E-7DAC-4E7C-BE71-BFDAB3474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800" b="1">
                <a:solidFill>
                  <a:schemeClr val="hlink"/>
                </a:solidFill>
              </a:rPr>
              <a:t>Sociální služby v systému sociální ochrany obyvatel v ČR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0138FE-BB26-4AA0-BCD8-2DE79E12A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Systém sociální ochrany obyvatel v České republice je koncipován a postaven na třech pilířích:</a:t>
            </a:r>
          </a:p>
          <a:p>
            <a:r>
              <a:rPr lang="cs-CZ" altLang="cs-CZ"/>
              <a:t>sociální pojištění,</a:t>
            </a:r>
          </a:p>
          <a:p>
            <a:r>
              <a:rPr lang="cs-CZ" altLang="cs-CZ"/>
              <a:t>státní sociální podpora,</a:t>
            </a:r>
          </a:p>
          <a:p>
            <a:r>
              <a:rPr lang="cs-CZ" altLang="cs-CZ"/>
              <a:t>sociální pomoc.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>
            <a:extLst>
              <a:ext uri="{FF2B5EF4-FFF2-40B4-BE49-F238E27FC236}">
                <a16:creationId xmlns:a16="http://schemas.microsoft.com/office/drawing/2014/main" id="{863AF30C-CBAA-428F-B17C-4E5FDC8DAE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79C68A-FDE7-4F5E-8877-35CDF1040709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1964CBE-8280-4137-AFA3-44C1E498A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Sociální pojištění a státní sociální podpora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ED5145E-8C1A-4FA2-BBD2-3F2B25ED9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300" b="1" u="sng"/>
              <a:t>Sociální pojištění</a:t>
            </a:r>
            <a:r>
              <a:rPr lang="cs-CZ" altLang="cs-CZ" sz="2300"/>
              <a:t>, představuje odložení části spotřeby na budoucí sociální situace.</a:t>
            </a:r>
          </a:p>
          <a:p>
            <a:r>
              <a:rPr lang="cs-CZ" altLang="cs-CZ" sz="2300"/>
              <a:t>Životními situacemi, na které je možno se připravit formou pojištění může být </a:t>
            </a:r>
            <a:r>
              <a:rPr lang="cs-CZ" altLang="cs-CZ" sz="2300" b="1" i="1"/>
              <a:t>nemoc, stáří, invalidita a podobně</a:t>
            </a:r>
            <a:r>
              <a:rPr lang="cs-CZ" altLang="cs-CZ" sz="2300"/>
              <a:t>. </a:t>
            </a:r>
          </a:p>
          <a:p>
            <a:pPr>
              <a:lnSpc>
                <a:spcPct val="90000"/>
              </a:lnSpc>
            </a:pPr>
            <a:r>
              <a:rPr lang="cs-CZ" altLang="cs-CZ" sz="2300" b="1" u="sng"/>
              <a:t>Systém státní sociální podpory </a:t>
            </a:r>
            <a:r>
              <a:rPr lang="cs-CZ" altLang="cs-CZ" sz="2300"/>
              <a:t>- jeho úkolem je posilovat příjmy v dohodnutých sociálních situacích.</a:t>
            </a:r>
          </a:p>
          <a:p>
            <a:pPr>
              <a:lnSpc>
                <a:spcPct val="90000"/>
              </a:lnSpc>
            </a:pPr>
            <a:r>
              <a:rPr lang="cs-CZ" altLang="cs-CZ" sz="2300"/>
              <a:t> Ve svém principu vyjadřuje zájem státu na tom, aby </a:t>
            </a:r>
            <a:r>
              <a:rPr lang="cs-CZ" altLang="cs-CZ" sz="2300" b="1" i="1"/>
              <a:t>zejména potřeby rodin s dětmi byly uspokojovány na společensky přijatelné úrovni.</a:t>
            </a:r>
            <a:r>
              <a:rPr lang="cs-CZ" altLang="cs-CZ" sz="23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300"/>
              <a:t>Principiálně  se vychází z toho, že nedochází- li  z důvodu nízkých příjmů rodičů k uspokojivému zabezpečování potřeb jejich dětí, je třeba je podpořit státem. </a:t>
            </a:r>
          </a:p>
          <a:p>
            <a:endParaRPr lang="cs-CZ" altLang="cs-CZ" sz="2400"/>
          </a:p>
          <a:p>
            <a:endParaRPr lang="cs-CZ" altLang="cs-CZ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>
            <a:extLst>
              <a:ext uri="{FF2B5EF4-FFF2-40B4-BE49-F238E27FC236}">
                <a16:creationId xmlns:a16="http://schemas.microsoft.com/office/drawing/2014/main" id="{3DDF6AED-D20C-49AA-88E1-EEE836521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65A4BC-657A-4EEC-9F3C-4AD6958AE62B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8602728-45C7-40A9-B3FB-6FED3B937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Sociální pomoc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19A9D21-96EB-4AFC-8465-F5F47DCAF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/>
              <a:t>Třetí systém sociální péče, který je koncipován jako </a:t>
            </a:r>
            <a:r>
              <a:rPr lang="cs-CZ" altLang="cs-CZ" sz="2400" b="1" i="1"/>
              <a:t>sociální pomoc</a:t>
            </a:r>
            <a:r>
              <a:rPr lang="cs-CZ" altLang="cs-CZ" sz="2400"/>
              <a:t>, je určen zejména k zabezpečení základních životních potřeb občanů, kteří se ocitnou v </a:t>
            </a:r>
            <a:r>
              <a:rPr lang="cs-CZ" altLang="cs-CZ" sz="2400" b="1" i="1"/>
              <a:t>obtížné sociální situaci</a:t>
            </a:r>
            <a:r>
              <a:rPr lang="cs-CZ" altLang="cs-CZ" sz="2400"/>
              <a:t>. </a:t>
            </a:r>
          </a:p>
          <a:p>
            <a:r>
              <a:rPr lang="cs-CZ" altLang="cs-CZ" sz="2400"/>
              <a:t>Tento systém v sobě zahrnuje především </a:t>
            </a:r>
            <a:r>
              <a:rPr lang="cs-CZ" altLang="cs-CZ" sz="2400" b="1"/>
              <a:t>sociální prevenci, sociálně právní ochranu, řešení sociální a hmotné nouze a zabezpečení zvláštních potřeb, a to </a:t>
            </a:r>
            <a:r>
              <a:rPr lang="cs-CZ" altLang="cs-CZ" sz="2400" b="1" i="1" u="sng"/>
              <a:t>zejména prostřednictvím sociálních služeb</a:t>
            </a:r>
            <a:r>
              <a:rPr lang="cs-CZ" altLang="cs-CZ" sz="2400" i="1" u="sng"/>
              <a:t>. </a:t>
            </a:r>
          </a:p>
          <a:p>
            <a:r>
              <a:rPr lang="cs-CZ" altLang="cs-CZ" sz="2400"/>
              <a:t>Systém sociálních služeb je systémem sociální ochrany, </a:t>
            </a:r>
            <a:r>
              <a:rPr lang="cs-CZ" altLang="cs-CZ" sz="2400" b="1" i="1"/>
              <a:t>kde zdravotní a sociální rizika jsou eliminována sociální službou.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>
            <a:extLst>
              <a:ext uri="{FF2B5EF4-FFF2-40B4-BE49-F238E27FC236}">
                <a16:creationId xmlns:a16="http://schemas.microsoft.com/office/drawing/2014/main" id="{7457C579-6128-4FDC-B7E7-71F0F6CB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A4F8F0-F06E-4978-B8CC-2C05F54BD673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990DD09-B7E0-4DE4-8353-3E55D7E15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Děkuji Vám za pozornost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73ED3B2-AEC4-489D-8A3C-8A9B252B1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b="1" u="sng"/>
              <a:t>Kontakt: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/>
              <a:t>   PaedDr. Miroslav Pilát, Ph.D.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b="1" u="sng"/>
              <a:t>Telefon</a:t>
            </a:r>
            <a:r>
              <a:rPr lang="cs-CZ" altLang="cs-CZ"/>
              <a:t>: + 420 602 752 263</a:t>
            </a:r>
          </a:p>
          <a:p>
            <a:pPr eaLnBrk="1" hangingPunct="1"/>
            <a:r>
              <a:rPr lang="cs-CZ" altLang="cs-CZ" b="1" u="sng"/>
              <a:t>E-mail</a:t>
            </a:r>
            <a:r>
              <a:rPr lang="cs-CZ" altLang="cs-CZ"/>
              <a:t>: miroslav.pilat@seznam.cz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>
            <a:extLst>
              <a:ext uri="{FF2B5EF4-FFF2-40B4-BE49-F238E27FC236}">
                <a16:creationId xmlns:a16="http://schemas.microsoft.com/office/drawing/2014/main" id="{CF01081E-A52F-48AA-A38B-326678CE95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4ACC9B-C6BB-4B15-BA32-4A666D6FE39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BE810AE8-0A2C-4778-9685-EC8EE60139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765175"/>
            <a:ext cx="6629400" cy="2587625"/>
          </a:xfrm>
        </p:spPr>
        <p:txBody>
          <a:bodyPr/>
          <a:lstStyle/>
          <a:p>
            <a:pPr eaLnBrk="1" hangingPunct="1"/>
            <a:r>
              <a:rPr lang="cs-CZ" altLang="cs-CZ" sz="3000" b="1" u="sng"/>
              <a:t>1. Dílčí téma:</a:t>
            </a:r>
            <a:br>
              <a:rPr lang="cs-CZ" altLang="cs-CZ" sz="3000" b="1" u="sng"/>
            </a:br>
            <a:r>
              <a:rPr lang="cs-CZ" altLang="cs-CZ" sz="3000" b="1"/>
              <a:t>Stručný náhled vývoje poskytování sociálních služeb v ČR do roku 2006 </a:t>
            </a:r>
            <a:br>
              <a:rPr lang="cs-CZ" altLang="cs-CZ" sz="3000" b="1"/>
            </a:br>
            <a:r>
              <a:rPr lang="cs-CZ" altLang="cs-CZ" sz="3000" b="1"/>
              <a:t>a jejich legislativního ukotvení. Systém sociální ochrany obyvatel v ČR. </a:t>
            </a:r>
            <a:br>
              <a:rPr lang="cs-CZ" altLang="cs-CZ" sz="2800" b="1"/>
            </a:br>
            <a:endParaRPr lang="cs-CZ" altLang="cs-CZ" sz="2800" b="1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E9FB6E0E-BDA7-4E2C-AE67-5FA379A28F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625"/>
            <a:ext cx="6858000" cy="1196975"/>
          </a:xfrm>
        </p:spPr>
        <p:txBody>
          <a:bodyPr/>
          <a:lstStyle/>
          <a:p>
            <a:pPr algn="l" eaLnBrk="1" hangingPunct="1"/>
            <a:r>
              <a:rPr lang="cs-CZ" altLang="cs-CZ" b="1">
                <a:solidFill>
                  <a:schemeClr val="tx2"/>
                </a:solidFill>
              </a:rPr>
              <a:t>PaedDr. Miroslav Pilát, Ph.D.</a:t>
            </a:r>
            <a:br>
              <a:rPr lang="cs-CZ" altLang="cs-CZ" b="1">
                <a:solidFill>
                  <a:schemeClr val="tx2"/>
                </a:solidFill>
              </a:rPr>
            </a:br>
            <a:endParaRPr lang="cs-CZ" altLang="cs-CZ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C3979CF0-310E-49A9-B31A-6B3B42DDB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Pro zájemce</a:t>
            </a:r>
            <a:endParaRPr lang="cs-CZ" altLang="cs-CZ"/>
          </a:p>
        </p:txBody>
      </p:sp>
      <p:pic>
        <p:nvPicPr>
          <p:cNvPr id="21507" name="Zástupný symbol pro obsah 4">
            <a:extLst>
              <a:ext uri="{FF2B5EF4-FFF2-40B4-BE49-F238E27FC236}">
                <a16:creationId xmlns:a16="http://schemas.microsoft.com/office/drawing/2014/main" id="{95864DAA-D39D-43EB-B279-EF839CCF91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1557338"/>
            <a:ext cx="3556000" cy="5148262"/>
          </a:xfrm>
        </p:spPr>
      </p:pic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20D9F4DD-BB42-4890-B6F1-ABA3DD62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6E7545-D40A-4E03-8893-0F4260A6583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>
            <a:extLst>
              <a:ext uri="{FF2B5EF4-FFF2-40B4-BE49-F238E27FC236}">
                <a16:creationId xmlns:a16="http://schemas.microsoft.com/office/drawing/2014/main" id="{5CFEBC0C-70A9-4676-945C-50EE9608E1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770CBA-9AD8-4BA3-B50C-3457BB105663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Zástupný symbol pro číslo snímku 5">
            <a:extLst>
              <a:ext uri="{FF2B5EF4-FFF2-40B4-BE49-F238E27FC236}">
                <a16:creationId xmlns:a16="http://schemas.microsoft.com/office/drawing/2014/main" id="{86BD0D31-AF4A-4437-B71B-DCF2E8FAA683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3B52DB-C606-4239-BB50-73AE2A7C91F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6F311235-B63C-4473-BFF0-1BB499876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Společenská a legislativní východiska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747815F4-5F84-4FC5-9E8C-EC5A50ECF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Základní legislativní normou, která ve svých ustanoveních upravovala </a:t>
            </a:r>
            <a:r>
              <a:rPr lang="cs-CZ" altLang="cs-CZ" b="1" i="1"/>
              <a:t>pouze dva typy sociálních služeb, a to ústavní sociální péči a pečovatelskou službu</a:t>
            </a:r>
            <a:r>
              <a:rPr lang="cs-CZ" altLang="cs-CZ"/>
              <a:t>, byl od roku 1988 zákon č. </a:t>
            </a:r>
            <a:r>
              <a:rPr lang="cs-CZ" altLang="cs-CZ" b="1" i="1"/>
              <a:t>100/1988 Sb., o sociálním zabezpečení, </a:t>
            </a:r>
            <a:r>
              <a:rPr lang="cs-CZ" altLang="cs-CZ" i="1"/>
              <a:t>ve znění pozdějších předpisů. </a:t>
            </a:r>
          </a:p>
          <a:p>
            <a:pPr eaLnBrk="1" hangingPunct="1"/>
            <a:r>
              <a:rPr lang="cs-CZ" altLang="cs-CZ" b="1" i="1"/>
              <a:t>Vyhláška 182/1991 Sb., </a:t>
            </a:r>
            <a:r>
              <a:rPr lang="cs-CZ" altLang="cs-CZ" i="1"/>
              <a:t>kterou se provádí zákon o sociálním zabezpečení a zákon České národní rady o působnosti orgánů České republiky v sociálním zabezpečení.</a:t>
            </a:r>
            <a:endParaRPr lang="cs-CZ" altLang="cs-CZ" b="1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>
            <a:extLst>
              <a:ext uri="{FF2B5EF4-FFF2-40B4-BE49-F238E27FC236}">
                <a16:creationId xmlns:a16="http://schemas.microsoft.com/office/drawing/2014/main" id="{894BAC20-CDDF-4DDA-93AC-BAC780237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82BC1A-1E10-4FA1-9D40-B34F7980C9C8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1FDFE5F7-54B0-4485-A19C-0A1AD8EF2D97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30EE80-E0AB-4565-9B5F-01A6534CF66E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7C9A9ED7-9533-4AED-91F3-D0F45B3D9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Společenská a legislativní východiska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7EBCBA43-BD19-4F81-8FC0-E761B58AF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společnosti po listopadu 1989 vyvolal rozvoj řady </a:t>
            </a:r>
            <a:r>
              <a:rPr lang="cs-CZ" altLang="cs-CZ" b="1" i="1"/>
              <a:t>nových a do té doby neexistujících sociálních služeb</a:t>
            </a:r>
            <a:r>
              <a:rPr lang="cs-CZ" altLang="cs-CZ"/>
              <a:t>. </a:t>
            </a:r>
          </a:p>
          <a:p>
            <a:pPr eaLnBrk="1" hangingPunct="1"/>
            <a:r>
              <a:rPr lang="cs-CZ" altLang="cs-CZ"/>
              <a:t>Tyto služby začaly být poskytovány převážně </a:t>
            </a:r>
            <a:r>
              <a:rPr lang="cs-CZ" altLang="cs-CZ" b="1" i="1"/>
              <a:t>nestátními neziskovými organizacemi</a:t>
            </a:r>
            <a:r>
              <a:rPr lang="cs-CZ" altLang="cs-CZ"/>
              <a:t>, avšak jejich poskytování se stalo zdrojem </a:t>
            </a:r>
            <a:r>
              <a:rPr lang="cs-CZ" altLang="cs-CZ" b="1" i="1"/>
              <a:t>stálého napětí mezi možnostmi </a:t>
            </a:r>
            <a:br>
              <a:rPr lang="cs-CZ" altLang="cs-CZ" b="1" i="1"/>
            </a:br>
            <a:r>
              <a:rPr lang="cs-CZ" altLang="cs-CZ" b="1" i="1"/>
              <a:t>a potřebami nové praxe a nebyly často zasaditelné do stávajícího platného legislativního rámce</a:t>
            </a:r>
            <a:r>
              <a:rPr lang="cs-CZ" altLang="cs-CZ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>
            <a:extLst>
              <a:ext uri="{FF2B5EF4-FFF2-40B4-BE49-F238E27FC236}">
                <a16:creationId xmlns:a16="http://schemas.microsoft.com/office/drawing/2014/main" id="{8E4B3461-A4B9-4890-BDC5-7CA486E1CE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122438-F94D-46DD-8297-12594C41BF65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Zástupný symbol pro číslo snímku 5">
            <a:extLst>
              <a:ext uri="{FF2B5EF4-FFF2-40B4-BE49-F238E27FC236}">
                <a16:creationId xmlns:a16="http://schemas.microsoft.com/office/drawing/2014/main" id="{2976268A-AFF0-4AAA-A616-C9BBF62BDB39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86A6B3-042D-4D5F-A694-FC433A8F3AE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069DF77-3C97-4E00-9259-C93586483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Společenská a legislativní východiska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628A9F98-CEDD-4767-A79E-CFFD1A673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Tento výše zmíněný konflikt se promítnul do několika konkrétních zásadních problémů, se kterými se tehdejší praxe velmi obtížně vypořádávala. </a:t>
            </a:r>
          </a:p>
          <a:p>
            <a:pPr eaLnBrk="1" hangingPunct="1"/>
            <a:r>
              <a:rPr lang="cs-CZ" altLang="cs-CZ" sz="2400"/>
              <a:t>Jedním z nich byla </a:t>
            </a:r>
            <a:r>
              <a:rPr lang="cs-CZ" altLang="cs-CZ" sz="2400" b="1" i="1"/>
              <a:t>nemožnost volby sociální služby ze strany uživatele</a:t>
            </a:r>
            <a:r>
              <a:rPr lang="cs-CZ" altLang="cs-CZ" sz="2400"/>
              <a:t>. </a:t>
            </a:r>
          </a:p>
          <a:p>
            <a:pPr eaLnBrk="1" hangingPunct="1"/>
            <a:r>
              <a:rPr lang="cs-CZ" altLang="cs-CZ" sz="2400"/>
              <a:t>Právní úprava a ani předchozí praxe s takovou možností nepočítala, </a:t>
            </a:r>
            <a:r>
              <a:rPr lang="cs-CZ" altLang="cs-CZ" sz="2400" b="1" i="1"/>
              <a:t>sociální služba byla přiznávána na základě rozhodnutí vydávaném ve správním řízení</a:t>
            </a:r>
            <a:r>
              <a:rPr lang="cs-CZ" altLang="cs-CZ" sz="2400"/>
              <a:t>, jehož byl klient  účastníkem s možností podání žádosti a odvolání  proti rozhodnutí. </a:t>
            </a:r>
          </a:p>
          <a:p>
            <a:pPr eaLnBrk="1" hangingPunct="1"/>
            <a:r>
              <a:rPr lang="cs-CZ" altLang="cs-CZ" sz="2000"/>
              <a:t>Zákon č. 71/1967 Sb., o správním řízení (správní řád).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>
            <a:extLst>
              <a:ext uri="{FF2B5EF4-FFF2-40B4-BE49-F238E27FC236}">
                <a16:creationId xmlns:a16="http://schemas.microsoft.com/office/drawing/2014/main" id="{81FEA9E2-3BEC-4965-8B05-AA15133750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34320-AD3D-4C76-AADD-1F3426E242A1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028E419B-4D74-448D-8336-55C5DBA27744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BCA1EA-94AA-423D-B62F-66BA04CE03BA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08F1B159-4269-49A2-AD4F-CC0D81B22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Společenská a legislativní východiska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065AE4FD-74BE-477C-95FF-CF1C1EB22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Dalším problémem byla </a:t>
            </a:r>
            <a:r>
              <a:rPr lang="cs-CZ" altLang="cs-CZ" sz="2400" b="1" i="1"/>
              <a:t>nerovnosti poskytovatelů sociálních služeb</a:t>
            </a:r>
            <a:r>
              <a:rPr lang="cs-CZ" altLang="cs-CZ" sz="2400"/>
              <a:t>, která se projevovala (a dodnes někdy projevuje) nerovným přístupem v přístupu k veřejným finančním zdrojům.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Vedle této zmíněné nerovnosti existuje i </a:t>
            </a:r>
            <a:r>
              <a:rPr lang="cs-CZ" altLang="cs-CZ" sz="2400" b="1" i="1"/>
              <a:t>nerovnost mezi samotnými uživateli sociálních služeb, která je determinována prostředím</a:t>
            </a:r>
            <a:r>
              <a:rPr lang="cs-CZ" altLang="cs-CZ" sz="2400"/>
              <a:t>, ve kterém je služba poskytována.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Např. na dva uživatele se stejně těžkým zdravotním postižením stát </a:t>
            </a:r>
            <a:r>
              <a:rPr lang="cs-CZ" altLang="cs-CZ" sz="2400" b="1" i="1"/>
              <a:t>nepřispívá srovnatelnou částkou</a:t>
            </a:r>
            <a:r>
              <a:rPr lang="cs-CZ" altLang="cs-CZ" sz="2400"/>
              <a:t>. Na péči o uživatele, kterému je poskytovaná  rezidenční služba, je vynakládáno </a:t>
            </a:r>
            <a:r>
              <a:rPr lang="cs-CZ" altLang="cs-CZ" sz="2400" b="1" i="1"/>
              <a:t>třikrát tolik finančních prostředků</a:t>
            </a:r>
            <a:r>
              <a:rPr lang="cs-CZ" altLang="cs-CZ" sz="2400"/>
              <a:t>  než na péči </a:t>
            </a:r>
            <a:br>
              <a:rPr lang="cs-CZ" altLang="cs-CZ" sz="2400"/>
            </a:br>
            <a:r>
              <a:rPr lang="cs-CZ" altLang="cs-CZ" sz="2400"/>
              <a:t>o uživatele, o kterého pečuje rodina v přirozeném prostředí.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>
            <a:extLst>
              <a:ext uri="{FF2B5EF4-FFF2-40B4-BE49-F238E27FC236}">
                <a16:creationId xmlns:a16="http://schemas.microsoft.com/office/drawing/2014/main" id="{CC8A394C-1CE3-496E-BA29-6895A07A9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2B8CA3-371B-41C5-8A20-A2F78211C01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7ABE43ED-F5CB-4905-A3F0-6C4CB1D1C525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5DB4CB-E8E1-4325-B849-A21EF7B99CE1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BE8C43E5-0EDB-49EA-A8F4-8A4069174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Společenská a legislativní východiska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E0698EBE-DBCC-494E-AA5C-E9F530C40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700"/>
              <a:t>První  koncepční návrh na změnu legislativní úpravy v oblasti poskytování sociálních služeb předložil již v roce 1990 tehdejší předseda parlamentní komise České národní rady pro otázky zdravotně postižených Ing. Pavel Dušek.</a:t>
            </a:r>
          </a:p>
          <a:p>
            <a:pPr eaLnBrk="1" hangingPunct="1"/>
            <a:r>
              <a:rPr lang="cs-CZ" altLang="cs-CZ" sz="2700"/>
              <a:t>1992 Teze zákona o sociální pomoci.</a:t>
            </a:r>
          </a:p>
          <a:p>
            <a:pPr eaLnBrk="1" hangingPunct="1"/>
            <a:r>
              <a:rPr lang="cs-CZ" altLang="cs-CZ" sz="2700"/>
              <a:t> 1996 Věcný záměr zákona o sociální pomoci – schválen 1998 Tošenovského úřednickou  vládou, zamítnut novou vládou premiéra Zemana.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4B5EFE82-4060-44E4-B1F5-595B2C1C6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4BBFEF-E4BD-4EC9-A64D-852CFA1C4EC7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F1EAA1D6-6D2D-448F-A0A3-F2E3D2D6A71A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419F63-F157-4540-809D-574C936377A1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E1DAE869-2C33-4300-A657-77E383280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Společenská a legislativní východiska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11617AC-636A-448C-A5B4-616678188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Novou nadějí se proto stala na počátku roku 2002 novelizace zákona č.100/1988 Sb. Díky úspěšné spolupráci NRZP ČR se skupinou poslanců vedenou Václavem Krásou byl do něj vložen § 73a následujícího znění:</a:t>
            </a:r>
            <a:endParaRPr lang="cs-CZ" altLang="cs-CZ" sz="2000" i="1"/>
          </a:p>
          <a:p>
            <a:pPr eaLnBrk="1" hangingPunct="1">
              <a:lnSpc>
                <a:spcPct val="90000"/>
              </a:lnSpc>
            </a:pPr>
            <a:r>
              <a:rPr lang="cs-CZ" altLang="cs-CZ" sz="2000" i="1"/>
              <a:t>(1) Sociální služby mohou poskytovat kraje, obce, organizace a občané.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i="1"/>
              <a:t>(2) Poskytovatelům sociálních služeb uvedených v odstavci 1 se poskytují z peněžních prostředků státního rozpočtu podle zvláštního zákona účelově určené příspěvky na úhradu nákladů za tyto služby; v těchto případech mají příslušné orgány sociálního zabezpečení právo kontrolovat hospodaření s poskytnutými příspěvky a požadovat vyúčtování a právo na vrácení poskytnutých příspěvků, jestliže byly použity v rozporu s účelem, na který byly poskytnuty.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i="1"/>
              <a:t>(3) Vláda nařízením stanoví pravidla poskytování příspěvků podle odstavce 2, zejména za jakých podmínek, v jaké výši a v jakých lhůtách jsou příspěvky poskytovány.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>
            <a:extLst>
              <a:ext uri="{FF2B5EF4-FFF2-40B4-BE49-F238E27FC236}">
                <a16:creationId xmlns:a16="http://schemas.microsoft.com/office/drawing/2014/main" id="{DC29D38E-F5CB-4486-BE0D-9537B06B8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A23B76-0FEE-45CB-81B6-1D12E2486E1E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9035EEC3-452D-43E3-8F7D-6EE59E337BCA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DF9959-008D-491E-B121-B5B32A33AAE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079AEA5A-5EAE-4480-B815-7A025EF78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Společenská a legislativní východiska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23997C58-2E50-40E5-A991-180CA03AE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Tento paragraf, který </a:t>
            </a:r>
            <a:r>
              <a:rPr lang="cs-CZ" altLang="cs-CZ" sz="2400" b="1" i="1"/>
              <a:t>poprvé v historii zrovnoprávnil všechny poskytovatele sociálních služeb a nepřímo umožnil klientům jejich volbu</a:t>
            </a:r>
            <a:r>
              <a:rPr lang="cs-CZ" altLang="cs-CZ" sz="2400"/>
              <a:t>, se následně setkal s </a:t>
            </a:r>
            <a:r>
              <a:rPr lang="cs-CZ" altLang="cs-CZ" sz="2400" b="1" i="1"/>
              <a:t>mimořádným odporem ministerstva financí i ministerstva práce </a:t>
            </a:r>
            <a:br>
              <a:rPr lang="cs-CZ" altLang="cs-CZ" sz="2400" b="1" i="1"/>
            </a:br>
            <a:r>
              <a:rPr lang="cs-CZ" altLang="cs-CZ" sz="2400" b="1" i="1"/>
              <a:t>a sociálních věcí</a:t>
            </a:r>
            <a:r>
              <a:rPr lang="cs-CZ" altLang="cs-CZ" sz="2400"/>
              <a:t>. To navrhlo jeho zrušení v rámci „povodňového balíčku“ již o několik měsíců později. </a:t>
            </a:r>
          </a:p>
          <a:p>
            <a:pPr eaLnBrk="1" hangingPunct="1"/>
            <a:r>
              <a:rPr lang="cs-CZ" altLang="cs-CZ" sz="2400"/>
              <a:t>I tuto hrozbu dokázaly organizace zdravotně postižených znovu odvrátit, když při schválení novely zákona došlo pouze k odložení </a:t>
            </a:r>
            <a:r>
              <a:rPr lang="cs-CZ" altLang="cs-CZ" sz="2400" b="1" i="1"/>
              <a:t>účinnosti paragrafu na 1. 1. 2004.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A70A9D-A7D0-4258-A8EA-C67CBA91B5E7}"/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a5cc325b-3808-46fd-ba12-9be4b2bbba49"/>
    <ds:schemaRef ds:uri="cbefea44-e136-4179-aaed-838712420fe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1584</Words>
  <Application>Microsoft Office PowerPoint</Application>
  <PresentationFormat>Předvádění na obrazovce 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Motiv Office</vt:lpstr>
      <vt:lpstr>Vrstvy</vt:lpstr>
      <vt:lpstr>Komunitní plánování sociálních služeb jako makro metoda sociální práce</vt:lpstr>
      <vt:lpstr>1. Dílčí téma: Stručný náhled vývoje poskytování sociálních služeb v ČR do roku 2006  a jejich legislativního ukotvení. Systém sociální ochrany obyvatel v ČR.  </vt:lpstr>
      <vt:lpstr>Společenská a legislativní východiska</vt:lpstr>
      <vt:lpstr>Společenská a legislativní východiska</vt:lpstr>
      <vt:lpstr>Společenská a legislativní východiska</vt:lpstr>
      <vt:lpstr>Společenská a legislativní východiska</vt:lpstr>
      <vt:lpstr>Společenská a legislativní východiska</vt:lpstr>
      <vt:lpstr>Společenská a legislativní východiska</vt:lpstr>
      <vt:lpstr>Společenská a legislativní východiska</vt:lpstr>
      <vt:lpstr>Společenská a legislativní východiska</vt:lpstr>
      <vt:lpstr>Společenská a legislativní východiska</vt:lpstr>
      <vt:lpstr>Cíle nové legislativní úpravy</vt:lpstr>
      <vt:lpstr>Cíl nové legislativní úpravy</vt:lpstr>
      <vt:lpstr>Zákon o výkonu sociální práce a vzdělávání soc. pracovníků</vt:lpstr>
      <vt:lpstr>Zákon o výkonu sociální práce  a vzdělávání soci pracovníků</vt:lpstr>
      <vt:lpstr>Sociální služby v systému sociální ochrany obyvatel v ČR</vt:lpstr>
      <vt:lpstr>Sociální pojištění a státní sociální podpora</vt:lpstr>
      <vt:lpstr>Sociální pomoc</vt:lpstr>
      <vt:lpstr>Děkuji Vám za pozornost</vt:lpstr>
      <vt:lpstr>Pro zájemce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cp:lastModifiedBy>Eva Prokšová</cp:lastModifiedBy>
  <cp:revision>6</cp:revision>
  <dcterms:created xsi:type="dcterms:W3CDTF">2020-07-28T16:37:17Z</dcterms:created>
  <dcterms:modified xsi:type="dcterms:W3CDTF">2021-02-18T08:39:49Z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