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30"/>
  </p:notesMasterIdLst>
  <p:sldIdLst>
    <p:sldId id="263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301" r:id="rId28"/>
    <p:sldId id="36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895794E5-3D05-457C-B3E1-52C8F8E1B3FF}">
          <p14:sldIdLst>
            <p14:sldId id="263"/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301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24BC1-EA92-4E2D-8FCA-16B8E5744257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EC074-43A6-4364-8BBE-1A1DCA00A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58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stmoderna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Druh%C3%A1_sv%C4%9Btov%C3%A1_v%C3%A1lka" TargetMode="External"/><Relationship Id="rId5" Type="http://schemas.openxmlformats.org/officeDocument/2006/relationships/hyperlink" Target="https://cs.wikipedia.org/wiki/Modern%C3%AD_spole%C4%8Dnost" TargetMode="External"/><Relationship Id="rId4" Type="http://schemas.openxmlformats.org/officeDocument/2006/relationships/hyperlink" Target="https://cs.wikipedia.org/wiki/Spole%C4%8Dnost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978E4537-FF93-439D-AA14-4BAED73B0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CE9BA447-44B5-444B-837A-3DA3C17AF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b="1">
                <a:latin typeface="Arial" panose="020B0604020202020204" pitchFamily="34" charset="0"/>
              </a:rPr>
              <a:t>Postmoderní společnost</a:t>
            </a:r>
            <a:r>
              <a:rPr lang="cs-CZ" altLang="cs-CZ">
                <a:latin typeface="Arial" panose="020B0604020202020204" pitchFamily="34" charset="0"/>
              </a:rPr>
              <a:t> je seskupení osob v době </a:t>
            </a:r>
            <a:r>
              <a:rPr lang="cs-CZ" altLang="cs-CZ">
                <a:latin typeface="Arial" panose="020B0604020202020204" pitchFamily="34" charset="0"/>
                <a:hlinkClick r:id="rId3" tooltip="Postmoderna"/>
              </a:rPr>
              <a:t>postmodernismu</a:t>
            </a:r>
            <a:r>
              <a:rPr lang="cs-CZ" altLang="cs-CZ">
                <a:latin typeface="Arial" panose="020B0604020202020204" pitchFamily="34" charset="0"/>
              </a:rPr>
              <a:t>, myšlenkového směru konce 20. století. </a:t>
            </a:r>
            <a:r>
              <a:rPr lang="cs-CZ" altLang="cs-CZ">
                <a:latin typeface="Arial" panose="020B0604020202020204" pitchFamily="34" charset="0"/>
                <a:hlinkClick r:id="rId4" tooltip="Společnost"/>
              </a:rPr>
              <a:t>Společnost</a:t>
            </a:r>
            <a:r>
              <a:rPr lang="cs-CZ" altLang="cs-CZ">
                <a:latin typeface="Arial" panose="020B0604020202020204" pitchFamily="34" charset="0"/>
              </a:rPr>
              <a:t> žije v období výrazné odloučenosti od minulosti, podle některých autorů de facto nahrazuje </a:t>
            </a:r>
            <a:r>
              <a:rPr lang="cs-CZ" altLang="cs-CZ">
                <a:latin typeface="Arial" panose="020B0604020202020204" pitchFamily="34" charset="0"/>
                <a:hlinkClick r:id="rId5" tooltip="Moderní společnost"/>
              </a:rPr>
              <a:t>moderní společnost</a:t>
            </a:r>
            <a:r>
              <a:rPr lang="cs-CZ" altLang="cs-CZ">
                <a:latin typeface="Arial" panose="020B0604020202020204" pitchFamily="34" charset="0"/>
              </a:rPr>
              <a:t>, jelikož nastává po ní, zaměřuje se na trendy soudobých sociálních změn. Jiní zase tvrdí, že něco jako postmoderní společnost neexistuje. Současně považuje koordinovanou politickou angažovanost za vyloučenou v důsledku vnitřních a vnějších souvislostí. Jako konec moderní a vznik postmoderní společnosti se nejčastěji uvádí </a:t>
            </a:r>
            <a:r>
              <a:rPr lang="cs-CZ" altLang="cs-CZ">
                <a:latin typeface="Arial" panose="020B0604020202020204" pitchFamily="34" charset="0"/>
                <a:hlinkClick r:id="rId6" tooltip="Druhá světová válka"/>
              </a:rPr>
              <a:t>druhá světová válka</a:t>
            </a:r>
            <a:r>
              <a:rPr lang="cs-CZ" altLang="cs-CZ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EDCA64E8-9AE3-4462-AF60-B6312C19B7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C833A3-4258-4066-9434-28EBD72C79D7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494D513A-EDE4-47F6-B2CA-D1E47BB1B5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5373E91B-618F-4ACF-BE2B-6A290BE3F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 Ideální typ je podle Maxe Webera </a:t>
            </a:r>
            <a:r>
              <a:rPr lang="cs-CZ" altLang="cs-CZ" b="1">
                <a:latin typeface="Arial" panose="020B0604020202020204" pitchFamily="34" charset="0"/>
              </a:rPr>
              <a:t>v realitě neexistující model</a:t>
            </a:r>
            <a:r>
              <a:rPr lang="cs-CZ" altLang="cs-CZ">
                <a:latin typeface="Arial" panose="020B0604020202020204" pitchFamily="34" charset="0"/>
              </a:rPr>
              <a:t>, který slouží jako </a:t>
            </a:r>
            <a:r>
              <a:rPr lang="cs-CZ" altLang="cs-CZ" b="1">
                <a:latin typeface="Arial" panose="020B0604020202020204" pitchFamily="34" charset="0"/>
              </a:rPr>
              <a:t>nástroj k poměřování reality</a:t>
            </a:r>
            <a:r>
              <a:rPr lang="cs-CZ" altLang="cs-CZ">
                <a:latin typeface="Arial" panose="020B0604020202020204" pitchFamily="34" charset="0"/>
              </a:rPr>
              <a:t>. Vzniká vystupňováním atributů typů reálných.</a:t>
            </a:r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66B00704-8668-443E-8385-695816BAC8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1B2577-F534-439D-A28E-659B565C42C3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61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9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72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58E7FF-6F89-4087-B4D6-D9F797D1E34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9C30B39-0DD7-40C5-9D87-2891E47397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1EC6592F-6FC8-4538-9FC4-9BD9A25E9C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0B66DFF3-D3C5-419D-8901-B729B7C1577D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E3DC50ED-B1BA-4FC5-A42C-805F24443380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B6E0F23F-0E4E-4AB2-81AE-574EAE9B0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C5356E7F-9E3C-4AEA-A4A5-D0A3843324D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6CABECFF-47B7-4FEB-AA49-3661B416BE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0AC68EBB-ED4D-4B52-9D3E-0978A8284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E396D21-CB6F-407D-91E6-E2353ED84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9B230B1-E64F-4B0E-921A-9AC13F6D8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053B904-4F68-4267-BE06-154FF51EB6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A7983-BCF0-49EE-B6F0-41DAACB9B8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1660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A06FC48-4685-4D4E-802E-900C63BB3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CA3F4B8-B182-4E92-8008-3B679E8734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7B4921E-3D99-4E44-A814-614986B659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13395-B2E5-4AFF-B222-BE896F1919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459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2000B40-4ADF-497A-B43C-FC07CA4F2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25F79A3-64A3-4C82-9D2F-35DD4D897C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B9C8DCE-F2A9-48B6-B161-05DF8CC0D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C95E2-C744-460C-8CB8-51A4624169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4573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C0CE048-CBDE-4F27-9516-22BFA8A31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F4D3CED-131E-4756-8A85-EBFC327B5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93E315C-7F6A-42E6-87B5-BB7FD4ED9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5B3F60-334F-44D2-B400-891247E2E7E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1487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DFC7580-E9D9-43E4-A3AC-10CF2ACCEC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16F8C60-6E7C-4FA0-A50E-C649BFD4D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A6D4119-0B88-470E-9377-419DCE61E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876CB-5AB1-485C-8591-D2D7010F64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5279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30A5E1C-7180-4340-9EFB-9B54781D3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3D45C35-BFF8-4594-8ECF-828E4C316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DC11BF1-0328-40B4-A094-EEEFC5EEB5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98369-5234-46E8-8D9C-06288F4AA0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2367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32B92F6-B1C8-4D88-9EE4-7B4C56F80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942B8D9-D193-485A-9CEF-E87524538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639D2C9-B5A6-4B1C-AB7E-6252B6CB29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D798A-AB97-4DC5-B771-E86C94C4E5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1078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DC4EA79-96A5-41CB-96E0-4B4B69A33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4F438E5-25CC-40CA-A730-579F1B47F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3C8CE4A-6520-4367-B0CD-B8A3E0E92F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8EBE3-C657-4DB8-B36D-DB085C5AC1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840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28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0E69E25-4643-4836-809E-AEDBC0BDD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98EA136-5E57-4F4F-A5ED-ADCF37009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BAD4F63-B0CC-4DF2-91E2-ED4A4BE886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D5A85-1146-44C4-BEFF-9C10BD6476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550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5B0F12AF-97DF-4578-943A-427E1D82F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7DEE98C-ECD2-437B-8F0A-D1532E99E4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5719EE3-D21B-484B-95AB-BD8D31575C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50F90-566D-4CD2-A496-B3E1000B81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5797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03B2773-5369-4EB2-A50F-E16A66734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86662EB-852E-4D09-92F0-4171FE311B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BC947B2-2F29-4B90-A8E5-582024B11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C3CA7-840D-4993-816C-D578D1F1D8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682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6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4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36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8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9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45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1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D2E5FBB-F081-4003-8CBF-56BE24DDDEC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19519955-4AD2-4431-861F-28032A44B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950D924F-1B66-443E-B461-6B2A976C14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ED4D0CB0-B66C-488B-B669-BF0CA75132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cs-CZ" altLang="cs-CZ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35C1461D-5E48-4506-9DD5-35C8D3A84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9D53650B-D916-4204-932F-F49BF197F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AA95C19B-5861-457B-9748-D08EEC9FE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BAACAC92-474C-4632-B208-46D00D1A88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61A35C83-8318-44FD-8A6A-4DC203BE15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4BA77D5B-622D-4C76-9C7D-895F8A665D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C34A81F-55C3-4343-98AF-BA98B818A2F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40D8ECB4-A5F4-42AA-AC72-6B1B10194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5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224" y="2676987"/>
            <a:ext cx="6858000" cy="1024652"/>
          </a:xfrm>
        </p:spPr>
        <p:txBody>
          <a:bodyPr>
            <a:normAutofit/>
          </a:bodyPr>
          <a:lstStyle/>
          <a:p>
            <a:r>
              <a:rPr lang="cs-CZ" sz="3000" dirty="0"/>
              <a:t>Komunitní plánování sociálních služeb jako makro metoda sociální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450318"/>
            <a:ext cx="6858000" cy="1241822"/>
          </a:xfrm>
        </p:spPr>
        <p:txBody>
          <a:bodyPr>
            <a:normAutofit/>
          </a:bodyPr>
          <a:lstStyle/>
          <a:p>
            <a:r>
              <a:rPr lang="cs-CZ" sz="1800" dirty="0"/>
              <a:t>CZ.02.2.69/0.0/0.0/16_015/0002400</a:t>
            </a: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202378"/>
            <a:ext cx="7277100" cy="1725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634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CBD92D71-645B-478B-AB0C-BBC473935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3302271B-7FB3-447C-BFB9-0D5632AA8C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3600" baseline="30000"/>
          </a:p>
          <a:p>
            <a:r>
              <a:rPr lang="cs-CZ" altLang="cs-CZ" sz="3700" baseline="30000"/>
              <a:t>Někteří známí autoři (např. Giddens, 1998; Bauman, 1995) v souvislosti se snahou uchopit komunitu skrze sdílené významy tvrdí, že </a:t>
            </a:r>
            <a:r>
              <a:rPr lang="cs-CZ" altLang="cs-CZ" sz="3700" b="1" i="1" baseline="30000"/>
              <a:t>komunita jako taková již v postmoderní společnosti neexistuje a ani není možná.</a:t>
            </a:r>
          </a:p>
          <a:p>
            <a:r>
              <a:rPr lang="cs-CZ" altLang="cs-CZ" sz="3700" baseline="30000"/>
              <a:t> </a:t>
            </a:r>
            <a:r>
              <a:rPr lang="cs-CZ" altLang="cs-CZ" sz="3700" b="1" i="1" baseline="30000"/>
              <a:t>Jedinec </a:t>
            </a:r>
            <a:r>
              <a:rPr lang="cs-CZ" altLang="cs-CZ" sz="3700" baseline="30000"/>
              <a:t>podle zmíněných autorů </a:t>
            </a:r>
            <a:r>
              <a:rPr lang="cs-CZ" altLang="cs-CZ" sz="3700" b="1" i="1" baseline="30000"/>
              <a:t>neustále osciluje mezi touhou po svobodě a touhou po pospolitosti. </a:t>
            </a:r>
          </a:p>
          <a:p>
            <a:r>
              <a:rPr lang="cs-CZ" altLang="cs-CZ" sz="3700" baseline="30000"/>
              <a:t>Koncept komunity by měl být podle některých teoretiků nahrazen </a:t>
            </a:r>
            <a:r>
              <a:rPr lang="cs-CZ" altLang="cs-CZ" sz="3700" b="1" i="1" baseline="30000"/>
              <a:t>koncepcí sociálních sítí.</a:t>
            </a:r>
          </a:p>
          <a:p>
            <a:endParaRPr lang="cs-CZ" altLang="cs-CZ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3B846E6B-1C2B-4E1B-95F5-E943414BF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40D8C9-16C0-4D9D-923F-41CB54AB8F7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154A77D5-8277-47A5-B115-314961CE3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Komunitní práce</a:t>
            </a:r>
            <a:endParaRPr lang="cs-CZ" altLang="cs-CZ"/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495F30AB-0782-49E9-9964-3B14F1259B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/>
              <a:t>V kontextu komunitního plánování sociálních služeb považujeme za důležité alespoň rámcově vymezit pojem </a:t>
            </a:r>
            <a:r>
              <a:rPr lang="cs-CZ" altLang="cs-CZ" sz="2600" b="1" i="1"/>
              <a:t>komunitní práce.</a:t>
            </a:r>
          </a:p>
          <a:p>
            <a:r>
              <a:rPr lang="cs-CZ" altLang="cs-CZ" sz="2600"/>
              <a:t> Komunitní práce je v našich podmínkách poměrně </a:t>
            </a:r>
            <a:r>
              <a:rPr lang="cs-CZ" altLang="cs-CZ" sz="2600" b="1" i="1"/>
              <a:t>novou formou sociální práce</a:t>
            </a:r>
            <a:r>
              <a:rPr lang="cs-CZ" altLang="cs-CZ" sz="2600"/>
              <a:t>, ve světě má přibližně stoletou tradici. </a:t>
            </a:r>
          </a:p>
          <a:p>
            <a:r>
              <a:rPr lang="cs-CZ" altLang="cs-CZ" sz="2600"/>
              <a:t>Především z ideologických důvodů se komunitní práce v pravém slova smyslu (blízká euroamerickému pojetí) u nás rozšiřuje až od </a:t>
            </a:r>
            <a:r>
              <a:rPr lang="cs-CZ" altLang="cs-CZ" sz="2600" b="1" i="1"/>
              <a:t>začátku devadesátých let minulého století.</a:t>
            </a:r>
          </a:p>
          <a:p>
            <a:endParaRPr lang="cs-CZ" altLang="cs-CZ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F84D755A-E0F9-4A08-90E9-0B9E184D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9250CF-6610-4A6F-9DAC-440F9189862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9D7705FF-26FC-413D-B575-3CD2526D1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Komunitní práce</a:t>
            </a:r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DB4ED20A-BA45-4968-9AB4-FD3DE874BD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/>
              <a:t>Metodu komunitní práce, </a:t>
            </a:r>
            <a:r>
              <a:rPr lang="cs-CZ" altLang="cs-CZ" sz="2600" b="1" i="1"/>
              <a:t>k jejímž základním modelům patří i komunitní plánování</a:t>
            </a:r>
            <a:r>
              <a:rPr lang="cs-CZ" altLang="cs-CZ" sz="2600"/>
              <a:t>, popisuje Kinkor (2008) jako proces, díky kterému můžeme lidem pomoci, aby společnou aktivitou účinně řešili problémy celé komunity, a zkusili tak zkvalitnit životní podmínky, ve kterých se nacházejí. </a:t>
            </a:r>
          </a:p>
          <a:p>
            <a:r>
              <a:rPr lang="cs-CZ" altLang="cs-CZ" sz="2600"/>
              <a:t>Tento proces potřebuje </a:t>
            </a:r>
            <a:r>
              <a:rPr lang="cs-CZ" altLang="cs-CZ" sz="2600" b="1" i="1"/>
              <a:t>profesionálního pracovníka,</a:t>
            </a:r>
            <a:r>
              <a:rPr lang="cs-CZ" altLang="cs-CZ" sz="2600"/>
              <a:t> který bude v průběhu tohoto snažení v komunitě přítomen a bude jí v jejím snažení nápomocen. </a:t>
            </a:r>
          </a:p>
          <a:p>
            <a:endParaRPr lang="cs-CZ" altLang="cs-CZ"/>
          </a:p>
        </p:txBody>
      </p:sp>
      <p:sp>
        <p:nvSpPr>
          <p:cNvPr id="13316" name="Zástupný symbol pro číslo snímku 3">
            <a:extLst>
              <a:ext uri="{FF2B5EF4-FFF2-40B4-BE49-F238E27FC236}">
                <a16:creationId xmlns:a16="http://schemas.microsoft.com/office/drawing/2014/main" id="{97FC1608-EBF3-4A94-87EE-CAAF91B7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EB5B70-7D2C-41B0-BF7F-30E2E2B34544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7BB0DF8D-77F5-42FF-B3A0-4D21DBD3C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Komunitní práce</a:t>
            </a:r>
            <a:endParaRPr lang="cs-CZ" altLang="cs-CZ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D6464F54-2222-4D7A-871E-9056AE756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Podle Younghusbandové (in Hartl, 1997, </a:t>
            </a:r>
            <a:br>
              <a:rPr lang="cs-CZ" altLang="cs-CZ"/>
            </a:br>
            <a:r>
              <a:rPr lang="cs-CZ" altLang="cs-CZ"/>
              <a:t>s. 27) je </a:t>
            </a:r>
            <a:r>
              <a:rPr lang="cs-CZ" altLang="cs-CZ" i="1"/>
              <a:t>„…komunitní práce</a:t>
            </a:r>
            <a:r>
              <a:rPr lang="cs-CZ" altLang="cs-CZ" b="1" i="1"/>
              <a:t> </a:t>
            </a:r>
            <a:r>
              <a:rPr lang="cs-CZ" altLang="cs-CZ" i="1"/>
              <a:t>jednou ze tří metod sociální práce, která se zaměřuje zejména na pomoc lidem v rámci místní komunity, snaží se určit jejich sociální potřeby, zvážit nejúčinnější způsoby jejich naplnění a začít na nich pracovat do té míry, jak to umožňují zdroje, které jsou k dispozici.“</a:t>
            </a:r>
          </a:p>
          <a:p>
            <a:r>
              <a:rPr lang="cs-CZ" altLang="cs-CZ" sz="2400"/>
              <a:t>Tři úrovně sociální práce – makroúroveň.</a:t>
            </a:r>
          </a:p>
          <a:p>
            <a:endParaRPr lang="cs-CZ" altLang="cs-CZ"/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9FCBAA67-8711-42F3-9E46-859FD796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5AD35F-FA59-4C91-A8CC-A6517793C5C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E16BF66B-F19E-49E8-9426-6C899A747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Komunitní práce</a:t>
            </a:r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EAEE746E-920A-4980-8AA0-563ED2092F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/>
              <a:t>Komunitní práce je </a:t>
            </a:r>
            <a:r>
              <a:rPr lang="cs-CZ" altLang="cs-CZ" sz="2600" b="1" i="1"/>
              <a:t>metoda velmi univerzální </a:t>
            </a:r>
            <a:r>
              <a:rPr lang="cs-CZ" altLang="cs-CZ" sz="2600"/>
              <a:t>– lze jí</a:t>
            </a:r>
            <a:r>
              <a:rPr lang="cs-CZ" altLang="cs-CZ" sz="2600" b="1"/>
              <a:t> </a:t>
            </a:r>
            <a:r>
              <a:rPr lang="cs-CZ" altLang="cs-CZ" sz="2600"/>
              <a:t>řešit místní problémy v oblasti sociálních služeb a zdravotní péče, etnického napětí, vzdělávání, ale i sousedských vztahů, životního prostředí atd.</a:t>
            </a:r>
          </a:p>
          <a:p>
            <a:r>
              <a:rPr lang="cs-CZ" altLang="cs-CZ" sz="2600"/>
              <a:t> Komunitní práce je také velmi </a:t>
            </a:r>
            <a:r>
              <a:rPr lang="cs-CZ" altLang="cs-CZ" sz="2600" b="1" i="1"/>
              <a:t>variabilní</a:t>
            </a:r>
            <a:r>
              <a:rPr lang="cs-CZ" altLang="cs-CZ" sz="2600"/>
              <a:t> - </a:t>
            </a:r>
            <a:r>
              <a:rPr lang="cs-CZ" altLang="cs-CZ" sz="2600" b="1" i="1"/>
              <a:t>každá situace vyžaduje odlišné řešení,</a:t>
            </a:r>
            <a:r>
              <a:rPr lang="cs-CZ" altLang="cs-CZ" sz="2600"/>
              <a:t> které je do velké míry ne­přenosné do jiných situací. </a:t>
            </a:r>
          </a:p>
          <a:p>
            <a:r>
              <a:rPr lang="cs-CZ" altLang="cs-CZ" sz="2600"/>
              <a:t>To klade </a:t>
            </a:r>
            <a:r>
              <a:rPr lang="cs-CZ" altLang="cs-CZ" sz="2600" b="1" i="1"/>
              <a:t>velký důraz na kreativitu </a:t>
            </a:r>
            <a:r>
              <a:rPr lang="cs-CZ" altLang="cs-CZ" sz="2600"/>
              <a:t>komunitního pracovníka, realizačního týmu i obyvatel komunity.  </a:t>
            </a:r>
          </a:p>
          <a:p>
            <a:endParaRPr lang="cs-CZ" altLang="cs-CZ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59F0C3EA-8334-41E7-8FA9-4BC04B54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EED9D0-AAC5-482E-84FB-49A6DA98D40E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9D1AB994-4B49-4459-8EE7-2DAF86B1E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Komunitní péče</a:t>
            </a:r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9D13644A-9DA5-457D-A602-1D09688C33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Blízký pojmu komunitní práce je pojem </a:t>
            </a:r>
            <a:r>
              <a:rPr lang="cs-CZ" altLang="cs-CZ" b="1" dirty="0"/>
              <a:t>komunitní péče. </a:t>
            </a:r>
          </a:p>
          <a:p>
            <a:pPr>
              <a:defRPr/>
            </a:pPr>
            <a:r>
              <a:rPr lang="cs-CZ" altLang="cs-CZ" dirty="0"/>
              <a:t>Jde při ní</a:t>
            </a:r>
            <a:r>
              <a:rPr lang="cs-CZ" altLang="cs-CZ" b="1" dirty="0"/>
              <a:t> </a:t>
            </a:r>
            <a:r>
              <a:rPr lang="cs-CZ" altLang="cs-CZ" dirty="0"/>
              <a:t>o smě­řování k takovému uspořádání služeb (zejména zdravotních </a:t>
            </a:r>
            <a:br>
              <a:rPr lang="cs-CZ" altLang="cs-CZ" dirty="0"/>
            </a:br>
            <a:r>
              <a:rPr lang="cs-CZ" altLang="cs-CZ" dirty="0"/>
              <a:t>a sociálních, ale např. i v oblasti vzdělání, dopravy atd.) pro různé skupiny uživatelů (osoby hendikepované, seniory, duševně nemocné atd.), aby mohly zůstat se svým hendikepem ve své komunitě a žít v ní</a:t>
            </a:r>
            <a:r>
              <a:rPr lang="cs-CZ" altLang="cs-CZ" b="1" dirty="0"/>
              <a:t> </a:t>
            </a:r>
            <a:r>
              <a:rPr lang="cs-CZ" altLang="cs-CZ" dirty="0"/>
              <a:t>plnohodnotný život.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 </a:t>
            </a:r>
          </a:p>
          <a:p>
            <a:pPr>
              <a:defRPr/>
            </a:pPr>
            <a:endParaRPr lang="cs-CZ" altLang="cs-CZ" dirty="0"/>
          </a:p>
        </p:txBody>
      </p:sp>
      <p:sp>
        <p:nvSpPr>
          <p:cNvPr id="16388" name="Zástupný symbol pro číslo snímku 3">
            <a:extLst>
              <a:ext uri="{FF2B5EF4-FFF2-40B4-BE49-F238E27FC236}">
                <a16:creationId xmlns:a16="http://schemas.microsoft.com/office/drawing/2014/main" id="{0BBC19B5-6137-4A1E-BB4D-75BB79A5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FCC410-F665-4EBB-BA6E-8880E5611138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D941F87E-D370-474B-A22D-127ED7E310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Komunitní práce</a:t>
            </a:r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C7B70FD1-66FF-46F1-89FD-58DA7E88F8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500"/>
              <a:t>V české praxi se komunitní práce využívá </a:t>
            </a:r>
            <a:r>
              <a:rPr lang="cs-CZ" altLang="cs-CZ" sz="2500" b="1" i="1"/>
              <a:t>zejména v oblasti komunitního plánování sociálních služeb </a:t>
            </a:r>
            <a:r>
              <a:rPr lang="cs-CZ" altLang="cs-CZ" sz="2500"/>
              <a:t>či zapojování veřejnosti do strategického plánování v oblasti regionálního rozvoje. </a:t>
            </a:r>
          </a:p>
          <a:p>
            <a:r>
              <a:rPr lang="cs-CZ" altLang="cs-CZ" sz="2500"/>
              <a:t>Další aktivitou je </a:t>
            </a:r>
            <a:r>
              <a:rPr lang="cs-CZ" altLang="cs-CZ" sz="2500" b="1" i="1"/>
              <a:t>komunitní organizování</a:t>
            </a:r>
            <a:r>
              <a:rPr lang="cs-CZ" altLang="cs-CZ" sz="2500"/>
              <a:t>, které se využívá zejména při tvorbě koalic nestátních neziskových organizací. </a:t>
            </a:r>
          </a:p>
          <a:p>
            <a:r>
              <a:rPr lang="cs-CZ" altLang="cs-CZ" sz="2500"/>
              <a:t>Dále bývají realizovány </a:t>
            </a:r>
            <a:r>
              <a:rPr lang="cs-CZ" altLang="cs-CZ" sz="2500" b="1" i="1"/>
              <a:t>projekty komunitního rozvoje </a:t>
            </a:r>
            <a:r>
              <a:rPr lang="cs-CZ" altLang="cs-CZ" sz="2500"/>
              <a:t>v sociálně vyloučených lokalitách, které vycházejí z pokusů aplikovat sociální práci při řešení problému sociální exkluze.</a:t>
            </a:r>
          </a:p>
          <a:p>
            <a:endParaRPr lang="cs-CZ" altLang="cs-CZ"/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9F511BD7-A5DB-4960-8969-A9F75EFF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3050FC-828A-4BF2-B1B1-0A70080AC96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C8491AD0-51F5-4002-90D6-7625506FD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Komunitní</a:t>
            </a:r>
            <a:r>
              <a:rPr lang="cs-CZ" altLang="cs-CZ" sz="3600" b="1">
                <a:solidFill>
                  <a:schemeClr val="hlink"/>
                </a:solidFill>
              </a:rPr>
              <a:t> plánování sociálních služeb</a:t>
            </a:r>
            <a:endParaRPr lang="cs-CZ" altLang="cs-CZ" sz="3600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AD50E6F6-4F38-4173-8E73-B3939ACFC4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 současné době se můžeme v oblasti teorie i praxe komunitního plánování setkat s řadou různých definic tohoto pojmu. </a:t>
            </a:r>
          </a:p>
          <a:p>
            <a:r>
              <a:rPr lang="cs-CZ" altLang="cs-CZ"/>
              <a:t>Mezi nejčastěji užívané patří následující, která vymezuje komunitní plánování sociálních služeb jako </a:t>
            </a:r>
            <a:r>
              <a:rPr lang="cs-CZ" altLang="cs-CZ" i="1"/>
              <a:t>„metodu, která umožňuje zpracovávat rozvojové materiály pro různé oblasti veřejného života na úrovni obce </a:t>
            </a:r>
            <a:r>
              <a:rPr lang="cs-CZ" altLang="cs-CZ" b="1" i="1"/>
              <a:t>i kraje. </a:t>
            </a: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F8184462-E342-47E7-8FA3-796E576B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E9D5CF-0327-4160-B3B8-D6895A955DE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156F2953-3E74-43D0-B391-5B56433AC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Komunitní plánování sociálních služeb</a:t>
            </a:r>
            <a:endParaRPr lang="cs-CZ" altLang="cs-CZ" sz="400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2E39687E-9008-4BA8-A602-52E1A9764F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Postupy a techniky komunitního plánování lze použít </a:t>
            </a:r>
            <a:r>
              <a:rPr lang="cs-CZ" altLang="cs-CZ" sz="2400" b="1" i="1"/>
              <a:t>pro všechny oblasti veřejného života</a:t>
            </a:r>
            <a:r>
              <a:rPr lang="cs-CZ" altLang="cs-CZ" sz="2400" b="1"/>
              <a:t>, </a:t>
            </a:r>
            <a:r>
              <a:rPr lang="cs-CZ" altLang="cs-CZ" sz="2400"/>
              <a:t>protože slouží k tomu, aby se dotčené cílové skupiny a široká veřejnost mohly vyjádřit a zapojit do přípravy podkladů pro strategická rozhodnutí obce.</a:t>
            </a:r>
          </a:p>
          <a:p>
            <a:r>
              <a:rPr lang="cs-CZ" altLang="cs-CZ" sz="2400"/>
              <a:t>Pojem komunitního plánování bývá rovněž často v podmínkách  České republiky definován jako:</a:t>
            </a:r>
          </a:p>
          <a:p>
            <a:r>
              <a:rPr lang="cs-CZ" altLang="cs-CZ" sz="2400" i="1"/>
              <a:t> „Metoda, kterou lze na úrovni obcí (nebo krajů) plánovat sociální služby tak, aby </a:t>
            </a:r>
            <a:r>
              <a:rPr lang="cs-CZ" altLang="cs-CZ" sz="2400" b="1" i="1"/>
              <a:t>odpovídaly místním specifikům i potřebám jednotlivých občanů.</a:t>
            </a:r>
            <a:endParaRPr lang="cs-CZ" altLang="cs-CZ" sz="2400" b="1"/>
          </a:p>
          <a:p>
            <a:r>
              <a:rPr lang="cs-CZ" altLang="cs-CZ" sz="2400" i="1"/>
              <a:t> Otevřený proces zjišťování potřeb a zdrojů a hledání nejlepších řešení v oblasti sociálních služeb.“</a:t>
            </a:r>
          </a:p>
          <a:p>
            <a:endParaRPr lang="cs-CZ" altLang="cs-CZ" sz="2300" i="1"/>
          </a:p>
          <a:p>
            <a:endParaRPr lang="cs-CZ" altLang="cs-CZ" i="1"/>
          </a:p>
          <a:p>
            <a:endParaRPr lang="cs-CZ" altLang="cs-CZ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AEB91A89-C301-4B1F-AD0A-7402957D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8D929-BBF9-4289-90BE-4D97706EB57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F6C9C59D-084B-4E46-B6CE-BC8D266BC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Komunitní plánování sociálních služeb</a:t>
            </a:r>
            <a:endParaRPr lang="cs-CZ" altLang="cs-CZ" sz="4000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A2F77199-FDF4-4201-9FA9-C8FD28E522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 b="1" i="1"/>
              <a:t>Nástroj v boji proti sociálnímu vyloučení znevýhodněných skupin obyvatel.</a:t>
            </a:r>
            <a:endParaRPr lang="cs-CZ" altLang="cs-CZ" sz="2600"/>
          </a:p>
          <a:p>
            <a:r>
              <a:rPr lang="cs-CZ" altLang="cs-CZ" sz="2600"/>
              <a:t>Jedním z charakteristických znaků metody komunitního plánování sociálních služeb je </a:t>
            </a:r>
            <a:r>
              <a:rPr lang="cs-CZ" altLang="cs-CZ" sz="2600" i="1"/>
              <a:t>„důraz kladený: </a:t>
            </a:r>
            <a:endParaRPr lang="cs-CZ" altLang="cs-CZ" sz="2600"/>
          </a:p>
          <a:p>
            <a:r>
              <a:rPr lang="cs-CZ" altLang="cs-CZ" sz="2600" i="1"/>
              <a:t>na zapojování všech, kterých se zpracovávaná oblast týká, </a:t>
            </a:r>
            <a:endParaRPr lang="cs-CZ" altLang="cs-CZ" sz="2600"/>
          </a:p>
          <a:p>
            <a:r>
              <a:rPr lang="cs-CZ" altLang="cs-CZ" sz="2600" i="1"/>
              <a:t>na dialog a vyjednávání, </a:t>
            </a:r>
            <a:endParaRPr lang="cs-CZ" altLang="cs-CZ" sz="2600"/>
          </a:p>
          <a:p>
            <a:r>
              <a:rPr lang="cs-CZ" altLang="cs-CZ" sz="2600" i="1"/>
              <a:t>na dosažení výsledku, který je přijat </a:t>
            </a:r>
            <a:br>
              <a:rPr lang="cs-CZ" altLang="cs-CZ" sz="2600" i="1"/>
            </a:br>
            <a:r>
              <a:rPr lang="cs-CZ" altLang="cs-CZ" sz="2600" i="1"/>
              <a:t>a podporován většinou účastníků“</a:t>
            </a:r>
            <a:r>
              <a:rPr lang="cs-CZ" altLang="cs-CZ" sz="2600"/>
              <a:t> (Oriniaková</a:t>
            </a:r>
            <a:br>
              <a:rPr lang="cs-CZ" altLang="cs-CZ" sz="2600"/>
            </a:br>
            <a:r>
              <a:rPr lang="cs-CZ" altLang="cs-CZ" sz="2600"/>
              <a:t>a Rosecký 2003, s. 2). </a:t>
            </a:r>
          </a:p>
          <a:p>
            <a:endParaRPr lang="cs-CZ" altLang="cs-CZ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84403573-85E8-4F29-8509-5EFEB973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D6CAB-A610-4AAD-BCE3-8B14D0ACF5C1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>
            <a:extLst>
              <a:ext uri="{FF2B5EF4-FFF2-40B4-BE49-F238E27FC236}">
                <a16:creationId xmlns:a16="http://schemas.microsoft.com/office/drawing/2014/main" id="{8554BB41-ABCA-41EE-B57A-6C72266C86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FDFAE4-0877-4A15-8434-B53AB45EF575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D71EF3EA-BAA3-4222-87AC-64972790B2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Komunita a komunitní práce. Základní charakteristika a definice komunitního plánování sociálních služeb. Vybrané modely a přístupy ke komunitnímu plánování.</a:t>
            </a:r>
            <a:br>
              <a:rPr lang="cs-CZ" altLang="cs-CZ" sz="2800" b="1"/>
            </a:br>
            <a:endParaRPr lang="cs-CZ" altLang="cs-CZ" sz="2800" b="1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658111A-97C9-4730-AC31-462D01D2EE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625"/>
            <a:ext cx="6858000" cy="1196975"/>
          </a:xfrm>
        </p:spPr>
        <p:txBody>
          <a:bodyPr/>
          <a:lstStyle/>
          <a:p>
            <a:pPr algn="l" eaLnBrk="1" hangingPunct="1"/>
            <a:endParaRPr lang="cs-CZ" altLang="cs-CZ" b="1">
              <a:solidFill>
                <a:schemeClr val="tx2"/>
              </a:solidFill>
            </a:endParaRPr>
          </a:p>
          <a:p>
            <a:pPr algn="l" eaLnBrk="1" hangingPunct="1"/>
            <a:endParaRPr lang="cs-CZ" altLang="cs-CZ" b="1">
              <a:solidFill>
                <a:schemeClr val="tx2"/>
              </a:solidFill>
            </a:endParaRPr>
          </a:p>
          <a:p>
            <a:pPr algn="l" eaLnBrk="1" hangingPunct="1"/>
            <a:r>
              <a:rPr lang="cs-CZ" altLang="cs-CZ" b="1">
                <a:solidFill>
                  <a:schemeClr val="tx2"/>
                </a:solidFill>
              </a:rPr>
              <a:t>PaedDr. Miroslav Pilát, Ph.D.</a:t>
            </a:r>
            <a:br>
              <a:rPr lang="cs-CZ" altLang="cs-CZ">
                <a:solidFill>
                  <a:schemeClr val="tx2"/>
                </a:solidFill>
              </a:rPr>
            </a:br>
            <a:endParaRPr lang="cs-CZ" altLang="cs-CZ"/>
          </a:p>
          <a:p>
            <a:pPr algn="l" eaLnBrk="1" hangingPunct="1"/>
            <a:br>
              <a:rPr lang="cs-CZ" altLang="cs-CZ">
                <a:solidFill>
                  <a:schemeClr val="tx2"/>
                </a:solidFill>
              </a:rPr>
            </a:br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DBD48251-5BB0-48C5-A3C0-4349DDDA5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>
                <a:solidFill>
                  <a:schemeClr val="hlink"/>
                </a:solidFill>
              </a:rPr>
              <a:t>Cíl a poslání KPSS</a:t>
            </a:r>
            <a:br>
              <a:rPr lang="cs-CZ" altLang="cs-CZ" sz="4400">
                <a:solidFill>
                  <a:schemeClr val="hlink"/>
                </a:solidFill>
              </a:rPr>
            </a:br>
            <a:endParaRPr lang="cs-CZ" altLang="cs-CZ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0C8050E0-B718-45B2-9ADF-0E09B8C23D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 b="1" i="1"/>
              <a:t>Cílem KPSS</a:t>
            </a:r>
            <a:r>
              <a:rPr lang="cs-CZ" altLang="cs-CZ" sz="2600"/>
              <a:t> je zejména </a:t>
            </a:r>
            <a:r>
              <a:rPr lang="cs-CZ" altLang="cs-CZ" sz="2600" b="1"/>
              <a:t>vytvořit systém sociálních služeb</a:t>
            </a:r>
            <a:r>
              <a:rPr lang="cs-CZ" altLang="cs-CZ" sz="2600"/>
              <a:t> na místní úrovni, který odpovídá zjištěným </a:t>
            </a:r>
            <a:r>
              <a:rPr lang="cs-CZ" altLang="cs-CZ" sz="2600" b="1"/>
              <a:t>místním potřebám</a:t>
            </a:r>
            <a:r>
              <a:rPr lang="cs-CZ" altLang="cs-CZ" sz="2600"/>
              <a:t>, reaguje na lokální odlišnosti a zajišťuje, že finanční prostředky vynakládané na služby jsou využívány </a:t>
            </a:r>
            <a:r>
              <a:rPr lang="cs-CZ" altLang="cs-CZ" sz="2600" b="1"/>
              <a:t>efektivně.</a:t>
            </a:r>
          </a:p>
          <a:p>
            <a:r>
              <a:rPr lang="cs-CZ" altLang="cs-CZ" sz="2600" b="1" i="1"/>
              <a:t>Posláním</a:t>
            </a:r>
            <a:r>
              <a:rPr lang="cs-CZ" altLang="cs-CZ" sz="2600"/>
              <a:t> komunitního plánování je zajišťování </a:t>
            </a:r>
            <a:r>
              <a:rPr lang="cs-CZ" altLang="cs-CZ" sz="2600" b="1"/>
              <a:t>dostupnosti</a:t>
            </a:r>
            <a:r>
              <a:rPr lang="cs-CZ" altLang="cs-CZ" sz="2600"/>
              <a:t> sociálních služeb. Prakticky se jedná o zjištění </a:t>
            </a:r>
            <a:r>
              <a:rPr lang="cs-CZ" altLang="cs-CZ" sz="2600" b="1"/>
              <a:t>stavu poskytování sociálních služeb</a:t>
            </a:r>
            <a:r>
              <a:rPr lang="cs-CZ" altLang="cs-CZ" sz="2600"/>
              <a:t> v dané lokalitě a zároveň </a:t>
            </a:r>
            <a:r>
              <a:rPr lang="cs-CZ" altLang="cs-CZ" sz="2600" b="1"/>
              <a:t>potřeb</a:t>
            </a:r>
            <a:r>
              <a:rPr lang="cs-CZ" altLang="cs-CZ" sz="2600"/>
              <a:t>, které </a:t>
            </a:r>
            <a:r>
              <a:rPr lang="cs-CZ" altLang="cs-CZ" sz="2600" b="1"/>
              <a:t>nejsou naplněny</a:t>
            </a:r>
            <a:r>
              <a:rPr lang="cs-CZ" altLang="cs-CZ" sz="2600"/>
              <a:t>.</a:t>
            </a:r>
          </a:p>
          <a:p>
            <a:endParaRPr lang="cs-CZ" altLang="cs-CZ"/>
          </a:p>
          <a:p>
            <a:endParaRPr lang="cs-CZ" altLang="cs-CZ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65AFCEA3-AB6E-4D1D-9DBE-2DE6AB17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D3A989-AEC0-4A58-B6E5-D3272206523C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151B4BD-7BA1-4AB1-8298-EB7FECDC5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sz="4000" b="1">
                <a:solidFill>
                  <a:schemeClr val="hlink"/>
                </a:solidFill>
              </a:rPr>
            </a:br>
            <a:r>
              <a:rPr lang="cs-CZ" altLang="cs-CZ" sz="4000" b="1">
                <a:solidFill>
                  <a:schemeClr val="hlink"/>
                </a:solidFill>
              </a:rPr>
              <a:t>Vybrané modely KPSS</a:t>
            </a:r>
            <a:br>
              <a:rPr lang="cs-CZ" altLang="cs-CZ" sz="4000">
                <a:solidFill>
                  <a:schemeClr val="hlink"/>
                </a:solidFill>
              </a:rPr>
            </a:br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9253AAE9-F7C0-43A9-A7A3-C54E972B49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V našich podmínkách se můžeme setkat s vymezením </a:t>
            </a:r>
            <a:r>
              <a:rPr lang="cs-CZ" altLang="cs-CZ" sz="2400" b="1" i="1"/>
              <a:t>dvou základních modelů </a:t>
            </a:r>
            <a:r>
              <a:rPr lang="cs-CZ" altLang="cs-CZ" sz="2400"/>
              <a:t>komunitního plánování sociálních služeb, které představují dva krajní přístupy pojetí a realizace komunitního plánování sociálních služeb. </a:t>
            </a:r>
          </a:p>
          <a:p>
            <a:r>
              <a:rPr lang="cs-CZ" altLang="cs-CZ" sz="2400" b="1" i="1"/>
              <a:t>Administrativní a participativní modely </a:t>
            </a:r>
            <a:r>
              <a:rPr lang="cs-CZ" altLang="cs-CZ" sz="2400"/>
              <a:t>procesu komunitního plánování sociálních služeb, které ve své práci zmiňuje Hubíková (2006), jsou autorkou považovány za ideální typy ve weberovském smyslu s tím, že jednotlivé </a:t>
            </a:r>
            <a:r>
              <a:rPr lang="cs-CZ" altLang="cs-CZ" sz="2400" b="1" i="1"/>
              <a:t>obce,</a:t>
            </a:r>
            <a:r>
              <a:rPr lang="cs-CZ" altLang="cs-CZ" sz="2400"/>
              <a:t> které se komunitnímu plánování sociálních služeb věnují, </a:t>
            </a:r>
            <a:r>
              <a:rPr lang="cs-CZ" altLang="cs-CZ" sz="2400" b="1" i="1"/>
              <a:t>se mohou více či méně přibližovat jednomu z těchto modelů. </a:t>
            </a:r>
          </a:p>
          <a:p>
            <a:endParaRPr lang="cs-CZ" altLang="cs-CZ" sz="2400" b="1" i="1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DCDDA4F7-63D6-412C-A604-4B16082C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3CC114-F2E4-4D91-97E9-97F9D6034CD9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D32BDA34-60C4-4029-B0C3-806E0CFC0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chemeClr val="hlink"/>
                </a:solidFill>
              </a:rPr>
              <a:t>Vybrané modely KPSS - komparace</a:t>
            </a:r>
            <a:endParaRPr lang="cs-CZ" altLang="cs-CZ" sz="400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F223F4BF-EB52-4A33-8223-B04215CA40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42988" y="1628775"/>
          <a:ext cx="7643812" cy="5016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1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Administrativní model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   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Participativní model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32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Hierarchický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Direktivní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Jednostranná rozhodnutí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Formalizace některých aktivit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Důraz na „papírový“ výstup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Podceňování lokálních zdrojů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Přednost expertním organizacím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Omezení či faktické vyloučení uživatelů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Rovnost aktérů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Konsensuální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Společné rozhodování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Průhledný, srozumitelný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Důraz na průběh procesu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Maximální využití lokálních zdrojů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Reálné zapojení </a:t>
                      </a:r>
                      <a:r>
                        <a:rPr lang="cs-CZ" sz="1800">
                          <a:effectLst/>
                        </a:rPr>
                        <a:t>uživatelů a veřejnosti</a:t>
                      </a:r>
                      <a:endParaRPr lang="cs-CZ" sz="1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cs-CZ" sz="1800" dirty="0">
                          <a:effectLst/>
                        </a:rPr>
                        <a:t>Snaha o zapojení marginalizovaných skupin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6" marR="6858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566" name="Zástupný symbol pro číslo snímku 3">
            <a:extLst>
              <a:ext uri="{FF2B5EF4-FFF2-40B4-BE49-F238E27FC236}">
                <a16:creationId xmlns:a16="http://schemas.microsoft.com/office/drawing/2014/main" id="{4E139D5C-DDA1-4F37-A121-534EBFB7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E55686-0DFE-40F0-A939-FBA67BDF1D77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>
            <a:extLst>
              <a:ext uri="{FF2B5EF4-FFF2-40B4-BE49-F238E27FC236}">
                <a16:creationId xmlns:a16="http://schemas.microsoft.com/office/drawing/2014/main" id="{48424D58-BA2E-4654-9BEB-B58901CE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80B2CC-1038-4D44-BD4F-60641210D96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C1EB543-8628-41A9-8C2D-735F2930A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hlink"/>
                </a:solidFill>
              </a:rPr>
              <a:t>Děkuji Vám za pozornost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0D14F19-673A-4D24-BE52-E82514803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b="1" u="sng"/>
              <a:t>Kontakt: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b="1"/>
              <a:t>   PaedDr. Miroslav Pilát, Ph.D.</a:t>
            </a:r>
          </a:p>
          <a:p>
            <a:pPr eaLnBrk="1" hangingPunct="1"/>
            <a:endParaRPr lang="cs-CZ" altLang="cs-CZ" sz="2400"/>
          </a:p>
          <a:p>
            <a:pPr eaLnBrk="1" hangingPunct="1"/>
            <a:r>
              <a:rPr lang="cs-CZ" altLang="cs-CZ" b="1" u="sng"/>
              <a:t>Telefon</a:t>
            </a:r>
            <a:r>
              <a:rPr lang="cs-CZ" altLang="cs-CZ"/>
              <a:t>: + 420 602 752 263</a:t>
            </a:r>
          </a:p>
          <a:p>
            <a:pPr eaLnBrk="1" hangingPunct="1"/>
            <a:r>
              <a:rPr lang="cs-CZ" altLang="cs-CZ" b="1" u="sng"/>
              <a:t>E-mail</a:t>
            </a:r>
            <a:r>
              <a:rPr lang="cs-CZ" altLang="cs-CZ"/>
              <a:t>: miroslav.pilat@seznam.cz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C9784440-7002-48C7-9595-1C5C3E8E4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Pro zájemce</a:t>
            </a:r>
            <a:endParaRPr lang="cs-CZ" altLang="cs-CZ"/>
          </a:p>
        </p:txBody>
      </p:sp>
      <p:pic>
        <p:nvPicPr>
          <p:cNvPr id="25603" name="Zástupný symbol pro obsah 4">
            <a:extLst>
              <a:ext uri="{FF2B5EF4-FFF2-40B4-BE49-F238E27FC236}">
                <a16:creationId xmlns:a16="http://schemas.microsoft.com/office/drawing/2014/main" id="{71A79989-4B55-4EB9-B6AB-A9E3DF63627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16238" y="1557338"/>
            <a:ext cx="3556000" cy="5148262"/>
          </a:xfrm>
        </p:spPr>
      </p:pic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74434F1C-D489-4FE0-A3A2-49325399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1120F1-F50C-4E6A-9A81-287A6B98C7E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>
            <a:extLst>
              <a:ext uri="{FF2B5EF4-FFF2-40B4-BE49-F238E27FC236}">
                <a16:creationId xmlns:a16="http://schemas.microsoft.com/office/drawing/2014/main" id="{5A9EB119-67D8-40F1-AFDD-9333B99C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8CE850-2ED0-45E0-ACEB-9E5080872976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0240AF8-2A29-46BC-B916-CAA0AFE06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88FE410-D5D0-444E-8E11-A5084B0D8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Pojem komunita je často v intencích komunitního plánování v našich podmínkách pojímán spíše z geografického hlediska. Podle Materové (2003, s. 5) je komunita</a:t>
            </a:r>
            <a:r>
              <a:rPr lang="cs-CZ" altLang="cs-CZ" sz="2600" i="1"/>
              <a:t> „tvořena lidmi, kteří žijí v jednom místě, mají mezi sebou různé sociální vazby a jsou citově vázáni nejen k sobě navzájem, ale též k místu, kde žijí.“ </a:t>
            </a:r>
          </a:p>
          <a:p>
            <a:pPr eaLnBrk="1" hangingPunct="1"/>
            <a:r>
              <a:rPr lang="cs-CZ" altLang="cs-CZ" sz="2600"/>
              <a:t>Domníváme, že tento výklad pojmu komunita je </a:t>
            </a:r>
            <a:br>
              <a:rPr lang="cs-CZ" altLang="cs-CZ" sz="2600"/>
            </a:br>
            <a:r>
              <a:rPr lang="cs-CZ" altLang="cs-CZ" sz="2600"/>
              <a:t>v kontextu globalizace a postmodernismu, </a:t>
            </a:r>
            <a:r>
              <a:rPr lang="cs-CZ" altLang="cs-CZ" sz="2600" b="1" i="1"/>
              <a:t>chápán velmi široce. 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54C545CB-F5C9-466A-A7E7-013BA825C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  <a:endParaRPr lang="cs-CZ" altLang="cs-CZ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F4DBF87-7F50-45F3-9146-4B02C8DFE2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700"/>
              <a:t>V souvislosti s  </a:t>
            </a:r>
            <a:r>
              <a:rPr lang="cs-CZ" altLang="cs-CZ" sz="2700" b="1" i="1"/>
              <a:t>komunitním plánováním </a:t>
            </a:r>
            <a:r>
              <a:rPr lang="cs-CZ" altLang="cs-CZ" sz="2700"/>
              <a:t>lze jen velmi obtížně připustit to, </a:t>
            </a:r>
            <a:r>
              <a:rPr lang="cs-CZ" altLang="cs-CZ" sz="2700" i="1"/>
              <a:t>že lidé žijící v uměle a účelově vytvořených mikroregionech či na území správního obvodu obce s rozšířenou působností či dokonce regionů,</a:t>
            </a:r>
            <a:r>
              <a:rPr lang="cs-CZ" altLang="cs-CZ" sz="2700"/>
              <a:t> </a:t>
            </a:r>
            <a:r>
              <a:rPr lang="cs-CZ" altLang="cs-CZ" sz="2700" b="1" i="1"/>
              <a:t>zakládají vzájemné sociální a emoční vazby.</a:t>
            </a:r>
            <a:r>
              <a:rPr lang="cs-CZ" altLang="cs-CZ" sz="2700" i="1"/>
              <a:t> </a:t>
            </a:r>
          </a:p>
          <a:p>
            <a:r>
              <a:rPr lang="cs-CZ" altLang="cs-CZ" sz="2700"/>
              <a:t>Naopak se domníváme, že proces komunitního plánování je možno ve svých důsledcích </a:t>
            </a:r>
            <a:r>
              <a:rPr lang="cs-CZ" altLang="cs-CZ" sz="2700" b="1" i="1"/>
              <a:t>chápat jako proces budování komunity.</a:t>
            </a:r>
          </a:p>
          <a:p>
            <a:endParaRPr lang="cs-CZ" altLang="cs-CZ"/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3B9D8C2C-1953-4DA1-8CCB-BB75C19A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302269-9AAE-4458-8C9F-DC40FF5D1C97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11441A6D-2C37-4C59-BFC8-FC7E0BB96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  <a:endParaRPr lang="cs-CZ" altLang="cs-CZ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77412C0-3397-46B2-A8E1-C2AF36F95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/>
              <a:t>Brueggemann (2002, s. 115) na otázku, co je to komunita odpovídá, že </a:t>
            </a:r>
            <a:r>
              <a:rPr lang="cs-CZ" altLang="cs-CZ" sz="2600" i="1"/>
              <a:t>„komunity jsou přirozená lidská společenství založená na vztazích </a:t>
            </a:r>
            <a:br>
              <a:rPr lang="cs-CZ" altLang="cs-CZ" sz="2600" i="1"/>
            </a:br>
            <a:r>
              <a:rPr lang="cs-CZ" altLang="cs-CZ" sz="2600" i="1"/>
              <a:t>a sdílených zážitcích, ve kterých si navzájem dáváme smysl našich životů, naplňujeme naše potřeby a dosahujeme společenských cílů. </a:t>
            </a:r>
          </a:p>
          <a:p>
            <a:r>
              <a:rPr lang="cs-CZ" altLang="cs-CZ" sz="2600" i="1"/>
              <a:t>Náš sklon k vytváření komunit zajišťuje, že se staneme lidmi, jakými se máme stát, objevíme smysl života, vytvoříme etické hodnoty </a:t>
            </a:r>
            <a:br>
              <a:rPr lang="cs-CZ" altLang="cs-CZ" sz="2600" i="1"/>
            </a:br>
            <a:r>
              <a:rPr lang="cs-CZ" altLang="cs-CZ" sz="2600" i="1"/>
              <a:t>a rozvineme kulturu, což by osamělí izolovaní jedinci nemohli. </a:t>
            </a:r>
            <a:endParaRPr lang="cs-CZ" altLang="cs-CZ"/>
          </a:p>
        </p:txBody>
      </p:sp>
      <p:sp>
        <p:nvSpPr>
          <p:cNvPr id="6148" name="Zástupný symbol pro číslo snímku 3">
            <a:extLst>
              <a:ext uri="{FF2B5EF4-FFF2-40B4-BE49-F238E27FC236}">
                <a16:creationId xmlns:a16="http://schemas.microsoft.com/office/drawing/2014/main" id="{01E6643D-3808-4536-BA11-AB997D52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A39104-3CD5-497E-B7CB-08C866AEE942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04A0EBF4-4FC4-4F25-9309-A1FFC1DF2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A654DBF7-BF53-45BE-85F7-EC8F2C1042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/>
              <a:t>Když mluvíme o komunitě, mluvíme zároveň o dvou věcech. </a:t>
            </a:r>
          </a:p>
          <a:p>
            <a:r>
              <a:rPr lang="cs-CZ" altLang="cs-CZ" i="1"/>
              <a:t>Komunita je určena v místě a čase a zároveň čas i místo přesahuje. </a:t>
            </a:r>
          </a:p>
          <a:p>
            <a:r>
              <a:rPr lang="cs-CZ" altLang="cs-CZ" i="1"/>
              <a:t>Komunita je zakotvena v určitém místě, struktuře a přítomnosti, ale sama přesahuje své umístění; nemůže být svázána strukturou nebo pouhou historií.“ </a:t>
            </a:r>
            <a:endParaRPr lang="cs-CZ" altLang="cs-CZ"/>
          </a:p>
          <a:p>
            <a:endParaRPr lang="cs-CZ" altLang="cs-CZ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10451DCA-F169-4205-9B33-417C49A0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B02657-0FDD-44C6-8358-A80945D48E3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F8FF3C75-8BA2-4F11-A67F-E4308A851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9728B5DB-D6DE-4CD2-87E0-F49AB8F789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Keller (1996, s. 512) definuje komunitu obecně jako</a:t>
            </a:r>
            <a:r>
              <a:rPr lang="cs-CZ" altLang="cs-CZ" sz="2400" i="1"/>
              <a:t> „…sociální útvar charakterizovaný jednak zvláštním typem sociálních vazeb uvnitř, mezi členy, jednak specifickým postavením navenek, v rámci širšího společenského prostředí.“</a:t>
            </a:r>
          </a:p>
          <a:p>
            <a:r>
              <a:rPr lang="cs-CZ" altLang="cs-CZ" sz="2400"/>
              <a:t>V současné době dominují postmoderní přístupy ke studiu komunit, které akcentují </a:t>
            </a:r>
            <a:r>
              <a:rPr lang="cs-CZ" altLang="cs-CZ" sz="2400" b="1" i="1"/>
              <a:t>vzájemnou interakci a sdílené významy, nikoliv tedy struktury či místa. </a:t>
            </a:r>
          </a:p>
          <a:p>
            <a:r>
              <a:rPr lang="cs-CZ" altLang="cs-CZ" sz="2400"/>
              <a:t>Na druhé straně můžeme zjednodušeně konstatovat, že jakékoli </a:t>
            </a:r>
            <a:r>
              <a:rPr lang="cs-CZ" altLang="cs-CZ" sz="2400" b="1" i="1"/>
              <a:t>veřejné označení a potvrzení hranic komunity zvyšuje uvědomění lidí, že naleží do komunity. </a:t>
            </a:r>
          </a:p>
          <a:p>
            <a:endParaRPr lang="cs-CZ" altLang="cs-CZ"/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E21D4F11-1515-4E8B-836A-5FBB7D5A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0EFA60-E1A7-43C9-AD41-708EC0EE89BA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85803004-38BB-4D42-9D93-2E3670A50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854B2F-ABA4-4E94-AA73-007A2C625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600" dirty="0"/>
              <a:t>Podle Wilmotta  existují tři hlavní kategorie vymezení komunity: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600" dirty="0"/>
              <a:t>komunita definovaná lokalitou či teritoriem,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600" dirty="0"/>
              <a:t>komunita zájmů,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600" dirty="0"/>
              <a:t>komunita lidí spojených společnými podmínkami či problémem.</a:t>
            </a:r>
          </a:p>
          <a:p>
            <a:pPr>
              <a:defRPr/>
            </a:pPr>
            <a:r>
              <a:rPr lang="cs-CZ" sz="2600" i="1" dirty="0"/>
              <a:t>„Komunitou rozumíme</a:t>
            </a:r>
            <a:r>
              <a:rPr lang="cs-CZ" sz="2600" dirty="0"/>
              <a:t> </a:t>
            </a:r>
            <a:r>
              <a:rPr lang="cs-CZ" sz="2600" i="1" dirty="0"/>
              <a:t>lidi, kteří žijí v geograficky definované oblasti a mezi kterými existují vzájemné sociální vazby: přátelství, známosti, účast v ekonomické směně…“</a:t>
            </a:r>
            <a:r>
              <a:rPr lang="cs-CZ" sz="2600" dirty="0"/>
              <a:t> (Šťastná, 2016, </a:t>
            </a:r>
            <a:br>
              <a:rPr lang="cs-CZ" sz="2600" dirty="0"/>
            </a:br>
            <a:r>
              <a:rPr lang="cs-CZ" sz="2600" dirty="0"/>
              <a:t>s. 9).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70DE340A-0FBA-4EA0-8A0E-CA55FAEB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2E8FF7-43F9-475B-AE07-DAC37595AEAD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5F3AED0B-5D01-42F8-B103-377C99ADB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solidFill>
                  <a:schemeClr val="hlink"/>
                </a:solidFill>
              </a:rPr>
              <a:t>Komunita – definování pojmu</a:t>
            </a: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DEC93CEE-5774-4691-B5AD-C948AA4AED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600"/>
              <a:t>Pro komunitu jsou zásadní </a:t>
            </a:r>
            <a:r>
              <a:rPr lang="cs-CZ" altLang="cs-CZ" sz="2600" b="1" i="1"/>
              <a:t>pocity solidarity </a:t>
            </a:r>
            <a:br>
              <a:rPr lang="cs-CZ" altLang="cs-CZ" sz="2600" b="1" i="1"/>
            </a:br>
            <a:r>
              <a:rPr lang="cs-CZ" altLang="cs-CZ" sz="2600" b="1" i="1"/>
              <a:t>a sounáležitosti </a:t>
            </a:r>
            <a:r>
              <a:rPr lang="cs-CZ" altLang="cs-CZ" sz="2600"/>
              <a:t>mezi jejími účastníky – někteří autoři hovoří o takzvaném smyslu pro komunitu (v angličtině označováno jako </a:t>
            </a:r>
            <a:r>
              <a:rPr lang="cs-CZ" altLang="cs-CZ" sz="2600" i="1"/>
              <a:t>sense of community</a:t>
            </a:r>
            <a:r>
              <a:rPr lang="cs-CZ" altLang="cs-CZ" sz="2600"/>
              <a:t>).</a:t>
            </a:r>
          </a:p>
          <a:p>
            <a:r>
              <a:rPr lang="cs-CZ" altLang="cs-CZ" sz="2600"/>
              <a:t>Provedeme-li komparaci zmíněných definic pojmu komunita z pohledu komunitního plánování sociálních služeb, docházíme </a:t>
            </a:r>
            <a:br>
              <a:rPr lang="cs-CZ" altLang="cs-CZ" sz="2600"/>
            </a:br>
            <a:r>
              <a:rPr lang="cs-CZ" altLang="cs-CZ" sz="2600"/>
              <a:t>k názoru, že za nejpřípadnější a nejjednodušší se jeví </a:t>
            </a:r>
            <a:r>
              <a:rPr lang="cs-CZ" altLang="cs-CZ" sz="2600" b="1"/>
              <a:t>definovat komunitu pomocí lokality, </a:t>
            </a:r>
            <a:br>
              <a:rPr lang="cs-CZ" altLang="cs-CZ" sz="2600" b="1"/>
            </a:br>
            <a:r>
              <a:rPr lang="cs-CZ" altLang="cs-CZ" sz="2600" b="1"/>
              <a:t>i když nemůžeme opomenout aspekty vztahové a ani symbolické hranice komunity.</a:t>
            </a:r>
            <a:endParaRPr lang="cs-CZ" altLang="cs-CZ" sz="2600"/>
          </a:p>
          <a:p>
            <a:endParaRPr lang="cs-CZ" altLang="cs-CZ"/>
          </a:p>
        </p:txBody>
      </p:sp>
      <p:sp>
        <p:nvSpPr>
          <p:cNvPr id="10244" name="Zástupný symbol pro číslo snímku 3">
            <a:extLst>
              <a:ext uri="{FF2B5EF4-FFF2-40B4-BE49-F238E27FC236}">
                <a16:creationId xmlns:a16="http://schemas.microsoft.com/office/drawing/2014/main" id="{D0870D2E-8772-4981-939B-E3B34493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6E4D3F-3E6F-4351-ADCA-58F13A5CE6E0}" type="slidenum">
              <a:rPr kumimoji="0" lang="cs-CZ" altLang="cs-CZ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90000"/>
          <a:buFont typeface="Wingdings" pitchFamily="2" charset="2"/>
          <a:buNone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3" ma:contentTypeDescription="Vytvoří nový dokument" ma:contentTypeScope="" ma:versionID="ee5b6b88d513909e3ec28fe3579bebc3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7298930277b2b3e53e458440e5182639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a5cc325b-3808-46fd-ba12-9be4b2bbba49"/>
    <ds:schemaRef ds:uri="cbefea44-e136-4179-aaed-838712420fe3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D9AE1C-12DA-4CB4-9FCF-1B62EA9A0D8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1735</Words>
  <Application>Microsoft Office PowerPoint</Application>
  <PresentationFormat>Předvádění na obrazovce (4:3)</PresentationFormat>
  <Paragraphs>136</Paragraphs>
  <Slides>24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Vrstvy</vt:lpstr>
      <vt:lpstr>Komunitní plánování sociálních služeb jako makro metoda sociální práce</vt:lpstr>
      <vt:lpstr>Komunita a komunitní práce. Základní charakteristika a definice komunitního plánování sociálních služeb. Vybrané modely a přístupy ke komunitnímu plánování. </vt:lpstr>
      <vt:lpstr>Komunita – definování pojmu</vt:lpstr>
      <vt:lpstr>Komunita – definování pojmu</vt:lpstr>
      <vt:lpstr>Komunita – definování pojmu</vt:lpstr>
      <vt:lpstr>Komunita – definování pojmu</vt:lpstr>
      <vt:lpstr>Komunita – definování pojmu</vt:lpstr>
      <vt:lpstr>Komunita – definování pojmu</vt:lpstr>
      <vt:lpstr>Komunita – definování pojmu</vt:lpstr>
      <vt:lpstr>Komunita – definování pojmu</vt:lpstr>
      <vt:lpstr>Komunitní práce</vt:lpstr>
      <vt:lpstr>Komunitní práce</vt:lpstr>
      <vt:lpstr>Komunitní práce</vt:lpstr>
      <vt:lpstr>Komunitní práce</vt:lpstr>
      <vt:lpstr>Komunitní péče</vt:lpstr>
      <vt:lpstr>Komunitní práce</vt:lpstr>
      <vt:lpstr>Komunitní plánování sociálních služeb</vt:lpstr>
      <vt:lpstr>Komunitní plánování sociálních služeb</vt:lpstr>
      <vt:lpstr>Komunitní plánování sociálních služeb</vt:lpstr>
      <vt:lpstr>Cíl a poslání KPSS </vt:lpstr>
      <vt:lpstr> Vybrané modely KPSS </vt:lpstr>
      <vt:lpstr>Vybrané modely KPSS - komparace</vt:lpstr>
      <vt:lpstr>Děkuji Vám za pozornost</vt:lpstr>
      <vt:lpstr>Pro zájemce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cp:lastModifiedBy>Eva Prokšová</cp:lastModifiedBy>
  <cp:revision>5</cp:revision>
  <dcterms:created xsi:type="dcterms:W3CDTF">2020-07-28T16:37:17Z</dcterms:created>
  <dcterms:modified xsi:type="dcterms:W3CDTF">2021-02-18T08:46:57Z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