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35"/>
  </p:notesMasterIdLst>
  <p:sldIdLst>
    <p:sldId id="263" r:id="rId6"/>
    <p:sldId id="256" r:id="rId7"/>
    <p:sldId id="398" r:id="rId8"/>
    <p:sldId id="361" r:id="rId9"/>
    <p:sldId id="362" r:id="rId10"/>
    <p:sldId id="363" r:id="rId11"/>
    <p:sldId id="396" r:id="rId12"/>
    <p:sldId id="397" r:id="rId13"/>
    <p:sldId id="257" r:id="rId14"/>
    <p:sldId id="277" r:id="rId15"/>
    <p:sldId id="278" r:id="rId16"/>
    <p:sldId id="399" r:id="rId17"/>
    <p:sldId id="279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2" r:id="rId29"/>
    <p:sldId id="456" r:id="rId30"/>
    <p:sldId id="457" r:id="rId31"/>
    <p:sldId id="458" r:id="rId32"/>
    <p:sldId id="301" r:id="rId33"/>
    <p:sldId id="36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01C1F80-A491-4B44-8420-9B08C928FCED}">
          <p14:sldIdLst>
            <p14:sldId id="263"/>
          </p14:sldIdLst>
        </p14:section>
        <p14:section name="Oddíl bez názvu" id="{AF9DAB14-C02E-4B29-8C2A-96918E4883DE}">
          <p14:sldIdLst>
            <p14:sldId id="256"/>
            <p14:sldId id="398"/>
            <p14:sldId id="361"/>
            <p14:sldId id="362"/>
            <p14:sldId id="363"/>
            <p14:sldId id="396"/>
            <p14:sldId id="397"/>
            <p14:sldId id="257"/>
            <p14:sldId id="277"/>
            <p14:sldId id="278"/>
            <p14:sldId id="399"/>
            <p14:sldId id="279"/>
            <p14:sldId id="280"/>
            <p14:sldId id="281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2"/>
            <p14:sldId id="456"/>
            <p14:sldId id="457"/>
            <p14:sldId id="458"/>
            <p14:sldId id="301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65C57-2C2C-496F-BC1A-9EA793E4FBB2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79E1A-E8D9-4772-AC5A-29991C4F9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8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B7604483-0BB5-45D7-A4B1-D394EBBAD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3344579A-7CF1-46B1-BE1D-680BBBF55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877DD950-BDCC-44DE-9B1E-F532D1CF29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DF70E2-EF98-4A6A-8510-7A65A4F28BA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61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0F49D40-214F-457A-8352-8B8055A3749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E5FCA9FB-5286-4B44-AE54-EB16E77DB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C485A18-9792-4182-863E-4530A6E69C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E68EF5BD-4427-4272-9B8C-9C26BFFEF72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6EF56E41-B7E5-4834-8239-C5D5E104BA05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93D56EAA-DCD5-481E-84F0-861A3BD5DB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D2E99D8A-0614-45B6-B0F4-898BAE4DA85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AF6767D8-2592-4F0D-835C-6C31FAD09B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F78B16E6-390D-440D-837C-AB8328EEC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4A224C5C-3FF3-4A6E-9771-725AF3B14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58B7D24-4A16-4D29-911B-6CBB6DA34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FF867821-0BCF-4A94-A7F6-AF7021234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A179-EF03-4EA4-8BA2-45019C56A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00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6B360C6-9065-449D-98E0-A42A97700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70C47C8-2EB7-4640-B085-1C73D9D97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3899030-0FFF-450D-8955-9AD040DF6D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9901-0B05-4229-9B7A-89486B87FA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083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4660BAB-C714-4F7D-ABB4-A843CFDE2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14FC79C-F5F1-49AF-A2F5-A5FC6B038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01F1876-B57F-4B3B-AF7A-136EB9CE70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AF5E-2148-42CE-BC37-3A61775490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707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84DC259-B359-4A6A-8198-7513D6F0D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2224310-50B2-48DF-BE3D-1514234AA9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1CD943A-61C5-4161-81DC-94ABA56E4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D874E-1499-400D-A96D-1EDEE5591A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143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773A94AE-E4D0-4D89-B3AD-35E0EA061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83B96961-F73C-4FAA-9D38-49191E226F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CB6BE40B-B0B4-4737-BBA8-DF5B1609F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F51D7-49C3-4067-9E9E-47055AB903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30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D08EA383-8498-4F76-8C96-D55CCAD183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E92BB0A-66B1-47A6-BF62-AA980C9B7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8A7FDD5-FAB7-4B93-B66D-E700B59F46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DD3D0-45C4-4752-BB1F-DCA00C4330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5826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23A3CC12-BB64-475B-BB44-06069724B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0A815E25-9A33-4487-987E-0FC1568C2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1BEE6F4-280A-48BE-9B9C-2F363BD56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F03A9-262C-4245-9226-88B1D60CA5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4168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D9E500-566A-4E4A-816B-09732DF62A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D59B6C4-23D8-4083-8EB0-3CA04B9925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0D6D26C-365E-4F84-B22B-1A748D4FC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464E4-09E3-4DEE-8FA1-D96200E5A4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29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28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E13117C-04A5-4B4C-90E9-D834566A1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0E69410-B13F-4321-93F6-2BAAECB45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6062A02-3E7F-4DD4-88F0-77D387047F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824B5-E8A6-4BC8-8BA3-B1FD788549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9997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780A812-F22F-45AE-9C5D-3F1302849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8F9D52B-5FA5-47FF-AE78-FFB2578D7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A9DE804-8BEF-4989-B956-6685E80288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ABFAA-EBE5-4DFA-A33C-50640D6D1A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3997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6B09EEC-7955-4C72-81BA-DDA87CA92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DD562FE-CCAF-43E0-A0B0-EFDC5BC677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DE9C96A-2495-4418-B93E-64858D822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D352F-1C19-46B9-A590-9FCEF9F3A6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9621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7D29365-042F-4633-963E-3FA9DB1C9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9D782B5-D09F-4355-8FF1-D492DA8F1C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4D56EC5-C90D-422F-A84A-DF795BDDB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A0600-7244-44BF-B02C-5BA5940CB6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18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6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36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45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ECAB1D7-0EEF-4FE9-B3B0-8257E7B8010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B93AC4D9-07F9-4B47-84BC-146ECF84F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6DE7E651-E2B2-4D46-A18F-A221019F75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C12E9536-D2B9-40B2-A704-3507862BEC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58A8D2CB-E904-4295-8A49-23B4994463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0329063E-340B-42C3-8FBF-10595A104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3BD6459B-4F56-4799-9AAF-D5303AD45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05423EED-2BF9-4267-AC00-9D50845A90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B7F6BF8C-3C8D-48B8-B608-B38F053F04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0AED460E-E1C2-4BE5-9F77-E1CC31109C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pPr>
              <a:defRPr/>
            </a:pPr>
            <a:fld id="{FBFF4604-C241-41DA-BE04-D728586B05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B6FCDF2C-4295-42EC-BE16-59D803617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0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224" y="2676987"/>
            <a:ext cx="6858000" cy="1024652"/>
          </a:xfrm>
        </p:spPr>
        <p:txBody>
          <a:bodyPr>
            <a:normAutofit/>
          </a:bodyPr>
          <a:lstStyle/>
          <a:p>
            <a:r>
              <a:rPr lang="cs-CZ" sz="3000" dirty="0"/>
              <a:t>Komunitní plánování sociálních služeb jako makro metoda sociální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50318"/>
            <a:ext cx="6858000" cy="1241822"/>
          </a:xfrm>
        </p:spPr>
        <p:txBody>
          <a:bodyPr>
            <a:normAutofit/>
          </a:bodyPr>
          <a:lstStyle/>
          <a:p>
            <a:r>
              <a:rPr lang="cs-CZ" sz="1800" dirty="0"/>
              <a:t>CZ.02.2.69/0.0/0.0/16_015/0002400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02378"/>
            <a:ext cx="7277100" cy="1725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634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56B4F009-5C75-4278-92C3-B4A17112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329424-EBEF-4A9F-BCDC-C8BB3BB9A199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3CDFD95-9777-478C-901B-10DFCFA93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28600"/>
            <a:ext cx="7920038" cy="1304925"/>
          </a:xfrm>
        </p:spPr>
        <p:txBody>
          <a:bodyPr/>
          <a:lstStyle/>
          <a:p>
            <a:pPr algn="ctr" eaLnBrk="1" hangingPunct="1"/>
            <a:br>
              <a:rPr lang="cs-CZ" altLang="cs-CZ" sz="2900" b="1"/>
            </a:br>
            <a:r>
              <a:rPr lang="cs-CZ" altLang="cs-CZ" sz="3600" b="1">
                <a:solidFill>
                  <a:schemeClr val="hlink"/>
                </a:solidFill>
              </a:rPr>
              <a:t>Kdo se účastní komunitního plánování sociálních služeb?</a:t>
            </a:r>
            <a:br>
              <a:rPr lang="cs-CZ" altLang="cs-CZ" sz="3600" b="1">
                <a:solidFill>
                  <a:schemeClr val="hlink"/>
                </a:solidFill>
              </a:rPr>
            </a:br>
            <a:endParaRPr lang="cs-CZ" altLang="cs-CZ" sz="3600" b="1">
              <a:solidFill>
                <a:schemeClr val="hlink"/>
              </a:solidFill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302EB3F-1283-46E5-9617-0FF0327DE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Triáda</a:t>
            </a:r>
          </a:p>
          <a:p>
            <a:pPr eaLnBrk="1" hangingPunct="1"/>
            <a:endParaRPr lang="cs-CZ" altLang="cs-CZ"/>
          </a:p>
        </p:txBody>
      </p:sp>
      <p:sp>
        <p:nvSpPr>
          <p:cNvPr id="12293" name="Oval 4">
            <a:extLst>
              <a:ext uri="{FF2B5EF4-FFF2-40B4-BE49-F238E27FC236}">
                <a16:creationId xmlns:a16="http://schemas.microsoft.com/office/drawing/2014/main" id="{042F90A9-2F75-4CF7-B231-63DEA5AC1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773238"/>
            <a:ext cx="5616575" cy="3671887"/>
          </a:xfrm>
          <a:prstGeom prst="ellipse">
            <a:avLst/>
          </a:prstGeom>
          <a:solidFill>
            <a:srgbClr val="FFFF99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4" name="AutoShape 5">
            <a:extLst>
              <a:ext uri="{FF2B5EF4-FFF2-40B4-BE49-F238E27FC236}">
                <a16:creationId xmlns:a16="http://schemas.microsoft.com/office/drawing/2014/main" id="{F7E4AF3A-1FF5-4DA9-9E8A-8D0326BBB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420938"/>
            <a:ext cx="3384550" cy="1944687"/>
          </a:xfrm>
          <a:prstGeom prst="flowChartExtra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5" name="Text Box 6">
            <a:extLst>
              <a:ext uri="{FF2B5EF4-FFF2-40B4-BE49-F238E27FC236}">
                <a16:creationId xmlns:a16="http://schemas.microsoft.com/office/drawing/2014/main" id="{C36A9B6F-D730-4EFD-9254-F51F973B3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060575"/>
            <a:ext cx="1003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008063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080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08063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08063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08063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uživatelé</a:t>
            </a: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id="{0B311A81-BD0E-4914-93C5-031C32101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437063"/>
            <a:ext cx="1228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008063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080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08063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08063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08063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zadavatelé</a:t>
            </a:r>
          </a:p>
        </p:txBody>
      </p:sp>
      <p:sp>
        <p:nvSpPr>
          <p:cNvPr id="12297" name="Text Box 8">
            <a:extLst>
              <a:ext uri="{FF2B5EF4-FFF2-40B4-BE49-F238E27FC236}">
                <a16:creationId xmlns:a16="http://schemas.microsoft.com/office/drawing/2014/main" id="{E99E6378-03E9-4955-8EC1-0EEDBFE66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437063"/>
            <a:ext cx="155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008063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08063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08063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08063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08063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080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008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poskytovatelé</a:t>
            </a:r>
          </a:p>
        </p:txBody>
      </p:sp>
      <p:pic>
        <p:nvPicPr>
          <p:cNvPr id="40969" name="Picture 9" descr="HEA008">
            <a:extLst>
              <a:ext uri="{FF2B5EF4-FFF2-40B4-BE49-F238E27FC236}">
                <a16:creationId xmlns:a16="http://schemas.microsoft.com/office/drawing/2014/main" id="{28BAA5B7-23DA-420E-9D93-C217D9AF8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0" y="3733800"/>
            <a:ext cx="1789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10" descr="HEA121">
            <a:extLst>
              <a:ext uri="{FF2B5EF4-FFF2-40B4-BE49-F238E27FC236}">
                <a16:creationId xmlns:a16="http://schemas.microsoft.com/office/drawing/2014/main" id="{B96005CB-7F90-4131-A096-C5AB32F3E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412875"/>
            <a:ext cx="2592388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11" descr="MANSTAND">
            <a:extLst>
              <a:ext uri="{FF2B5EF4-FFF2-40B4-BE49-F238E27FC236}">
                <a16:creationId xmlns:a16="http://schemas.microsoft.com/office/drawing/2014/main" id="{52700D6E-9847-4D3C-8C1B-3224BB22B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93345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>
            <a:extLst>
              <a:ext uri="{FF2B5EF4-FFF2-40B4-BE49-F238E27FC236}">
                <a16:creationId xmlns:a16="http://schemas.microsoft.com/office/drawing/2014/main" id="{8D067884-E7F2-4636-8BCC-544CDB7D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7D2DC6-F3AA-418D-BCB3-CB7F46098CC5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A317AA5-B166-4659-802A-1789CB9E9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64500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Triáda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9855B1B-BF08-4DD5-9F12-64064E950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cs-CZ" altLang="cs-CZ" sz="2000" b="1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/>
              <a:t>Triáda/triangl</a:t>
            </a:r>
            <a:r>
              <a:rPr lang="cs-CZ" altLang="cs-CZ" sz="2400"/>
              <a:t> je výraz, kterým je označováno partnerství mezi </a:t>
            </a:r>
            <a:r>
              <a:rPr lang="cs-CZ" altLang="cs-CZ" sz="2400" b="1"/>
              <a:t>uživatelem, poskytovatelem </a:t>
            </a:r>
            <a:br>
              <a:rPr lang="cs-CZ" altLang="cs-CZ" sz="2400" b="1"/>
            </a:br>
            <a:r>
              <a:rPr lang="cs-CZ" altLang="cs-CZ" sz="2400" b="1"/>
              <a:t>a zadavatelem sociálních služeb.</a:t>
            </a:r>
            <a:endParaRPr lang="cs-CZ" altLang="cs-CZ" sz="240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/>
              <a:t>Zapojení všech zúčastněných stran je bezpodmínečně nutné, protože cílem plánování je vytvořit takový </a:t>
            </a:r>
            <a:r>
              <a:rPr lang="cs-CZ" altLang="cs-CZ" sz="2400" b="1"/>
              <a:t>systém sociálních služeb, který odpovídá zjištěným potřebám komunity.</a:t>
            </a:r>
            <a:r>
              <a:rPr lang="cs-CZ" altLang="cs-CZ" sz="2400"/>
              <a:t> Tyto potřeby proto musí být společně formulovány </a:t>
            </a:r>
            <a:r>
              <a:rPr lang="cs-CZ" altLang="cs-CZ" sz="2400" b="1"/>
              <a:t>všemi</a:t>
            </a:r>
            <a:r>
              <a:rPr lang="cs-CZ" altLang="cs-CZ" sz="2400"/>
              <a:t>, koho se sociální služby dotýkají. </a:t>
            </a:r>
          </a:p>
        </p:txBody>
      </p:sp>
      <p:pic>
        <p:nvPicPr>
          <p:cNvPr id="13317" name="Picture 4" descr="MC900129642[1]">
            <a:extLst>
              <a:ext uri="{FF2B5EF4-FFF2-40B4-BE49-F238E27FC236}">
                <a16:creationId xmlns:a16="http://schemas.microsoft.com/office/drawing/2014/main" id="{03678A17-2CF4-4DD1-AC50-DA1225A70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5084763"/>
            <a:ext cx="2263775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A81EC7C-A89E-4322-B0D4-9F0B83872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Triáda</a:t>
            </a:r>
            <a:endParaRPr lang="cs-CZ" altLang="cs-CZ"/>
          </a:p>
        </p:txBody>
      </p:sp>
      <p:sp>
        <p:nvSpPr>
          <p:cNvPr id="14339" name="Zástupný symbol pro číslo snímku 3">
            <a:extLst>
              <a:ext uri="{FF2B5EF4-FFF2-40B4-BE49-F238E27FC236}">
                <a16:creationId xmlns:a16="http://schemas.microsoft.com/office/drawing/2014/main" id="{137F8AD6-412C-47B0-8A28-C5135140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E494D7-2CA8-45B3-801F-79EACA5652CB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4340" name="Zástupný symbol pro obsah 4">
            <a:extLst>
              <a:ext uri="{FF2B5EF4-FFF2-40B4-BE49-F238E27FC236}">
                <a16:creationId xmlns:a16="http://schemas.microsoft.com/office/drawing/2014/main" id="{86D857AD-87FB-4B14-A844-458EB824FF38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6650" y="2038350"/>
            <a:ext cx="4391025" cy="36099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922806AA-520F-4B6A-AB39-EB4C291A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BCA407-A974-43E2-82B2-5B392BE3EA5B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67DE917-5D76-4D79-8B96-45274E7A4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038600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Zadavatel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B5E392B-288B-4456-ADEA-AC2ED9264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2600" b="1"/>
              <a:t>Zadavatel</a:t>
            </a:r>
            <a:r>
              <a:rPr lang="cs-CZ" altLang="cs-CZ" sz="2600"/>
              <a:t> je ten, kdo je odpovědný za zajištění sociálních služeb odpovídajících místním potřebám - v našem případě se jedná o </a:t>
            </a:r>
            <a:r>
              <a:rPr lang="cs-CZ" altLang="cs-CZ" sz="2600" b="1"/>
              <a:t>obec.</a:t>
            </a:r>
          </a:p>
          <a:p>
            <a:pPr eaLnBrk="1" hangingPunct="1"/>
            <a:r>
              <a:rPr lang="cs-CZ" altLang="cs-CZ" sz="2600"/>
              <a:t>Zastupitelé jakožto volení reprezentanti veřejnosti </a:t>
            </a:r>
            <a:r>
              <a:rPr lang="cs-CZ" altLang="cs-CZ" sz="2600" b="1" i="1"/>
              <a:t>vytvářejí podpůrné politické klima pro realizaci komunitního plánu.</a:t>
            </a:r>
          </a:p>
        </p:txBody>
      </p:sp>
      <p:pic>
        <p:nvPicPr>
          <p:cNvPr id="43012" name="Picture 4" descr="MANSTAND">
            <a:extLst>
              <a:ext uri="{FF2B5EF4-FFF2-40B4-BE49-F238E27FC236}">
                <a16:creationId xmlns:a16="http://schemas.microsoft.com/office/drawing/2014/main" id="{BBAA6602-B185-4D8E-90E5-2786BFFFB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292600"/>
            <a:ext cx="93345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>
            <a:extLst>
              <a:ext uri="{FF2B5EF4-FFF2-40B4-BE49-F238E27FC236}">
                <a16:creationId xmlns:a16="http://schemas.microsoft.com/office/drawing/2014/main" id="{14147955-A62D-4017-AA05-160D4F13F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A3C328-47F5-4767-AB8F-3E877D3AA3D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3E0DA0F-346D-4489-8505-56DF916D9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Obec </a:t>
            </a:r>
            <a:r>
              <a:rPr lang="cs-CZ" altLang="cs-CZ" b="1" i="1"/>
              <a:t>usnesením zastupitelstva </a:t>
            </a:r>
            <a:r>
              <a:rPr lang="cs-CZ" altLang="cs-CZ"/>
              <a:t>deklaruje své odhodlání rozvíjet sociální služby, které se tak stane:</a:t>
            </a:r>
          </a:p>
          <a:p>
            <a:pPr lvl="3" eaLnBrk="1" hangingPunct="1">
              <a:buFont typeface="Symbol" panose="05050102010706020507" pitchFamily="18" charset="2"/>
              <a:buChar char="·"/>
            </a:pPr>
            <a:r>
              <a:rPr lang="cs-CZ" altLang="cs-CZ" sz="2800"/>
              <a:t>projevem politické vůle v obci,</a:t>
            </a:r>
          </a:p>
          <a:p>
            <a:pPr lvl="3" eaLnBrk="1" hangingPunct="1">
              <a:buFont typeface="Symbol" panose="05050102010706020507" pitchFamily="18" charset="2"/>
              <a:buChar char="·"/>
            </a:pPr>
            <a:r>
              <a:rPr lang="cs-CZ" altLang="cs-CZ" sz="2800"/>
              <a:t>potvrzením legitimity komunitního plánování, </a:t>
            </a:r>
          </a:p>
          <a:p>
            <a:pPr lvl="3" eaLnBrk="1" hangingPunct="1">
              <a:buFont typeface="Symbol" panose="05050102010706020507" pitchFamily="18" charset="2"/>
              <a:buChar char="·"/>
            </a:pPr>
            <a:r>
              <a:rPr lang="cs-CZ" altLang="cs-CZ" sz="2800"/>
              <a:t>motivací pro zapojení dalších účastníků.</a:t>
            </a: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6400187E-9738-44C6-B7CB-AFC084B56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33375"/>
            <a:ext cx="8137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Zadavatel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>
            <a:extLst>
              <a:ext uri="{FF2B5EF4-FFF2-40B4-BE49-F238E27FC236}">
                <a16:creationId xmlns:a16="http://schemas.microsoft.com/office/drawing/2014/main" id="{F028D268-E041-45A0-9C63-57EE8C92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8692A7-C7AA-46E4-876D-4E7050EE097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FCA1ECE-995D-458D-843C-4CED1B244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848600" cy="16097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KPSS - jaký má přínos pro zadavatele - obec?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493C7F7-3E0A-4126-A5AA-8D411CDB9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500" b="1"/>
          </a:p>
          <a:p>
            <a:pPr eaLnBrk="1" hangingPunct="1"/>
            <a:r>
              <a:rPr lang="cs-CZ" altLang="cs-CZ" sz="2700" b="1"/>
              <a:t>Zapojuje</a:t>
            </a:r>
            <a:r>
              <a:rPr lang="cs-CZ" altLang="cs-CZ" sz="2700"/>
              <a:t> všechny účastníky systému sociálních služeb do přípravy a uskutečňování plánu sociálních služeb.</a:t>
            </a:r>
          </a:p>
          <a:p>
            <a:pPr eaLnBrk="1" hangingPunct="1"/>
            <a:r>
              <a:rPr lang="cs-CZ" altLang="cs-CZ" sz="2700" b="1"/>
              <a:t>Zvyšuje tak podíl občanů na rozhodovacím procesu o způsobu jejich zajišťování </a:t>
            </a:r>
            <a:br>
              <a:rPr lang="cs-CZ" altLang="cs-CZ" sz="2700" b="1"/>
            </a:br>
            <a:r>
              <a:rPr lang="cs-CZ" altLang="cs-CZ" sz="2700" b="1"/>
              <a:t>a zvyšuje míru zapojení občanů do dění </a:t>
            </a:r>
            <a:br>
              <a:rPr lang="cs-CZ" altLang="cs-CZ" sz="2700" b="1"/>
            </a:br>
            <a:r>
              <a:rPr lang="cs-CZ" altLang="cs-CZ" sz="2700" b="1"/>
              <a:t>v obci.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>
            <a:extLst>
              <a:ext uri="{FF2B5EF4-FFF2-40B4-BE49-F238E27FC236}">
                <a16:creationId xmlns:a16="http://schemas.microsoft.com/office/drawing/2014/main" id="{F5CBB807-5210-437D-9836-AC44BD7EB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A59BFA-779F-46D1-8F74-35EF05EF722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DEA015D-A97F-4566-8C28-BF6A41700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900" b="1"/>
          </a:p>
          <a:p>
            <a:pPr eaLnBrk="1" hangingPunct="1"/>
            <a:r>
              <a:rPr lang="cs-CZ" altLang="cs-CZ" sz="2600" b="1"/>
              <a:t>Podporuje dialog a spolupráci</a:t>
            </a:r>
            <a:r>
              <a:rPr lang="cs-CZ" altLang="cs-CZ" sz="2600"/>
              <a:t> mezi obyvateli, zvyšuje pocit příslušnosti ke komunitě </a:t>
            </a:r>
            <a:br>
              <a:rPr lang="cs-CZ" altLang="cs-CZ" sz="2600"/>
            </a:br>
            <a:r>
              <a:rPr lang="cs-CZ" altLang="cs-CZ" sz="2600"/>
              <a:t>a umožňuje objevovat nové lidské i materiální zdroje.</a:t>
            </a:r>
          </a:p>
          <a:p>
            <a:pPr eaLnBrk="1" hangingPunct="1"/>
            <a:r>
              <a:rPr lang="cs-CZ" altLang="cs-CZ" sz="2600"/>
              <a:t>Umožňuje obcím </a:t>
            </a:r>
            <a:r>
              <a:rPr lang="cs-CZ" altLang="cs-CZ" sz="2600" b="1"/>
              <a:t>sdružovat stávající zdroje</a:t>
            </a:r>
            <a:r>
              <a:rPr lang="cs-CZ" altLang="cs-CZ" sz="2600"/>
              <a:t>, zvyšuje efektivitu jejich využití.</a:t>
            </a:r>
          </a:p>
          <a:p>
            <a:pPr eaLnBrk="1" hangingPunct="1"/>
            <a:r>
              <a:rPr lang="cs-CZ" altLang="cs-CZ" sz="2600" b="1" i="1"/>
              <a:t>Zvyšuje efektivitu</a:t>
            </a:r>
            <a:r>
              <a:rPr lang="cs-CZ" altLang="cs-CZ" sz="2600"/>
              <a:t> </a:t>
            </a:r>
            <a:r>
              <a:rPr lang="cs-CZ" altLang="cs-CZ" sz="2600" b="1" i="1"/>
              <a:t>investovaných finančních prostředků, protože je vynakládá jen na takové služby, které jsou potřebné.</a:t>
            </a:r>
          </a:p>
          <a:p>
            <a:pPr eaLnBrk="1" hangingPunct="1"/>
            <a:endParaRPr lang="cs-CZ" altLang="cs-CZ" sz="2600"/>
          </a:p>
          <a:p>
            <a:pPr eaLnBrk="1" hangingPunct="1"/>
            <a:endParaRPr lang="cs-CZ" altLang="cs-CZ" sz="2600"/>
          </a:p>
          <a:p>
            <a:pPr eaLnBrk="1" hangingPunct="1"/>
            <a:endParaRPr lang="cs-CZ" altLang="cs-CZ" sz="2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CCAF4170-26DC-49D9-9746-4B4F2282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69D237-1997-4402-9F99-B51AA3263A29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AABCEE1-243A-4A41-A9CB-24CC4D9FF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4191000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Poskytovatel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F20D789-5426-4A90-98A8-C0FA2EFE1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sz="2400" b="1"/>
              <a:t>Je subjekt</a:t>
            </a:r>
            <a:r>
              <a:rPr lang="cs-CZ" altLang="cs-CZ" sz="2400"/>
              <a:t>, který poskytuje a nabízí sociální služby </a:t>
            </a:r>
            <a:br>
              <a:rPr lang="cs-CZ" altLang="cs-CZ" sz="2400"/>
            </a:br>
            <a:r>
              <a:rPr lang="cs-CZ" altLang="cs-CZ" sz="2400"/>
              <a:t>a  v problematice sociálních služeb se velmi dobře orientuje.</a:t>
            </a:r>
          </a:p>
          <a:p>
            <a:pPr eaLnBrk="1" hangingPunct="1"/>
            <a:r>
              <a:rPr lang="cs-CZ" altLang="cs-CZ" sz="2400"/>
              <a:t>Zná systémové i provozní záležitosti.</a:t>
            </a:r>
          </a:p>
          <a:p>
            <a:pPr eaLnBrk="1" hangingPunct="1"/>
            <a:r>
              <a:rPr lang="cs-CZ" altLang="cs-CZ" sz="2400"/>
              <a:t>Má přehled o stávající poptávce i předpokládaných trendech  v oblasti poskytování sociálních služeb na daném území.</a:t>
            </a:r>
          </a:p>
          <a:p>
            <a:pPr eaLnBrk="1" hangingPunct="1"/>
            <a:endParaRPr lang="cs-CZ" altLang="cs-CZ" sz="2400"/>
          </a:p>
          <a:p>
            <a:pPr eaLnBrk="1" hangingPunct="1"/>
            <a:endParaRPr lang="cs-CZ" altLang="cs-CZ"/>
          </a:p>
        </p:txBody>
      </p:sp>
      <p:pic>
        <p:nvPicPr>
          <p:cNvPr id="48132" name="Picture 4" descr="HEA008">
            <a:extLst>
              <a:ext uri="{FF2B5EF4-FFF2-40B4-BE49-F238E27FC236}">
                <a16:creationId xmlns:a16="http://schemas.microsoft.com/office/drawing/2014/main" id="{9450D715-168B-485D-BFF4-E3F38F256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2225" y="4797425"/>
            <a:ext cx="1789113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5">
            <a:extLst>
              <a:ext uri="{FF2B5EF4-FFF2-40B4-BE49-F238E27FC236}">
                <a16:creationId xmlns:a16="http://schemas.microsoft.com/office/drawing/2014/main" id="{897F2A30-9371-4C23-9F41-7E73D187F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C6ABEF-E587-4386-B9B4-3AAB56BFFE5B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77E2ED8-434A-40B1-A1C0-25CFCF9AD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4114800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Poskytovatel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0E0E502-E6B5-4DB2-A384-99C2B4730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300" b="1" dirty="0"/>
              <a:t>Poskytovatelé</a:t>
            </a:r>
            <a:r>
              <a:rPr lang="cs-CZ" altLang="cs-CZ" sz="2300" dirty="0"/>
              <a:t> sociálních služeb mohou být při splnění podmínek stanovených zákonem o sociálních službách: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300" dirty="0"/>
              <a:t>územní samosprávné celky a jimi zřizované právnické osoby,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300" dirty="0"/>
              <a:t>další právnické osoby (např. neziskové organizace, právnické osoby zřizované obcemi),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300" dirty="0"/>
              <a:t>fyzické osoby,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300" dirty="0"/>
              <a:t>MPSV a jím zřízené organizační složky státu nebo státní příspěvkové organizace, které jsou právnickými osobami.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300" b="1" i="1" dirty="0"/>
              <a:t>Všichni poskytovatelé mají při komunitním plánování rovné postavení</a:t>
            </a:r>
            <a:r>
              <a:rPr lang="cs-CZ" altLang="cs-CZ" sz="2300" dirty="0"/>
              <a:t>. Jejich cíle a záměry </a:t>
            </a:r>
            <a:r>
              <a:rPr lang="cs-CZ" altLang="cs-CZ" sz="2300" b="1" i="1" dirty="0"/>
              <a:t>mají stejnou váhu.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>
            <a:extLst>
              <a:ext uri="{FF2B5EF4-FFF2-40B4-BE49-F238E27FC236}">
                <a16:creationId xmlns:a16="http://schemas.microsoft.com/office/drawing/2014/main" id="{C8868F01-3B23-469E-910C-AE96183F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85CB07-E4DB-44F9-80FF-D8F89041BB2B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E029C9C-2C4C-4E48-87D8-2AF3BED8F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28600"/>
            <a:ext cx="8064500" cy="1304925"/>
          </a:xfrm>
        </p:spPr>
        <p:txBody>
          <a:bodyPr/>
          <a:lstStyle/>
          <a:p>
            <a:pPr algn="ctr" eaLnBrk="1" hangingPunct="1"/>
            <a:r>
              <a:rPr lang="cs-CZ" altLang="cs-CZ" sz="3600" b="1">
                <a:solidFill>
                  <a:schemeClr val="hlink"/>
                </a:solidFill>
              </a:rPr>
              <a:t>KPSS – jaký má přínos pro poskytovatele sociálních služeb?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43E2391-03D6-4F0C-94C3-C957140CC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30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Spolupráce na tvorbě místní sociální politiky,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zmapování aktuálních potřeb uživatelů,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navázání užší spolupráce se zadavatelem </a:t>
            </a:r>
            <a:br>
              <a:rPr lang="cs-CZ" altLang="cs-CZ" sz="2400"/>
            </a:br>
            <a:r>
              <a:rPr lang="cs-CZ" altLang="cs-CZ" sz="2400"/>
              <a:t>a jednotlivými poskytovateli,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prezentace své činnosti v </a:t>
            </a:r>
            <a:r>
              <a:rPr lang="cs-CZ" altLang="cs-CZ" sz="2400" b="1"/>
              <a:t>katalogu poskytovatelů sociálních služeb.</a:t>
            </a:r>
          </a:p>
          <a:p>
            <a:pPr eaLnBrk="1" hangingPunct="1"/>
            <a:endParaRPr lang="cs-CZ" altLang="cs-CZ" sz="2400"/>
          </a:p>
        </p:txBody>
      </p:sp>
      <p:pic>
        <p:nvPicPr>
          <p:cNvPr id="21509" name="Picture 4" descr="P1010107">
            <a:extLst>
              <a:ext uri="{FF2B5EF4-FFF2-40B4-BE49-F238E27FC236}">
                <a16:creationId xmlns:a16="http://schemas.microsoft.com/office/drawing/2014/main" id="{E7C62BAC-06AF-41AD-B3EE-01B10BEAE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437063"/>
            <a:ext cx="288131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5">
            <a:extLst>
              <a:ext uri="{FF2B5EF4-FFF2-40B4-BE49-F238E27FC236}">
                <a16:creationId xmlns:a16="http://schemas.microsoft.com/office/drawing/2014/main" id="{C8B822E5-1559-405F-8204-937919D37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03B90C-2CC0-4F36-B9AA-5938C66505B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B8BDCD4-A2BD-4AB4-8248-427EB9A8B7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Komunitní plánování z pohledu právního řádu České republiky. Účastníci komunitního plánování sociálních služeb.</a:t>
            </a:r>
            <a:br>
              <a:rPr lang="cs-CZ" altLang="cs-CZ" sz="3200" b="1"/>
            </a:br>
            <a:endParaRPr lang="cs-CZ" altLang="cs-CZ" sz="32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C837342-BA4F-407A-8725-797598CFF8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858000" cy="1196975"/>
          </a:xfrm>
        </p:spPr>
        <p:txBody>
          <a:bodyPr/>
          <a:lstStyle/>
          <a:p>
            <a:pPr algn="l" eaLnBrk="1" hangingPunct="1"/>
            <a:endParaRPr lang="cs-CZ" altLang="cs-CZ" b="1">
              <a:solidFill>
                <a:schemeClr val="tx2"/>
              </a:solidFill>
            </a:endParaRPr>
          </a:p>
          <a:p>
            <a:pPr algn="l" eaLnBrk="1" hangingPunct="1"/>
            <a:endParaRPr lang="cs-CZ" altLang="cs-CZ" b="1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b="1">
                <a:solidFill>
                  <a:schemeClr val="tx2"/>
                </a:solidFill>
              </a:rPr>
              <a:t>PaedDr. Miroslav Pilát, Ph.D.</a:t>
            </a:r>
            <a:br>
              <a:rPr lang="cs-CZ" altLang="cs-CZ" b="1">
                <a:solidFill>
                  <a:schemeClr val="tx2"/>
                </a:solidFill>
              </a:rPr>
            </a:br>
            <a:endParaRPr lang="cs-CZ" altLang="cs-CZ" b="1"/>
          </a:p>
          <a:p>
            <a:pPr algn="l" eaLnBrk="1" hangingPunct="1"/>
            <a:br>
              <a:rPr lang="cs-CZ" altLang="cs-CZ">
                <a:solidFill>
                  <a:schemeClr val="tx2"/>
                </a:solidFill>
              </a:rPr>
            </a:br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>
            <a:extLst>
              <a:ext uri="{FF2B5EF4-FFF2-40B4-BE49-F238E27FC236}">
                <a16:creationId xmlns:a16="http://schemas.microsoft.com/office/drawing/2014/main" id="{79AF8A15-8D86-43E8-BD73-53464328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E52601-EB09-4A4D-A50F-38BE7ACF960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C8B7749-FD1C-4D60-88F6-6BAFC0CC1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7993062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Uživatel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CDC41D8-0259-4312-9896-359DF7A91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1000"/>
              </a:lnSpc>
            </a:pPr>
            <a:endParaRPr lang="cs-CZ" altLang="cs-CZ"/>
          </a:p>
          <a:p>
            <a:pPr eaLnBrk="1" hangingPunct="1">
              <a:lnSpc>
                <a:spcPct val="71000"/>
              </a:lnSpc>
            </a:pPr>
            <a:r>
              <a:rPr lang="cs-CZ" altLang="cs-CZ" sz="2700"/>
              <a:t>Lidé v nepříznivé nebo tíživé sociální situaci, kterým jsou služby určeny a využívají je.</a:t>
            </a:r>
          </a:p>
          <a:p>
            <a:pPr eaLnBrk="1" hangingPunct="1">
              <a:lnSpc>
                <a:spcPct val="71000"/>
              </a:lnSpc>
            </a:pPr>
            <a:r>
              <a:rPr lang="cs-CZ" altLang="cs-CZ" sz="2700"/>
              <a:t>Vyjadřují se ke kvalitě poskytovaných sociálních služeb a definují své potřeby v této oblasti.</a:t>
            </a:r>
          </a:p>
          <a:p>
            <a:pPr eaLnBrk="1" hangingPunct="1">
              <a:lnSpc>
                <a:spcPct val="71000"/>
              </a:lnSpc>
            </a:pPr>
            <a:r>
              <a:rPr lang="cs-CZ" altLang="cs-CZ" sz="2700" b="1"/>
              <a:t>Nejdůležitějšími účastníky KP</a:t>
            </a:r>
            <a:r>
              <a:rPr lang="cs-CZ" altLang="cs-CZ" sz="2700"/>
              <a:t>, jejich pohled je v KP nepostradatelný.</a:t>
            </a:r>
          </a:p>
          <a:p>
            <a:pPr eaLnBrk="1" hangingPunct="1">
              <a:lnSpc>
                <a:spcPct val="71000"/>
              </a:lnSpc>
            </a:pPr>
            <a:r>
              <a:rPr lang="cs-CZ" altLang="cs-CZ" sz="2700"/>
              <a:t>Cíle a záměry uživatelů mají při komunitním plánování </a:t>
            </a:r>
            <a:r>
              <a:rPr lang="cs-CZ" altLang="cs-CZ" sz="2700" b="1"/>
              <a:t>stejnou váhu</a:t>
            </a:r>
            <a:r>
              <a:rPr lang="cs-CZ" altLang="cs-CZ" sz="2700"/>
              <a:t> jako cíle a záměry zadavatelů a poskytovatelů.</a:t>
            </a:r>
          </a:p>
          <a:p>
            <a:pPr eaLnBrk="1" hangingPunct="1">
              <a:lnSpc>
                <a:spcPct val="71000"/>
              </a:lnSpc>
            </a:pPr>
            <a:endParaRPr lang="cs-CZ" altLang="cs-CZ" sz="2400"/>
          </a:p>
        </p:txBody>
      </p:sp>
      <p:pic>
        <p:nvPicPr>
          <p:cNvPr id="51204" name="Picture 4" descr="HEA121">
            <a:extLst>
              <a:ext uri="{FF2B5EF4-FFF2-40B4-BE49-F238E27FC236}">
                <a16:creationId xmlns:a16="http://schemas.microsoft.com/office/drawing/2014/main" id="{1BDE3C09-9562-402F-81B3-01B9D4A0A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949825"/>
            <a:ext cx="2592387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59960E65-3992-4D04-8680-839F21EA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636F66-47D4-481C-932A-B925DA7E70F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6291224-4F64-4785-B7EF-4B7F7D2E8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Vyhledávání, oslovování a zapojování uživatelů do práce na komunitním plánu je </a:t>
            </a:r>
            <a:r>
              <a:rPr lang="cs-CZ" altLang="cs-CZ" sz="2600" b="1" u="sng"/>
              <a:t>nenahraditelná možnost</a:t>
            </a:r>
            <a:r>
              <a:rPr lang="cs-CZ" altLang="cs-CZ" sz="2600" u="sng"/>
              <a:t>:</a:t>
            </a:r>
          </a:p>
          <a:p>
            <a:pPr eaLnBrk="1" hangingPunct="1">
              <a:buFontTx/>
              <a:buChar char="-"/>
            </a:pPr>
            <a:r>
              <a:rPr lang="cs-CZ" altLang="cs-CZ" sz="2600"/>
              <a:t>jak zjistit potřeby v sociálních službách,</a:t>
            </a:r>
          </a:p>
          <a:p>
            <a:pPr eaLnBrk="1" hangingPunct="1">
              <a:buFontTx/>
              <a:buChar char="-"/>
            </a:pPr>
            <a:r>
              <a:rPr lang="cs-CZ" altLang="cs-CZ" sz="2600"/>
              <a:t>jak získat informace o kvalitě poskytovaných služeb, </a:t>
            </a:r>
          </a:p>
          <a:p>
            <a:pPr eaLnBrk="1" hangingPunct="1">
              <a:buFontTx/>
              <a:buChar char="-"/>
            </a:pPr>
            <a:r>
              <a:rPr lang="cs-CZ" altLang="cs-CZ" sz="2600"/>
              <a:t>jak objevit existující mezery v jejich nabídce a jak objevit nové zdroje pro uspokojování potřeb (např. svépomocné aktivity).</a:t>
            </a:r>
          </a:p>
          <a:p>
            <a:pPr eaLnBrk="1" hangingPunct="1"/>
            <a:r>
              <a:rPr lang="cs-CZ" altLang="cs-CZ" sz="2600" b="1" i="1"/>
              <a:t>Zapojování uživatelů do procesu KPSS patří </a:t>
            </a:r>
            <a:br>
              <a:rPr lang="cs-CZ" altLang="cs-CZ" sz="2600" b="1" i="1"/>
            </a:br>
            <a:r>
              <a:rPr lang="cs-CZ" altLang="cs-CZ" sz="2600" b="1" i="1"/>
              <a:t>k nejslabším článkům celého procesu.</a:t>
            </a:r>
          </a:p>
          <a:p>
            <a:pPr eaLnBrk="1" hangingPunct="1"/>
            <a:endParaRPr lang="cs-CZ" altLang="cs-CZ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>
            <a:extLst>
              <a:ext uri="{FF2B5EF4-FFF2-40B4-BE49-F238E27FC236}">
                <a16:creationId xmlns:a16="http://schemas.microsoft.com/office/drawing/2014/main" id="{B0718425-B8D7-49BE-9F35-5661BFA6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43970A-5B17-44E9-997E-B4D30433D8FC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FFE9755-3939-4B3D-82EB-702A9ECDC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64500" cy="1304925"/>
          </a:xfrm>
        </p:spPr>
        <p:txBody>
          <a:bodyPr/>
          <a:lstStyle/>
          <a:p>
            <a:pPr algn="ctr" eaLnBrk="1" hangingPunct="1"/>
            <a:r>
              <a:rPr lang="cs-CZ" altLang="cs-CZ" sz="3600" b="1">
                <a:solidFill>
                  <a:schemeClr val="hlink"/>
                </a:solidFill>
              </a:rPr>
              <a:t>KPSS – jaký má přínos pro uživatele?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7E3244E-4DC1-4683-AC71-E72821C96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700"/>
              <a:t>Možnost  </a:t>
            </a:r>
            <a:r>
              <a:rPr lang="cs-CZ" altLang="cs-CZ" sz="2700" b="1" i="1"/>
              <a:t>prosazovat své zájmy a práva.</a:t>
            </a:r>
          </a:p>
          <a:p>
            <a:pPr eaLnBrk="1" hangingPunct="1"/>
            <a:r>
              <a:rPr lang="cs-CZ" altLang="cs-CZ" sz="2700" b="1" i="1"/>
              <a:t>Zvýšení dostupnosti a kvality poskytovaných služeb.</a:t>
            </a:r>
          </a:p>
          <a:p>
            <a:pPr eaLnBrk="1" hangingPunct="1"/>
            <a:r>
              <a:rPr lang="cs-CZ" altLang="cs-CZ" sz="2700"/>
              <a:t>Plánování nabídky služeb probíhá dle potřeb uživatelů.</a:t>
            </a:r>
          </a:p>
          <a:p>
            <a:pPr eaLnBrk="1" hangingPunct="1"/>
            <a:r>
              <a:rPr lang="cs-CZ" altLang="cs-CZ" sz="2700"/>
              <a:t>Zmírnění sociálního znevýhodnění skupin uživatelů.</a:t>
            </a:r>
          </a:p>
          <a:p>
            <a:pPr eaLnBrk="1" hangingPunct="1"/>
            <a:r>
              <a:rPr lang="cs-CZ" altLang="cs-CZ" sz="2700" b="1" i="1"/>
              <a:t>Bez uživatelů není KPSS – základní princip KPSS. </a:t>
            </a:r>
          </a:p>
          <a:p>
            <a:pPr eaLnBrk="1" hangingPunct="1"/>
            <a:r>
              <a:rPr lang="cs-CZ" altLang="cs-CZ" sz="2700" b="1" i="1"/>
              <a:t>Když nejde hora k Mohamedovi, musí Mohamed k hoře.</a:t>
            </a:r>
          </a:p>
          <a:p>
            <a:pPr eaLnBrk="1" hangingPunct="1"/>
            <a:endParaRPr lang="cs-CZ" altLang="cs-CZ" sz="26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>
            <a:extLst>
              <a:ext uri="{FF2B5EF4-FFF2-40B4-BE49-F238E27FC236}">
                <a16:creationId xmlns:a16="http://schemas.microsoft.com/office/drawing/2014/main" id="{D8FECB00-7411-400C-8871-7E7E72C8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75237F-7F83-43DD-9EB5-BB4EEFF6315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C7311D2-944B-4EB5-8F3A-EF08D1E31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8135937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Veřejnost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5B2CDC9-9DD7-4D75-B6AE-593778705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/>
        </p:spPr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Všichni ostatní zájemci, kterým nejsou sociální služby a jejich fungování </a:t>
            </a:r>
          </a:p>
          <a:p>
            <a:pPr eaLnBrk="1" hangingPunct="1">
              <a:defRPr/>
            </a:pPr>
            <a:r>
              <a:rPr lang="cs-CZ" altLang="cs-CZ" dirty="0"/>
              <a:t>a poskytování lhostejné.</a:t>
            </a:r>
          </a:p>
          <a:p>
            <a:pPr eaLnBrk="1" hangingPunct="1">
              <a:defRPr/>
            </a:pPr>
            <a:r>
              <a:rPr lang="cs-CZ" altLang="cs-CZ" dirty="0"/>
              <a:t>Důležité je pravidelné </a:t>
            </a:r>
            <a:r>
              <a:rPr lang="cs-CZ" altLang="cs-CZ" b="1" i="1" dirty="0"/>
              <a:t>informování veřejnosti</a:t>
            </a:r>
            <a:r>
              <a:rPr lang="cs-CZ" altLang="cs-CZ" dirty="0"/>
              <a:t> o průběhu komunitního plánování.</a:t>
            </a:r>
          </a:p>
          <a:p>
            <a:pPr eaLnBrk="1" hangingPunct="1">
              <a:defRPr/>
            </a:pPr>
            <a:r>
              <a:rPr lang="cs-CZ" altLang="cs-CZ" b="1" i="1" dirty="0"/>
              <a:t>Zapojení veřejnosti</a:t>
            </a:r>
            <a:r>
              <a:rPr lang="cs-CZ" altLang="cs-CZ" dirty="0"/>
              <a:t> do procesu komunitního plánování </a:t>
            </a:r>
            <a:r>
              <a:rPr lang="cs-CZ" altLang="cs-CZ" b="1" i="1" dirty="0"/>
              <a:t>je nezbytné, ale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b="1" i="1" dirty="0"/>
              <a:t>    velmi obtížné.</a:t>
            </a:r>
          </a:p>
          <a:p>
            <a:pPr eaLnBrk="1" hangingPunct="1">
              <a:defRPr/>
            </a:pPr>
            <a:endParaRPr lang="cs-CZ" altLang="cs-CZ" sz="2600" b="1" i="1" dirty="0"/>
          </a:p>
        </p:txBody>
      </p:sp>
      <p:pic>
        <p:nvPicPr>
          <p:cNvPr id="25605" name="Picture 5" descr="MC900304509[1]">
            <a:extLst>
              <a:ext uri="{FF2B5EF4-FFF2-40B4-BE49-F238E27FC236}">
                <a16:creationId xmlns:a16="http://schemas.microsoft.com/office/drawing/2014/main" id="{56C5097C-5D99-400F-90F0-0A40D724F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084763"/>
            <a:ext cx="1790700" cy="126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>
            <a:extLst>
              <a:ext uri="{FF2B5EF4-FFF2-40B4-BE49-F238E27FC236}">
                <a16:creationId xmlns:a16="http://schemas.microsoft.com/office/drawing/2014/main" id="{973F9400-AD51-4E8A-85BC-5FA5C0DB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6BC150-0230-45BD-B0FB-89FFAE6A72BF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AA5F73C-1B87-414F-BBA3-EB1BB3F97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28600"/>
            <a:ext cx="8064500" cy="13049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Další organizace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FA5D466-68AD-4B91-8518-036423B1E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2600"/>
              <a:t>Při přípravě KPSS jsou osloveny a vyzvány ke spolupráci </a:t>
            </a:r>
            <a:r>
              <a:rPr lang="cs-CZ" altLang="cs-CZ" sz="2600" b="1"/>
              <a:t>místní organizace</a:t>
            </a:r>
            <a:r>
              <a:rPr lang="cs-CZ" altLang="cs-CZ" sz="2600"/>
              <a:t> i </a:t>
            </a:r>
            <a:r>
              <a:rPr lang="cs-CZ" altLang="cs-CZ" sz="2600" b="1"/>
              <a:t>zájmové skupiny</a:t>
            </a:r>
            <a:r>
              <a:rPr lang="cs-CZ" altLang="cs-CZ" sz="2600"/>
              <a:t>, kterých se </a:t>
            </a:r>
            <a:r>
              <a:rPr lang="cs-CZ" altLang="cs-CZ" sz="2600" b="1"/>
              <a:t>poskytování sociálních služeb dotýká</a:t>
            </a:r>
            <a:r>
              <a:rPr lang="cs-CZ" altLang="cs-CZ" sz="2600"/>
              <a:t> (např. veřejné instituce, nemocnice, úřad práce, školy, NNO, policie), ale také občanské iniciativy, etnické skupiny včetně skupin, se kterými je obtížná komunikace.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</p:txBody>
      </p:sp>
      <p:pic>
        <p:nvPicPr>
          <p:cNvPr id="26629" name="Picture 4" descr="MC900441942[1]">
            <a:extLst>
              <a:ext uri="{FF2B5EF4-FFF2-40B4-BE49-F238E27FC236}">
                <a16:creationId xmlns:a16="http://schemas.microsoft.com/office/drawing/2014/main" id="{29AF2152-B047-4392-BBDE-7CE004148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997450"/>
            <a:ext cx="17272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>
            <a:extLst>
              <a:ext uri="{FF2B5EF4-FFF2-40B4-BE49-F238E27FC236}">
                <a16:creationId xmlns:a16="http://schemas.microsoft.com/office/drawing/2014/main" id="{1BCB41C4-0373-4D02-BE4A-43C28D47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4B3984-37B7-4D2E-A667-E0B88898E985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A80050A-F8AA-40A0-B3B3-09897C538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Organizační struktura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94176C3-3587-458B-B796-CB295EE64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i="1"/>
              <a:t>Organizační struktura a dobře zvládnuté řídící procesy jsou jedním z hlavních pilířů KPSS, </a:t>
            </a:r>
            <a:r>
              <a:rPr lang="cs-CZ" altLang="cs-CZ"/>
              <a:t>který rovněž nástrojem pro efektivní zapojování všech účastníků KPSS.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Primárním účelem budování organizačních struktur je </a:t>
            </a:r>
            <a:r>
              <a:rPr lang="cs-CZ" altLang="cs-CZ" b="1" i="1"/>
              <a:t>iniciace, příprava a vytvoření organizačního prostředí, jehož prostřednictvím dosahujeme vizí a cílů KPSS a potažmo i komunity.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>
            <a:extLst>
              <a:ext uri="{FF2B5EF4-FFF2-40B4-BE49-F238E27FC236}">
                <a16:creationId xmlns:a16="http://schemas.microsoft.com/office/drawing/2014/main" id="{E84FAAF2-E275-4CA2-822E-E1E39C86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77919B-EE48-4229-A1B7-A85C7B436AF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3312BCE-3298-470F-BCD0-B40A2EDEA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Organizační struktura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9EAC801-40B8-49D2-AA47-4F8352755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Každá organizační struktura </a:t>
            </a:r>
            <a:r>
              <a:rPr lang="cs-CZ" altLang="cs-CZ" b="1" i="1"/>
              <a:t>je  svým způsobem originální a neopakovatelná</a:t>
            </a:r>
            <a:r>
              <a:rPr lang="cs-CZ" altLang="cs-CZ"/>
              <a:t> (lidé mají odlišné přednosti a nedostatky, jinou životní a profesionální zkušenost, každá komunita má jiné podmínky a potřeby).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i="1"/>
              <a:t>Snahy o transplantaci či implementaci převzatých organizačních struktur jsou odsouzeny k nezdaru.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Organizační strukturu </a:t>
            </a:r>
            <a:r>
              <a:rPr lang="cs-CZ" altLang="cs-CZ"/>
              <a:t>je vždy nutno přizpůsobit </a:t>
            </a:r>
            <a:r>
              <a:rPr lang="cs-CZ" altLang="cs-CZ" b="1"/>
              <a:t>potřebám a charakteristikám lidí a ne lidi pevné struktuře !!!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>
            <a:extLst>
              <a:ext uri="{FF2B5EF4-FFF2-40B4-BE49-F238E27FC236}">
                <a16:creationId xmlns:a16="http://schemas.microsoft.com/office/drawing/2014/main" id="{915F9E66-AB0A-4376-8312-A571695F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8ABA55-108F-4AC3-AA70-873E1E9B419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5D5C064-C501-441A-B5E7-AD8DD4A82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64500" cy="1304925"/>
          </a:xfrm>
        </p:spPr>
        <p:txBody>
          <a:bodyPr/>
          <a:lstStyle/>
          <a:p>
            <a:pPr algn="ctr" eaLnBrk="1" hangingPunct="1"/>
            <a:r>
              <a:rPr lang="cs-CZ" altLang="cs-CZ" sz="3400" b="1">
                <a:solidFill>
                  <a:schemeClr val="hlink"/>
                </a:solidFill>
              </a:rPr>
              <a:t>Organizační a řídící  struktura KPSS </a:t>
            </a:r>
            <a:br>
              <a:rPr lang="cs-CZ" altLang="cs-CZ" sz="3400" b="1">
                <a:solidFill>
                  <a:schemeClr val="hlink"/>
                </a:solidFill>
              </a:rPr>
            </a:br>
            <a:r>
              <a:rPr lang="cs-CZ" altLang="cs-CZ" sz="3400" b="1">
                <a:solidFill>
                  <a:schemeClr val="hlink"/>
                </a:solidFill>
              </a:rPr>
              <a:t>v Olomouci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7207170-AC0C-4FFE-9241-6F367395B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150" y="2009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9701" name="Object 4">
            <a:extLst>
              <a:ext uri="{FF2B5EF4-FFF2-40B4-BE49-F238E27FC236}">
                <a16:creationId xmlns:a16="http://schemas.microsoft.com/office/drawing/2014/main" id="{70FA9D36-714E-4E25-80D6-3C26E8B281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4688" y="1624013"/>
          <a:ext cx="7867650" cy="397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Organization Chart" r:id="rId4" imgW="6719668" imgH="2625969" progId="OrgPlusWOPX.4">
                  <p:embed/>
                </p:oleObj>
              </mc:Choice>
              <mc:Fallback>
                <p:oleObj name="Organization Chart" r:id="rId4" imgW="6719668" imgH="2625969" progId="OrgPlusWOPX.4">
                  <p:embed/>
                  <p:pic>
                    <p:nvPicPr>
                      <p:cNvPr id="29701" name="Object 4">
                        <a:extLst>
                          <a:ext uri="{FF2B5EF4-FFF2-40B4-BE49-F238E27FC236}">
                            <a16:creationId xmlns:a16="http://schemas.microsoft.com/office/drawing/2014/main" id="{70FA9D36-714E-4E25-80D6-3C26E8B281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1624013"/>
                        <a:ext cx="7867650" cy="397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>
            <a:extLst>
              <a:ext uri="{FF2B5EF4-FFF2-40B4-BE49-F238E27FC236}">
                <a16:creationId xmlns:a16="http://schemas.microsoft.com/office/drawing/2014/main" id="{95F59A4A-AFD5-4C5A-A2B6-961A82FA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26965-D977-4E78-9D40-DA78C29A791B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4190C749-58F6-4F6D-A958-CAAA20830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Děkuji Vám za pozornost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C3AB909-487F-40AF-8EB4-C29E6EA5F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u="sng"/>
              <a:t>Kontakt: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/>
              <a:t>   PaedDr. Miroslav Pilát, Ph.D.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b="1" u="sng"/>
              <a:t>Telefon</a:t>
            </a:r>
            <a:r>
              <a:rPr lang="cs-CZ" altLang="cs-CZ"/>
              <a:t>: + 420 602 752 263</a:t>
            </a:r>
          </a:p>
          <a:p>
            <a:pPr eaLnBrk="1" hangingPunct="1"/>
            <a:r>
              <a:rPr lang="cs-CZ" altLang="cs-CZ" b="1" u="sng"/>
              <a:t>E-mail</a:t>
            </a:r>
            <a:r>
              <a:rPr lang="cs-CZ" altLang="cs-CZ"/>
              <a:t>: miroslav.pilat@seznam.cz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2C13264B-BF1C-4727-93BE-E194D6608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Pro zájemce</a:t>
            </a:r>
            <a:endParaRPr lang="cs-CZ" altLang="cs-CZ"/>
          </a:p>
        </p:txBody>
      </p:sp>
      <p:pic>
        <p:nvPicPr>
          <p:cNvPr id="32771" name="Zástupný symbol pro obsah 4">
            <a:extLst>
              <a:ext uri="{FF2B5EF4-FFF2-40B4-BE49-F238E27FC236}">
                <a16:creationId xmlns:a16="http://schemas.microsoft.com/office/drawing/2014/main" id="{945D91DC-E54A-45E6-80F6-46006B2A13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557338"/>
            <a:ext cx="3556000" cy="5148262"/>
          </a:xfrm>
        </p:spPr>
      </p:pic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D4ACCF18-2FEA-4828-A8C5-974E53DB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4D2352-18F8-439E-BBA5-D6FD5AD2B31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C7EB5CCF-B2C4-4EBE-A4F1-8F72B837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89FEED-B55D-4A27-9B5E-FC3E02F1AB1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8DA0392-942B-46C1-9F87-38FE72754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Legislativní ukotvení KPSS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B677895-4897-4194-B1A0-3752F8010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sz="2600" dirty="0"/>
              <a:t>Zákon č. 108/2006 Sb., o sociálních službách, ve znění pozdějších předpisů.</a:t>
            </a:r>
          </a:p>
          <a:p>
            <a:pPr>
              <a:defRPr/>
            </a:pPr>
            <a:r>
              <a:rPr lang="cs-CZ" sz="2600" dirty="0"/>
              <a:t>Vyhláška č. 505/2006 Sb., kterou se provádějí některá ustanovení zákona o sociálních službách, ve znění pozdějších předpisů.</a:t>
            </a:r>
          </a:p>
          <a:p>
            <a:pPr>
              <a:defRPr/>
            </a:pPr>
            <a:endParaRPr lang="cs-CZ" altLang="cs-CZ" sz="2600" dirty="0"/>
          </a:p>
          <a:p>
            <a:pPr eaLnBrk="1" hangingPunct="1">
              <a:defRPr/>
            </a:pPr>
            <a:r>
              <a:rPr lang="cs-CZ" altLang="cs-CZ" sz="2600" b="1" dirty="0"/>
              <a:t>Komunitní plán sociálních služeb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600" b="1" dirty="0"/>
              <a:t>			 X </a:t>
            </a:r>
          </a:p>
          <a:p>
            <a:pPr eaLnBrk="1" hangingPunct="1">
              <a:defRPr/>
            </a:pPr>
            <a:r>
              <a:rPr lang="cs-CZ" altLang="cs-CZ" sz="2600" b="1" dirty="0"/>
              <a:t>střednědobý plán rozvoje sociálních služeb.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>
            <a:extLst>
              <a:ext uri="{FF2B5EF4-FFF2-40B4-BE49-F238E27FC236}">
                <a16:creationId xmlns:a16="http://schemas.microsoft.com/office/drawing/2014/main" id="{103F49CF-A547-4304-8E9A-5C36037D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C7E5C4-BEBC-4108-93FF-A22B8F08B09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0B4E7E0-E61F-4C28-9903-F1100BE8E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Legislativní ukotvení KPSS 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6B862A7-914B-4C3D-812D-BC2941EBE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b="1"/>
              <a:t>Komunitní plánování sociálních služeb</a:t>
            </a:r>
            <a:r>
              <a:rPr lang="cs-CZ" altLang="cs-CZ" sz="2600"/>
              <a:t> je pojem užívaný v ČR pro </a:t>
            </a:r>
            <a:r>
              <a:rPr lang="cs-CZ" altLang="cs-CZ" sz="2600" b="1"/>
              <a:t>„střednědobé plánování rozvoje sociálních služeb“, </a:t>
            </a:r>
            <a:r>
              <a:rPr lang="cs-CZ" altLang="cs-CZ" sz="2600"/>
              <a:t>které zakotveno v § 3, písm. h) zákona č. 108/2006 Sb.,  o sociálních službách,  ve znění pozdějších předpisů, kdy za střednědobý plán rozvoje sociálních služeb se</a:t>
            </a:r>
            <a:r>
              <a:rPr lang="cs-CZ" altLang="cs-CZ" sz="2600" i="1"/>
              <a:t> </a:t>
            </a:r>
            <a:r>
              <a:rPr lang="cs-CZ" altLang="cs-CZ" sz="2600"/>
              <a:t> </a:t>
            </a:r>
            <a:r>
              <a:rPr lang="cs-CZ" altLang="cs-CZ" sz="2600" i="1"/>
              <a:t>„…považuje strategický dokument obce nebo kraje schválený na dobu </a:t>
            </a:r>
            <a:br>
              <a:rPr lang="cs-CZ" altLang="cs-CZ" sz="2600" i="1"/>
            </a:br>
            <a:r>
              <a:rPr lang="cs-CZ" altLang="cs-CZ" sz="2600" i="1"/>
              <a:t>3 let, který je výsledkem aktivního zjišťování potřeb osob na území obce nebo kraje a hledání způsobů jejich uspokojování s využitím dostupných zdrojů…“</a:t>
            </a:r>
            <a:r>
              <a:rPr lang="cs-CZ" altLang="cs-CZ" sz="2600"/>
              <a:t>.</a:t>
            </a:r>
            <a:r>
              <a:rPr lang="cs-CZ" altLang="cs-CZ" sz="2600" i="1"/>
              <a:t> </a:t>
            </a:r>
            <a:endParaRPr lang="cs-CZ" altLang="cs-CZ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3">
            <a:extLst>
              <a:ext uri="{FF2B5EF4-FFF2-40B4-BE49-F238E27FC236}">
                <a16:creationId xmlns:a16="http://schemas.microsoft.com/office/drawing/2014/main" id="{27174F24-CD36-46C9-B45E-BD4640FE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4C91C9-D66B-43CB-9A5E-CB9DD596169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1" name="Zástupný symbol pro číslo snímku 5">
            <a:extLst>
              <a:ext uri="{FF2B5EF4-FFF2-40B4-BE49-F238E27FC236}">
                <a16:creationId xmlns:a16="http://schemas.microsoft.com/office/drawing/2014/main" id="{25392065-0678-4584-B590-BEFB63405B0D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9D5108-596F-4A70-8F66-0FB227D12EC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FD031373-A578-49EA-95B7-B6E51884DB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Působnost při zajišťování</a:t>
            </a:r>
            <a:br>
              <a:rPr lang="cs-CZ" altLang="cs-CZ" sz="3800" b="1">
                <a:solidFill>
                  <a:schemeClr val="hlink"/>
                </a:solidFill>
              </a:rPr>
            </a:br>
            <a:r>
              <a:rPr lang="cs-CZ" altLang="cs-CZ" sz="3800" b="1">
                <a:solidFill>
                  <a:schemeClr val="hlink"/>
                </a:solidFill>
              </a:rPr>
              <a:t>sociálních služeb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295313A-AFA9-447D-95D6-2554E47FFA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700"/>
              <a:t>Díl 4 zákona o sociálních službách</a:t>
            </a:r>
          </a:p>
          <a:p>
            <a:pPr eaLnBrk="1" hangingPunct="1"/>
            <a:r>
              <a:rPr lang="cs-CZ" altLang="cs-CZ" sz="2700" b="1"/>
              <a:t>Obec (§94)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700"/>
              <a:t>   a) </a:t>
            </a:r>
            <a:r>
              <a:rPr lang="cs-CZ" altLang="cs-CZ" sz="2700" b="1" i="1"/>
              <a:t>zjišťuje potřeby poskytování sociálních služeb osobám nebo skupinám osob na svém území,</a:t>
            </a:r>
            <a:r>
              <a:rPr lang="cs-CZ" altLang="cs-CZ" sz="2700"/>
              <a:t>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700" b="1"/>
              <a:t>					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700"/>
              <a:t>   b) </a:t>
            </a:r>
            <a:r>
              <a:rPr lang="cs-CZ" altLang="cs-CZ" sz="2700" b="1" i="1" u="sng"/>
              <a:t>může</a:t>
            </a:r>
            <a:r>
              <a:rPr lang="cs-CZ" altLang="cs-CZ" sz="2700" b="1" i="1"/>
              <a:t> zpracovat střednědobý plán</a:t>
            </a:r>
            <a:r>
              <a:rPr lang="cs-CZ" altLang="cs-CZ" sz="2700"/>
              <a:t> rozvoje sociálních služeb ve spolupráci </a:t>
            </a:r>
            <a:br>
              <a:rPr lang="cs-CZ" altLang="cs-CZ" sz="2700"/>
            </a:br>
            <a:r>
              <a:rPr lang="cs-CZ" altLang="cs-CZ" sz="2700"/>
              <a:t>s krajem, poskytovateli sociálních služeb na území obce a za účasti osob, kterým jsou poskytovány sociální služby.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3">
            <a:extLst>
              <a:ext uri="{FF2B5EF4-FFF2-40B4-BE49-F238E27FC236}">
                <a16:creationId xmlns:a16="http://schemas.microsoft.com/office/drawing/2014/main" id="{B5063C8B-743B-41B6-B3A3-06E122B97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EF5BB5-9453-4D34-8C1B-28E16F0B53E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Zástupný symbol pro číslo snímku 5">
            <a:extLst>
              <a:ext uri="{FF2B5EF4-FFF2-40B4-BE49-F238E27FC236}">
                <a16:creationId xmlns:a16="http://schemas.microsoft.com/office/drawing/2014/main" id="{CBBF26E6-F64C-4969-BF7A-7D1433631D6E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79EDD6-9E4F-49D1-A910-0BDF1B43DD5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4659C32E-1E8E-4E0D-94D6-114D25EAF4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altLang="cs-CZ" sz="3800" b="1">
                <a:solidFill>
                  <a:schemeClr val="hlink"/>
                </a:solidFill>
              </a:rPr>
              <a:t>Působnost při zajišťování </a:t>
            </a:r>
            <a:br>
              <a:rPr lang="cs-CZ" altLang="cs-CZ" sz="3800" b="1">
                <a:solidFill>
                  <a:schemeClr val="hlink"/>
                </a:solidFill>
              </a:rPr>
            </a:br>
            <a:r>
              <a:rPr lang="cs-CZ" altLang="cs-CZ" sz="3800" b="1">
                <a:solidFill>
                  <a:schemeClr val="hlink"/>
                </a:solidFill>
              </a:rPr>
              <a:t>sociálních služeb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1A02AA51-C9F7-44FE-8A76-FB460C6024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500" b="1"/>
              <a:t>Kraj (§95)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   a) </a:t>
            </a:r>
            <a:r>
              <a:rPr lang="cs-CZ" altLang="cs-CZ" sz="2500" b="1" i="1"/>
              <a:t>zjišťuje potřeby poskytování sociálních služeb </a:t>
            </a:r>
            <a:r>
              <a:rPr lang="cs-CZ" altLang="cs-CZ" sz="2500"/>
              <a:t>osobám nebo skupinám osob na svém území,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   b) </a:t>
            </a:r>
            <a:r>
              <a:rPr lang="cs-CZ" altLang="cs-CZ" sz="2500" b="1" i="1"/>
              <a:t>zpracovává střednědobý plán</a:t>
            </a:r>
            <a:r>
              <a:rPr lang="cs-CZ" altLang="cs-CZ" sz="2500"/>
              <a:t> rozvoje sociálních služeb ve spolupráci s obcemi na území kraje, se zástupci poskytovatelů sociálních služeb a se zástupci osob, kterým jsou poskytovány sociální služby, a informuje obce na území kraje </a:t>
            </a:r>
            <a:br>
              <a:rPr lang="cs-CZ" altLang="cs-CZ" sz="2500"/>
            </a:br>
            <a:r>
              <a:rPr lang="cs-CZ" altLang="cs-CZ" sz="2500"/>
              <a:t>o výsledcích zjištěných v procesu plánování;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  c) sleduje a vyhodnocuje plnění plánu rozvoje sociálních služeb za účasti zástupců obcí, zástupců poskytovatelů sociálních služeb a zástupců osob, kterým jsou sociální služby poskytovány.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3">
            <a:extLst>
              <a:ext uri="{FF2B5EF4-FFF2-40B4-BE49-F238E27FC236}">
                <a16:creationId xmlns:a16="http://schemas.microsoft.com/office/drawing/2014/main" id="{681AE580-5AE0-4B8E-A913-01DAD609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914123-6B8F-4969-8B66-1236F51901DE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9" name="Zástupný symbol pro číslo snímku 5">
            <a:extLst>
              <a:ext uri="{FF2B5EF4-FFF2-40B4-BE49-F238E27FC236}">
                <a16:creationId xmlns:a16="http://schemas.microsoft.com/office/drawing/2014/main" id="{01BF0C58-E87E-480F-B224-701BB6E40A3E}"/>
              </a:ext>
            </a:extLst>
          </p:cNvPr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01C5-7D6F-4746-93E3-517ED0552B1E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6563E08A-9D77-4D7D-A0E4-7591321C81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>
                <a:solidFill>
                  <a:schemeClr val="hlink"/>
                </a:solidFill>
              </a:rPr>
              <a:t>Střednědobý plán rozvoje </a:t>
            </a:r>
            <a:br>
              <a:rPr lang="cs-CZ" altLang="cs-CZ" sz="3600" b="1">
                <a:solidFill>
                  <a:schemeClr val="hlink"/>
                </a:solidFill>
              </a:rPr>
            </a:br>
            <a:r>
              <a:rPr lang="cs-CZ" altLang="cs-CZ" sz="3600" b="1">
                <a:solidFill>
                  <a:schemeClr val="hlink"/>
                </a:solidFill>
              </a:rPr>
              <a:t>sociálních služeb 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FB0F50C-A94C-4358-884A-6788D9F7791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2100" b="1"/>
              <a:t>Novela zákona o sociálních službách z roku 2014 </a:t>
            </a:r>
            <a:r>
              <a:rPr lang="cs-CZ" altLang="cs-CZ" sz="2100"/>
              <a:t>přinesla v oblasti střednědobého plánování poměrně významné změny, a to zejména v § 3 písm. h) kdy za </a:t>
            </a:r>
            <a:r>
              <a:rPr lang="cs-CZ" altLang="cs-CZ" sz="2100" i="1"/>
              <a:t>střednědobý plán rozvoje sociálních služeb považuje strategický dokument obce nebo kraje schválený </a:t>
            </a:r>
            <a:r>
              <a:rPr lang="cs-CZ" altLang="cs-CZ" sz="2100" b="1" i="1"/>
              <a:t>na dobu 3 let...</a:t>
            </a:r>
            <a:r>
              <a:rPr lang="cs-CZ" altLang="cs-CZ" sz="2100"/>
              <a:t>(viz předchozí). </a:t>
            </a:r>
          </a:p>
          <a:p>
            <a:pPr eaLnBrk="1" hangingPunct="1"/>
            <a:r>
              <a:rPr lang="cs-CZ" altLang="cs-CZ" sz="2100" i="1"/>
              <a:t>Jeho obsahem je </a:t>
            </a:r>
            <a:r>
              <a:rPr lang="cs-CZ" altLang="cs-CZ" sz="2100" b="1" i="1"/>
              <a:t>souhrn a výsledky podkladových analýz </a:t>
            </a:r>
            <a:br>
              <a:rPr lang="cs-CZ" altLang="cs-CZ" sz="2100" b="1" i="1"/>
            </a:br>
            <a:r>
              <a:rPr lang="cs-CZ" altLang="cs-CZ" sz="2100" b="1" i="1"/>
              <a:t>a dat, popis způsobu zpracování plánu včetně vymezení</a:t>
            </a:r>
            <a:r>
              <a:rPr lang="cs-CZ" altLang="cs-CZ" sz="2100" b="1"/>
              <a:t> </a:t>
            </a:r>
            <a:r>
              <a:rPr lang="cs-CZ" altLang="cs-CZ" sz="2100" b="1" i="1"/>
              <a:t>spolupráce s obcemi, s poskytovateli sociálních služeb </a:t>
            </a:r>
            <a:br>
              <a:rPr lang="cs-CZ" altLang="cs-CZ" sz="2100" b="1" i="1"/>
            </a:br>
            <a:r>
              <a:rPr lang="cs-CZ" altLang="cs-CZ" sz="2100" b="1" i="1"/>
              <a:t>a osobami, kterým jsou sociální služby poskytovány</a:t>
            </a:r>
            <a:r>
              <a:rPr lang="cs-CZ" altLang="cs-CZ" sz="2100" i="1"/>
              <a:t>, </a:t>
            </a:r>
            <a:r>
              <a:rPr lang="cs-CZ" altLang="cs-CZ" sz="2100" b="1" i="1"/>
              <a:t>popis a analýza dostupných zdrojů a potřeb osob,</a:t>
            </a:r>
            <a:r>
              <a:rPr lang="cs-CZ" altLang="cs-CZ" sz="2100" i="1"/>
              <a:t> kterým jsou sociální služby určeny, včetně ekonomického vyhodnocení, strategie zajišťování a rozvoje sociálních služeb obsahující popis budoucího žádoucího stavu </a:t>
            </a:r>
            <a:br>
              <a:rPr lang="cs-CZ" altLang="cs-CZ" sz="2100" i="1"/>
            </a:br>
            <a:r>
              <a:rPr lang="cs-CZ" altLang="cs-CZ" sz="2100" i="1"/>
              <a:t>a </a:t>
            </a:r>
            <a:r>
              <a:rPr lang="cs-CZ" altLang="cs-CZ" sz="2100" b="1" i="1"/>
              <a:t>opatření,</a:t>
            </a:r>
            <a:r>
              <a:rPr lang="cs-CZ" altLang="cs-CZ" sz="2100" i="1"/>
              <a:t> jejichž prostřednictvím by mělo být tohoto stavu dosaženo.</a:t>
            </a:r>
            <a:endParaRPr lang="cs-CZ" altLang="cs-CZ" sz="2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>
            <a:extLst>
              <a:ext uri="{FF2B5EF4-FFF2-40B4-BE49-F238E27FC236}">
                <a16:creationId xmlns:a16="http://schemas.microsoft.com/office/drawing/2014/main" id="{EC7D0895-4E61-4E4A-9F62-773CAA4F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104B6A-0C88-46D7-A09D-6941DCFD30A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B011DDE-835A-433D-86FA-72B00470B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>
                <a:solidFill>
                  <a:schemeClr val="hlink"/>
                </a:solidFill>
              </a:rPr>
              <a:t>Střednědobý plán rozvoje </a:t>
            </a:r>
            <a:br>
              <a:rPr lang="cs-CZ" altLang="cs-CZ" sz="3600" b="1">
                <a:solidFill>
                  <a:schemeClr val="hlink"/>
                </a:solidFill>
              </a:rPr>
            </a:br>
            <a:r>
              <a:rPr lang="cs-CZ" altLang="cs-CZ" sz="3600" b="1">
                <a:solidFill>
                  <a:schemeClr val="hlink"/>
                </a:solidFill>
              </a:rPr>
              <a:t>sociálních služeb </a:t>
            </a:r>
            <a:endParaRPr lang="cs-CZ" altLang="cs-CZ" sz="3600">
              <a:solidFill>
                <a:schemeClr val="hlink"/>
              </a:solidFill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A1A21B4-7447-4883-9BAC-CB7EB6FD9B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i="1"/>
              <a:t>Dále jsou v něm obsaženy </a:t>
            </a:r>
            <a:r>
              <a:rPr lang="cs-CZ" altLang="cs-CZ" sz="2400" b="1" i="1"/>
              <a:t>povinnosti zúčastněných subjektů, postup sledování </a:t>
            </a:r>
            <a:br>
              <a:rPr lang="cs-CZ" altLang="cs-CZ" sz="2400" b="1" i="1"/>
            </a:br>
            <a:r>
              <a:rPr lang="cs-CZ" altLang="cs-CZ" sz="2400" b="1" i="1"/>
              <a:t>a vyhodnocování plnění plánu včetně způsobu,</a:t>
            </a:r>
            <a:r>
              <a:rPr lang="cs-CZ" altLang="cs-CZ" sz="2400" i="1"/>
              <a:t> jakým lze provést </a:t>
            </a:r>
            <a:r>
              <a:rPr lang="cs-CZ" altLang="cs-CZ" sz="2400" b="1" i="1"/>
              <a:t>změny</a:t>
            </a:r>
            <a:r>
              <a:rPr lang="cs-CZ" altLang="cs-CZ" sz="2400" i="1"/>
              <a:t> v poskytování sociálních služeb a </a:t>
            </a:r>
            <a:r>
              <a:rPr lang="cs-CZ" altLang="cs-CZ" sz="2400" b="1" i="1"/>
              <a:t>způsob zajištění sítě sociálních služeb na území kraje. </a:t>
            </a:r>
          </a:p>
          <a:p>
            <a:pPr eaLnBrk="1" hangingPunct="1"/>
            <a:r>
              <a:rPr lang="cs-CZ" altLang="cs-CZ" sz="2400" i="1"/>
              <a:t>Střednědobý plán rozvoje sociálních služeb může být doplněn </a:t>
            </a:r>
            <a:r>
              <a:rPr lang="cs-CZ" altLang="cs-CZ" sz="2400" b="1" i="1"/>
              <a:t>akčními plány zpracovanými na období jednoho roku,</a:t>
            </a:r>
            <a:r>
              <a:rPr lang="cs-CZ" altLang="cs-CZ" sz="2400" i="1"/>
              <a:t> které vycházejí ze střednědobého plánu rozvoje sociálních služeb. </a:t>
            </a:r>
            <a:endParaRPr lang="cs-CZ" altLang="cs-CZ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>
            <a:extLst>
              <a:ext uri="{FF2B5EF4-FFF2-40B4-BE49-F238E27FC236}">
                <a16:creationId xmlns:a16="http://schemas.microsoft.com/office/drawing/2014/main" id="{9BDC55C5-799D-43D6-8589-259CB5E8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CB67FE-7E67-4ED0-BED9-18A38FF00C9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03B4B8E-E190-44A5-9011-35F7F1F6B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hlink"/>
                </a:solidFill>
              </a:rPr>
              <a:t>Legislativní ukotvení KPSS</a:t>
            </a:r>
            <a:br>
              <a:rPr lang="cs-CZ" altLang="cs-CZ" sz="4000" b="1">
                <a:solidFill>
                  <a:schemeClr val="hlink"/>
                </a:solidFill>
              </a:rPr>
            </a:br>
            <a:r>
              <a:rPr lang="cs-CZ" altLang="cs-CZ" sz="4000" b="1">
                <a:solidFill>
                  <a:schemeClr val="hlink"/>
                </a:solidFill>
              </a:rPr>
              <a:t>na Slovensku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480E854-B7EE-4492-A836-0E4992E5D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	</a:t>
            </a:r>
            <a:r>
              <a:rPr lang="cs-CZ" altLang="cs-CZ" sz="2400" b="1" i="1"/>
              <a:t>Slovenský zákon </a:t>
            </a:r>
            <a:r>
              <a:rPr lang="cs-CZ" altLang="cs-CZ" sz="2400"/>
              <a:t>448/2008 Sb., </a:t>
            </a:r>
            <a:r>
              <a:rPr lang="cs-CZ" altLang="cs-CZ" sz="2400" b="1" i="1"/>
              <a:t>o sociálních službách </a:t>
            </a:r>
            <a:r>
              <a:rPr lang="cs-CZ" altLang="cs-CZ" sz="2400"/>
              <a:t>a o změně a o doplnění zákona </a:t>
            </a:r>
            <a:br>
              <a:rPr lang="cs-CZ" altLang="cs-CZ" sz="2400"/>
            </a:br>
            <a:r>
              <a:rPr lang="cs-CZ" altLang="cs-CZ" sz="2400"/>
              <a:t>č. 445/1991Sb., o živnostenském podnikání ve znění pozdějších předpisů ( lze v něm nalézt řadu shodných prvků s českou právní úpravou z oblasti poskytování sociálních služeb):</a:t>
            </a:r>
          </a:p>
          <a:p>
            <a:pPr eaLnBrk="1" hangingPunct="1"/>
            <a:r>
              <a:rPr lang="cs-CZ" altLang="cs-CZ" sz="2400" b="1" i="1"/>
              <a:t>definuje pojmy komunita a komunitní plánování,</a:t>
            </a:r>
          </a:p>
          <a:p>
            <a:pPr eaLnBrk="1" hangingPunct="1"/>
            <a:r>
              <a:rPr lang="cs-CZ" altLang="cs-CZ" sz="2400"/>
              <a:t>ukládá povinnost plánovat sociální služby </a:t>
            </a:r>
            <a:r>
              <a:rPr lang="cs-CZ" altLang="cs-CZ" sz="2400" b="1" i="1"/>
              <a:t>jak obcím, tak vyšším uzemním samosprávným celkům,</a:t>
            </a:r>
          </a:p>
          <a:p>
            <a:pPr eaLnBrk="1" hangingPunct="1"/>
            <a:r>
              <a:rPr lang="cs-CZ" altLang="cs-CZ" sz="2400"/>
              <a:t> taxativně vymezuje, co musí v základních bodech komunitní plán sociálních služeb obsahovat.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5cc325b-3808-46fd-ba12-9be4b2bbba49"/>
    <ds:schemaRef ds:uri="cbefea44-e136-4179-aaed-838712420fe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09EFDE-883E-46DD-940D-85C7F7E4962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1527</Words>
  <Application>Microsoft Office PowerPoint</Application>
  <PresentationFormat>Předvádění na obrazovce (4:3)</PresentationFormat>
  <Paragraphs>162</Paragraphs>
  <Slides>29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Vrstvy</vt:lpstr>
      <vt:lpstr>Doplněk Organizační diagram pro aplikace Microsoft Office</vt:lpstr>
      <vt:lpstr>Komunitní plánování sociálních služeb jako makro metoda sociální práce</vt:lpstr>
      <vt:lpstr>Komunitní plánování z pohledu právního řádu České republiky. Účastníci komunitního plánování sociálních služeb. </vt:lpstr>
      <vt:lpstr>Legislativní ukotvení KPSS</vt:lpstr>
      <vt:lpstr>Legislativní ukotvení KPSS </vt:lpstr>
      <vt:lpstr>Působnost při zajišťování sociálních služeb</vt:lpstr>
      <vt:lpstr>Působnost při zajišťování  sociálních služeb</vt:lpstr>
      <vt:lpstr>Střednědobý plán rozvoje  sociálních služeb </vt:lpstr>
      <vt:lpstr>Střednědobý plán rozvoje  sociálních služeb </vt:lpstr>
      <vt:lpstr>Legislativní ukotvení KPSS na Slovensku</vt:lpstr>
      <vt:lpstr> Kdo se účastní komunitního plánování sociálních služeb? </vt:lpstr>
      <vt:lpstr>Triáda</vt:lpstr>
      <vt:lpstr>Triáda</vt:lpstr>
      <vt:lpstr>Zadavatel</vt:lpstr>
      <vt:lpstr>Prezentace aplikace PowerPoint</vt:lpstr>
      <vt:lpstr>KPSS - jaký má přínos pro zadavatele - obec?</vt:lpstr>
      <vt:lpstr>Prezentace aplikace PowerPoint</vt:lpstr>
      <vt:lpstr>Poskytovatel</vt:lpstr>
      <vt:lpstr>Poskytovatel</vt:lpstr>
      <vt:lpstr>KPSS – jaký má přínos pro poskytovatele sociálních služeb?</vt:lpstr>
      <vt:lpstr>Uživatel</vt:lpstr>
      <vt:lpstr>Prezentace aplikace PowerPoint</vt:lpstr>
      <vt:lpstr>KPSS – jaký má přínos pro uživatele?</vt:lpstr>
      <vt:lpstr>Veřejnost</vt:lpstr>
      <vt:lpstr>Další organizace</vt:lpstr>
      <vt:lpstr>Organizační struktura</vt:lpstr>
      <vt:lpstr>Organizační struktura</vt:lpstr>
      <vt:lpstr>Organizační a řídící  struktura KPSS  v Olomouci</vt:lpstr>
      <vt:lpstr>Děkuji Vám za pozornost</vt:lpstr>
      <vt:lpstr>Pro zájemce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cp:lastModifiedBy>Eva Prokšová</cp:lastModifiedBy>
  <cp:revision>5</cp:revision>
  <dcterms:created xsi:type="dcterms:W3CDTF">2020-07-28T16:37:17Z</dcterms:created>
  <dcterms:modified xsi:type="dcterms:W3CDTF">2021-02-18T08:48:21Z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