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9"/>
  </p:notesMasterIdLst>
  <p:sldIdLst>
    <p:sldId id="263" r:id="rId6"/>
    <p:sldId id="256" r:id="rId7"/>
    <p:sldId id="342" r:id="rId8"/>
    <p:sldId id="343" r:id="rId9"/>
    <p:sldId id="344" r:id="rId10"/>
    <p:sldId id="345" r:id="rId11"/>
    <p:sldId id="346" r:id="rId12"/>
    <p:sldId id="347" r:id="rId13"/>
    <p:sldId id="349" r:id="rId14"/>
    <p:sldId id="350" r:id="rId15"/>
    <p:sldId id="348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2" r:id="rId26"/>
    <p:sldId id="301" r:id="rId27"/>
    <p:sldId id="37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ADBFFE8-2A58-4F8A-B440-DD250FE4F04D}">
          <p14:sldIdLst>
            <p14:sldId id="263"/>
          </p14:sldIdLst>
        </p14:section>
        <p14:section name="Oddíl bez názvu" id="{6393BF37-A14C-4750-B432-CC41CA2DAAC4}">
          <p14:sldIdLst>
            <p14:sldId id="256"/>
            <p14:sldId id="342"/>
            <p14:sldId id="343"/>
            <p14:sldId id="344"/>
            <p14:sldId id="345"/>
            <p14:sldId id="346"/>
            <p14:sldId id="347"/>
            <p14:sldId id="349"/>
            <p14:sldId id="350"/>
            <p14:sldId id="348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2"/>
            <p14:sldId id="301"/>
            <p14:sldId id="3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57BEB-118F-42F9-8886-FF7628C193BB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BB36F-DE59-4F37-95D8-41D1D44CEB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5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>
            <a:extLst>
              <a:ext uri="{FF2B5EF4-FFF2-40B4-BE49-F238E27FC236}">
                <a16:creationId xmlns:a16="http://schemas.microsoft.com/office/drawing/2014/main" id="{C3C64459-10A1-4D30-B017-24ABF8AA85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>
            <a:extLst>
              <a:ext uri="{FF2B5EF4-FFF2-40B4-BE49-F238E27FC236}">
                <a16:creationId xmlns:a16="http://schemas.microsoft.com/office/drawing/2014/main" id="{E6200857-EB32-4448-A3C7-CE29CB501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Člověk potřebuje k životu málo, ale jeho potřeby jsou neomezené.</a:t>
            </a: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453123B6-CB36-49FA-A628-01A42FFD0A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BED92-6EA3-4F24-95FF-8F73AC701F2B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DF23E706-182D-4599-B2A1-4403F629E5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8C1B738D-46E5-4B45-B9F6-19CE72847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Referenční rámec-měřítko</a:t>
            </a: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DB7E5900-8229-45DE-A0D8-E746A48A5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5FF20F-AB49-4DF4-BF98-1C1B56CF1EB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B21CAD8-85E8-4F98-BB28-41028673E58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FFF6EBB-809A-4896-BF9F-69034D5B9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AD5943C6-8209-45DE-AA3F-E5D8C788569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86D9006A-55C8-4962-B876-5BD012702FA8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3AEFF1DF-9EB0-4EAC-93BF-1220253D4912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7599C450-E9CC-403E-82EE-54ED248771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A66A308D-4A8A-471D-B9D7-8745B6492F9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3B5265F2-865E-4330-BBE3-5766EC60F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05DAEF80-F6BA-456C-994A-A95B0AFFA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FDB26B2-66EA-4F81-94E9-3DA1AEB05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19A31ED-7812-4FE1-92D0-FEB0EE5A4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84111B8-7509-4A2B-9750-B41A698D5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10D5-7D19-4D95-8AF2-5F89BABD55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18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7840D74-9A00-47A8-B605-9CAB921DF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E5F6E73-6E88-4DF7-BC84-661ECB214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024EDDA-FB89-4CEB-A5A3-57025E7EB2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6385-8A0E-45DD-9AFB-B4391EC80F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8230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39B2CDB-0AF3-487D-82A4-6E6D4D7074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558D225-FC4D-4F48-A01E-D207E1F34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938FBEF-E90E-4C5D-84AB-4C1AEA1999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480C-2FB3-4018-A1F8-BDCFDD93BB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834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B634E2-7B6B-4657-9327-0F51440C96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BEF88A9-9764-4275-B774-53BEDA2AFE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CA5EB26-FADC-4C8F-B26D-D07CB7E9B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CB20-A496-4E5A-B22F-870EB9E09C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9074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3D56DC5-2B90-4277-8AC1-99FD83275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3F91569-8B99-441E-9D73-06DB16D0C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97B39200-4486-40DA-91CB-1E0119778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15259-DF11-45E0-AD21-87CA5EB6CA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2595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C0FBD2DF-5A82-430F-BA0A-60842CC7E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866A7B5-89E1-4D37-809C-4FA43FA203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A2A64DD-7C76-47A7-8A39-AAFB260C7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85A8C-86A2-413B-8614-43FE6D09E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130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6FC1D6D2-FD60-4FA9-94CE-176BA1811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6CD00ED-872F-4AFE-B0CB-C6DE196497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F8432D4-7627-4868-A9E4-809E921C8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622F9-8A05-4890-832C-563F8CBC7B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283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52FCB6D-F1EA-4C1C-A2BA-D845696F9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D2B54E7-9FEB-4B43-9185-3839DF560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931BCCA-FBAF-4978-8233-E9BE10CAF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531E5-D6D1-48B9-AF50-142A08A9B9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687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28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C780D45-E41E-4E07-A7CC-C3CA2D7DC0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EB68795-99EE-4918-91B9-1321EE0E1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EA8D1ED-E4BB-4F64-BD59-FDFA91322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CD295-DDBB-4BB9-8F70-93BA992439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073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F9E764D-485F-4B76-AA0E-339F0CCE3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1A5B5DB-96A1-4269-A209-65752ED4B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772AEE2-1D4E-4BB9-963D-248668B975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FED01-10EA-4E08-9AD1-E625FF7B8F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8746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8BC08A4-2399-4AFE-8E0C-391D7AC0B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F9756AF-D709-4CFF-9905-7A3BC5325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206DA71-96A8-4DAB-B487-0EB9BD156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2BC5F-767D-482F-BFA1-B35093CC02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509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6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4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08D3FAE-9B72-4B40-ADE1-4D6EDBF6219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B93AC4D9-07F9-4B47-84BC-146ECF84F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86508DFC-1B9B-48BD-8434-7CFE143BBC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C12E9536-D2B9-40B2-A704-3507862BE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97DA1B10-3738-4988-94D6-33A01F9CD8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1335AD3A-19DC-4422-BA71-820E244B7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D465E94-75D4-49FA-9D37-72D4E9AB5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05423EED-2BF9-4267-AC00-9D50845A90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7F6BF8C-3C8D-48B8-B608-B38F053F0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0AED460E-E1C2-4BE5-9F77-E1CC31109C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6A579933-57CA-4118-99C3-5B477FF21D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C218F73C-FECB-4D87-A857-A7BD338C9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83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24" y="2676987"/>
            <a:ext cx="6858000" cy="1024652"/>
          </a:xfrm>
        </p:spPr>
        <p:txBody>
          <a:bodyPr>
            <a:normAutofit/>
          </a:bodyPr>
          <a:lstStyle/>
          <a:p>
            <a:r>
              <a:rPr lang="cs-CZ" sz="3000" dirty="0"/>
              <a:t>Komunitní plánování sociálních služeb jako makro metoda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0318"/>
            <a:ext cx="6858000" cy="1241822"/>
          </a:xfrm>
        </p:spPr>
        <p:txBody>
          <a:bodyPr>
            <a:normAutofit/>
          </a:bodyPr>
          <a:lstStyle/>
          <a:p>
            <a:r>
              <a:rPr lang="cs-CZ" sz="1800" dirty="0"/>
              <a:t>CZ.02.2.69/0.0/0.0/16_015/0002400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2378"/>
            <a:ext cx="7277100" cy="172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63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16D6-1F4A-4530-B820-A40C4470B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sz="3600" dirty="0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EB24CC1A-CA63-45B6-88E2-D478F3328B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i="1"/>
              <a:t>Téma zjišťování potřeb a řešení dostupnosti jsou integrální součástí metody komunitního plánování sociálních služeb. </a:t>
            </a:r>
          </a:p>
          <a:p>
            <a:pPr eaLnBrk="1" hangingPunct="1"/>
            <a:r>
              <a:rPr lang="cs-CZ" altLang="cs-CZ" sz="2400"/>
              <a:t>Plán rozvoje sociálních služeb  (KPSS) obě témata zachycuje v konkrétní představě postupu směřujícího k jejich naplnění v případě potřeb, resp. zlepšení v případě jejich dostupnosti.</a:t>
            </a:r>
          </a:p>
          <a:p>
            <a:pPr eaLnBrk="1" hangingPunct="1"/>
            <a:r>
              <a:rPr lang="cs-CZ" altLang="cs-CZ" sz="2400"/>
              <a:t>Zjišťování potřeb uživatelů sociálních služeb je </a:t>
            </a:r>
            <a:r>
              <a:rPr lang="cs-CZ" altLang="cs-CZ" sz="2400" b="1" i="1"/>
              <a:t>páteřní osou procesu komunitního plánování </a:t>
            </a:r>
            <a:r>
              <a:rPr lang="cs-CZ" altLang="cs-CZ" sz="2400"/>
              <a:t>sociálních služeb a zjištěné potřeby by měly být </a:t>
            </a:r>
            <a:r>
              <a:rPr lang="cs-CZ" altLang="cs-CZ" sz="2400" b="1" i="1"/>
              <a:t>nosným pilířem každého komunitního plánu.</a:t>
            </a:r>
          </a:p>
          <a:p>
            <a:pPr eaLnBrk="1" hangingPunct="1"/>
            <a:r>
              <a:rPr lang="cs-CZ" altLang="cs-CZ" sz="2000">
                <a:solidFill>
                  <a:srgbClr val="C00000"/>
                </a:solidFill>
              </a:rPr>
              <a:t>(KPSS Bruntál). </a:t>
            </a: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9159A04F-066C-4A74-A07C-351C2170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EC01E-FE6B-403A-B505-CE355575C0A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94694-3C80-458C-8940-07D81326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5353A26-4121-4B41-8889-708F658D54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V této souvislosti se někdy dokonce hovoří </a:t>
            </a:r>
            <a:br>
              <a:rPr lang="cs-CZ" altLang="cs-CZ" sz="2400"/>
            </a:br>
            <a:r>
              <a:rPr lang="cs-CZ" altLang="cs-CZ" sz="2400"/>
              <a:t>o </a:t>
            </a:r>
            <a:r>
              <a:rPr lang="cs-CZ" altLang="cs-CZ" sz="2400" b="1" i="1"/>
              <a:t>pozitivní diskriminaci uživatelů, </a:t>
            </a:r>
            <a:r>
              <a:rPr lang="cs-CZ" altLang="cs-CZ" sz="2400" i="1"/>
              <a:t>protože hlavním cílem komunitního plánování by měl být </a:t>
            </a:r>
            <a:r>
              <a:rPr lang="cs-CZ" altLang="cs-CZ" sz="2400" b="1" i="1"/>
              <a:t>spokojený uživatel</a:t>
            </a:r>
            <a:r>
              <a:rPr lang="cs-CZ" altLang="cs-CZ" sz="2400" i="1"/>
              <a:t> sociálních služeb, jehož potřebám má jít komunitní plán vstříc. </a:t>
            </a:r>
          </a:p>
          <a:p>
            <a:pPr eaLnBrk="1" hangingPunct="1"/>
            <a:r>
              <a:rPr lang="cs-CZ" altLang="cs-CZ" sz="2400"/>
              <a:t>Paradoxně </a:t>
            </a:r>
            <a:r>
              <a:rPr lang="cs-CZ" altLang="cs-CZ" sz="2400" b="1" i="1"/>
              <a:t>proces zjišťování potřeb uživatelů </a:t>
            </a:r>
            <a:r>
              <a:rPr lang="cs-CZ" altLang="cs-CZ" sz="2400"/>
              <a:t>sociálních služeb, který by v žádném případě </a:t>
            </a:r>
            <a:r>
              <a:rPr lang="cs-CZ" altLang="cs-CZ" sz="2400" i="1"/>
              <a:t>neměl sloužit jako náhrada přímé participace uživatelů </a:t>
            </a:r>
            <a:r>
              <a:rPr lang="cs-CZ" altLang="cs-CZ" sz="2400"/>
              <a:t>na procesu komunitního plánování, </a:t>
            </a:r>
            <a:r>
              <a:rPr lang="cs-CZ" altLang="cs-CZ" sz="2400" b="1" i="1"/>
              <a:t>bývá obvykle nejslabším článkem analytické části komunitního plánování sociálních služeb </a:t>
            </a:r>
            <a:r>
              <a:rPr lang="cs-CZ" altLang="cs-CZ" sz="2400"/>
              <a:t>(techniky zjišťování potřeb uživatelů si vyžadují dostatečný a erudovaný znalostní základ z oblasti sociologie a kulturní antropologie). </a:t>
            </a:r>
            <a:endParaRPr lang="cs-CZ" altLang="cs-CZ" sz="2400" b="1" i="1"/>
          </a:p>
          <a:p>
            <a:pPr eaLnBrk="1" hangingPunct="1"/>
            <a:endParaRPr lang="cs-CZ" altLang="cs-CZ" sz="2400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EB1EF6A8-1A70-4F30-93D2-21767BB2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C00E4-AAE1-4A06-95CD-AAEFE7EAB35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EC34D-71BE-4854-A52F-98D2C3BF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0D4A34C-375F-4B80-8DE6-80D985C9BC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Problematikou zjišťování potřeb z pohledu sociokulturní antropologie se ve své práci  zabývá Kavalír. Bradshaw podle Kavalíra (2006)rozlišuje čtyři druhy potřeb</a:t>
            </a:r>
          </a:p>
          <a:p>
            <a:pPr eaLnBrk="1" hangingPunct="1"/>
            <a:r>
              <a:rPr lang="cs-CZ" altLang="cs-CZ"/>
              <a:t>normativní,</a:t>
            </a:r>
          </a:p>
          <a:p>
            <a:pPr eaLnBrk="1" hangingPunct="1"/>
            <a:r>
              <a:rPr lang="cs-CZ" altLang="cs-CZ"/>
              <a:t> pociťované, </a:t>
            </a:r>
          </a:p>
          <a:p>
            <a:pPr eaLnBrk="1" hangingPunct="1"/>
            <a:r>
              <a:rPr lang="cs-CZ" altLang="cs-CZ"/>
              <a:t> vyjadřované,</a:t>
            </a:r>
          </a:p>
          <a:p>
            <a:pPr eaLnBrk="1" hangingPunct="1"/>
            <a:r>
              <a:rPr lang="cs-CZ" altLang="cs-CZ"/>
              <a:t> srovnávací.</a:t>
            </a: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111F58E7-682A-48DE-AFBA-C2455F10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FE07BF-1649-4574-AE40-400B4348DE1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80595-79F5-4E25-B6CA-80533FB06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E07DACD-7F49-44BD-8E89-87A6B6AA7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 b="1" u="sng"/>
              <a:t>Normativní potřeby</a:t>
            </a:r>
            <a:r>
              <a:rPr lang="cs-CZ" altLang="cs-CZ" sz="2500" u="sng"/>
              <a:t> </a:t>
            </a:r>
            <a:r>
              <a:rPr lang="cs-CZ" altLang="cs-CZ" sz="2500"/>
              <a:t>(normative needs) jsou na základě studií a dlouhodobé zkušenosti s uživateli sociálních služeb </a:t>
            </a:r>
            <a:r>
              <a:rPr lang="cs-CZ" altLang="cs-CZ" sz="2500" b="1" i="1"/>
              <a:t>určovány  poskytovateli služeb a nebo experty. </a:t>
            </a:r>
          </a:p>
          <a:p>
            <a:pPr eaLnBrk="1" hangingPunct="1"/>
            <a:r>
              <a:rPr lang="cs-CZ" altLang="cs-CZ" sz="2500"/>
              <a:t>Někdy mohou mít podobu měřitelných čísel, v sociální oblasti se například jedná o </a:t>
            </a:r>
            <a:r>
              <a:rPr lang="cs-CZ" altLang="cs-CZ" sz="2500" i="1"/>
              <a:t>stanovení hranice chudoby, která je vyjádřena určitým procentem z příjmu. </a:t>
            </a:r>
          </a:p>
          <a:p>
            <a:pPr eaLnBrk="1" hangingPunct="1"/>
            <a:r>
              <a:rPr lang="cs-CZ" altLang="cs-CZ" sz="2500"/>
              <a:t>V oblasti komunitního plánování sociálních služeb se můžeme setkat s normativy stanovenými Průšou (1997).</a:t>
            </a:r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91B24B09-F904-458C-835E-F49A1CBB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EF2495-93B8-403D-9A44-36FFD8EF752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FA5C3-FF96-490D-B8CD-B171B8EF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5F923D43-C551-4771-BB97-70B8069F46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Tyto normativy stanovují počet míst u vybraných typů rezidenčních služeb připadajících na 1000 nebo 10 000 obyvatel, a jejichž přepočtem je možné získat údaje odpovídající řešenému území. </a:t>
            </a:r>
          </a:p>
          <a:p>
            <a:pPr eaLnBrk="1" hangingPunct="1">
              <a:defRPr/>
            </a:pPr>
            <a:r>
              <a:rPr lang="cs-CZ" altLang="cs-CZ" dirty="0"/>
              <a:t>Tyto údaje je však nutno brát </a:t>
            </a:r>
            <a:r>
              <a:rPr lang="cs-CZ" altLang="cs-CZ" b="1" i="1" dirty="0"/>
              <a:t>pouze orientačně, jelikož nerespektují specifické situace u jednotlivých obyvatel a regionů. </a:t>
            </a:r>
          </a:p>
          <a:p>
            <a:pPr eaLnBrk="1" hangingPunct="1">
              <a:defRPr/>
            </a:pPr>
            <a:r>
              <a:rPr lang="cs-CZ" altLang="cs-CZ" dirty="0"/>
              <a:t>Na druhé straně jsou často jediným referenčním rámcem  umožňujícím srovnání.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solidFill>
                  <a:schemeClr val="bg1">
                    <a:lumMod val="25000"/>
                  </a:schemeClr>
                </a:solidFill>
              </a:rPr>
              <a:t>     (Havířov). </a:t>
            </a:r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C9CB627D-C08E-4703-BD63-5E14D406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82C0B0-AB60-458B-9791-61E552D211B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A61E0-04F3-4C3C-A041-06078FB9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F9B38B3D-DEDB-4E70-A866-4D4E62455F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u="sng"/>
              <a:t>Pociťované potřeby</a:t>
            </a:r>
            <a:r>
              <a:rPr lang="cs-CZ" altLang="cs-CZ" sz="2400" u="sng"/>
              <a:t> </a:t>
            </a:r>
            <a:r>
              <a:rPr lang="cs-CZ" altLang="cs-CZ" sz="2400"/>
              <a:t>(felt needs) bývají zjišťovány tak, že lidé jsou přímo dotazováni co aktuálně chtějí. </a:t>
            </a:r>
          </a:p>
          <a:p>
            <a:pPr eaLnBrk="1" hangingPunct="1"/>
            <a:r>
              <a:rPr lang="cs-CZ" altLang="cs-CZ" sz="2400"/>
              <a:t>Vzhledem ke skutečnosti, že je velmi pravděpodobné, že dotazované osoby </a:t>
            </a:r>
            <a:r>
              <a:rPr lang="cs-CZ" altLang="cs-CZ" sz="2400" b="1" i="1"/>
              <a:t>budou své potřeby rozšiřovat o svá ideální přání, je často obtížné je stanovit.</a:t>
            </a:r>
          </a:p>
          <a:p>
            <a:pPr eaLnBrk="1" hangingPunct="1"/>
            <a:r>
              <a:rPr lang="cs-CZ" altLang="cs-CZ" sz="2400"/>
              <a:t> Na druhé straně se setkáváme se skutečností, že někteří lidé se ostýchají si vědomě připustit, že nějakou pomoc skutečně potřebují. </a:t>
            </a:r>
          </a:p>
          <a:p>
            <a:pPr eaLnBrk="1" hangingPunct="1"/>
            <a:r>
              <a:rPr lang="cs-CZ" altLang="cs-CZ" sz="2400" b="1" i="1"/>
              <a:t>Navíc není reálné očekávat, že lidé budou schopni definovat své potřeby tak, aby byly kompatibilní s konkrétní sociální službou</a:t>
            </a:r>
            <a:r>
              <a:rPr lang="cs-CZ" altLang="cs-CZ" b="1" i="1"/>
              <a:t>.</a:t>
            </a:r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14EAC15D-07CD-4DAC-ABE3-AABC6014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6A0659-43CF-49BD-8079-1F6FCA4CCB2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32B88-1A86-4CC0-9B56-15884EB2E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D2C762D2-297E-4C3F-9C2E-A89833414E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/>
              <a:t>Vyjadřované potřeby</a:t>
            </a:r>
            <a:r>
              <a:rPr lang="cs-CZ" altLang="cs-CZ" u="sng"/>
              <a:t> </a:t>
            </a:r>
            <a:r>
              <a:rPr lang="cs-CZ" altLang="cs-CZ"/>
              <a:t>(expressed needs) jsou chápány </a:t>
            </a:r>
            <a:r>
              <a:rPr lang="cs-CZ" altLang="cs-CZ" i="1"/>
              <a:t>jako </a:t>
            </a:r>
            <a:r>
              <a:rPr lang="cs-CZ" altLang="cs-CZ" b="1" i="1"/>
              <a:t>pociťované potřeby</a:t>
            </a:r>
            <a:r>
              <a:rPr lang="cs-CZ" altLang="cs-CZ" i="1"/>
              <a:t>, které směřují k poptávce po nějakém zásahu nebo řešení. </a:t>
            </a:r>
          </a:p>
          <a:p>
            <a:pPr eaLnBrk="1" hangingPunct="1"/>
            <a:r>
              <a:rPr lang="cs-CZ" altLang="cs-CZ"/>
              <a:t>V oblasti poskytování sociálních služeb se zpravidla jedná o </a:t>
            </a:r>
            <a:r>
              <a:rPr lang="cs-CZ" altLang="cs-CZ" b="1" i="1"/>
              <a:t>vyhledání příslušné sociální služby </a:t>
            </a:r>
            <a:r>
              <a:rPr lang="cs-CZ" altLang="cs-CZ"/>
              <a:t>a o oslovení poskytovatele jako zájemce o službu, popřípadě zápis do pořadníku čekatelů na službu. </a:t>
            </a:r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BAFF2986-65F4-4FB3-86D4-FD13301D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ABE9B7-2E7D-4005-8823-D6B1B78634D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E9DD-DBD8-407D-A3C4-C6DC5D89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B524453C-21BA-4164-AC80-1683F2D629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 b="1" i="1"/>
              <a:t>V rámci komunitního plánování </a:t>
            </a:r>
            <a:r>
              <a:rPr lang="cs-CZ" altLang="cs-CZ" sz="2500" i="1"/>
              <a:t>sociálních služeb nacházíme prostor pro vyjadřované potřeby právě </a:t>
            </a:r>
            <a:r>
              <a:rPr lang="cs-CZ" altLang="cs-CZ" sz="2500" b="1" i="1"/>
              <a:t>v pracovních skupinách, </a:t>
            </a:r>
            <a:r>
              <a:rPr lang="cs-CZ" altLang="cs-CZ" sz="2500"/>
              <a:t>ve kterých by měli být podle hlavních zásad komunitního plánování </a:t>
            </a:r>
            <a:r>
              <a:rPr lang="cs-CZ" altLang="cs-CZ" sz="2500" i="1"/>
              <a:t>zapojeni</a:t>
            </a:r>
            <a:r>
              <a:rPr lang="cs-CZ" altLang="cs-CZ" sz="2500"/>
              <a:t> rovněž </a:t>
            </a:r>
            <a:r>
              <a:rPr lang="cs-CZ" altLang="cs-CZ" sz="2500" i="1"/>
              <a:t>uživatelé sociálních služeb.</a:t>
            </a:r>
            <a:r>
              <a:rPr lang="cs-CZ" altLang="cs-CZ" sz="2500"/>
              <a:t> </a:t>
            </a:r>
          </a:p>
          <a:p>
            <a:pPr eaLnBrk="1" hangingPunct="1"/>
            <a:r>
              <a:rPr lang="cs-CZ" altLang="cs-CZ" sz="2500" i="1"/>
              <a:t>Je zřejmé, že </a:t>
            </a:r>
            <a:r>
              <a:rPr lang="cs-CZ" altLang="cs-CZ" sz="2500" b="1" i="1"/>
              <a:t>motivací pro zapojení se do pracovních skupin ze strany uživatelů </a:t>
            </a:r>
            <a:r>
              <a:rPr lang="cs-CZ" altLang="cs-CZ" sz="2500" i="1"/>
              <a:t>sociálních služeb</a:t>
            </a:r>
            <a:r>
              <a:rPr lang="cs-CZ" altLang="cs-CZ" sz="2500" b="1" i="1"/>
              <a:t> </a:t>
            </a:r>
            <a:r>
              <a:rPr lang="cs-CZ" altLang="cs-CZ" sz="2500" i="1"/>
              <a:t>je právě motivováno úsilím </a:t>
            </a:r>
            <a:r>
              <a:rPr lang="cs-CZ" altLang="cs-CZ" sz="2500" b="1" i="1"/>
              <a:t>o prosazení řešení konkrétních potřeb postavených na reálném základě, </a:t>
            </a:r>
            <a:r>
              <a:rPr lang="cs-CZ" altLang="cs-CZ" sz="2500" i="1"/>
              <a:t>než formulování vizí řešících hypotetické situace. </a:t>
            </a:r>
          </a:p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7EDD9EE9-2CF5-4901-9113-3B774150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753C9D-3D40-4A81-A8EA-0FEAF5D2EEA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B2E4C-F74D-4E7B-9332-64FEB81E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54E2E6FE-253B-4158-919A-041DDFCFFA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/>
              <a:t>Koncept komparativních potřeb</a:t>
            </a:r>
            <a:r>
              <a:rPr lang="cs-CZ" altLang="cs-CZ" u="sng"/>
              <a:t> </a:t>
            </a:r>
            <a:r>
              <a:rPr lang="cs-CZ" altLang="cs-CZ"/>
              <a:t>(komparative needs) vychází z předpokladu, </a:t>
            </a:r>
            <a:r>
              <a:rPr lang="cs-CZ" altLang="cs-CZ" b="1" i="1"/>
              <a:t>že  lidé spadající do určité kategorie mívají většinou stejné, nebo alespoň podobné potřeby. </a:t>
            </a:r>
          </a:p>
          <a:p>
            <a:pPr eaLnBrk="1" hangingPunct="1"/>
            <a:r>
              <a:rPr lang="cs-CZ" altLang="cs-CZ"/>
              <a:t>Můžeme tedy vycházet z předpokladu, že přestože sociálních služeb využívají </a:t>
            </a:r>
            <a:r>
              <a:rPr lang="cs-CZ" altLang="cs-CZ" b="1" i="1"/>
              <a:t>pouze zástupci </a:t>
            </a:r>
            <a:r>
              <a:rPr lang="cs-CZ" altLang="cs-CZ"/>
              <a:t>určité kategorie cílové skupiny uživatelů sociálních služeb, budou mít i </a:t>
            </a:r>
            <a:r>
              <a:rPr lang="cs-CZ" altLang="cs-CZ" b="1" i="1"/>
              <a:t>ostatní lidé spadající to téže cílové skupiny, stejné nebo podobné potřeby. </a:t>
            </a:r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E21EC658-6B1E-4F13-8837-1EDD057F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79ABEF-F9DA-423A-9D31-0675FAE9576F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3FFA5-9932-487B-AF7B-E7BBBFA6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94F9CA9-DB0A-4AF1-B1A4-B00D747843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700"/>
              <a:t>V oblasti plánování sociálních služeb lze definovaného souboru komparativních potřeb pro </a:t>
            </a:r>
            <a:r>
              <a:rPr lang="cs-CZ" altLang="cs-CZ" sz="2700" b="1" i="1"/>
              <a:t>určité cílové skupiny uživatelů </a:t>
            </a:r>
            <a:r>
              <a:rPr lang="cs-CZ" altLang="cs-CZ" sz="2700" i="1"/>
              <a:t>sociálních služeb využít jako jednoho z podkladů </a:t>
            </a:r>
            <a:r>
              <a:rPr lang="cs-CZ" altLang="cs-CZ" sz="2700" b="1" i="1"/>
              <a:t>v obcích či regionech, kde se nepodaří kontaktovat a popřípadě zapojit uživatele řešené cílové skupiny. </a:t>
            </a:r>
          </a:p>
          <a:p>
            <a:pPr eaLnBrk="1" hangingPunct="1"/>
            <a:r>
              <a:rPr lang="cs-CZ" altLang="cs-CZ" sz="2700"/>
              <a:t>Např. u cílové skupiny uživatelů sociálních služeb </a:t>
            </a:r>
            <a:r>
              <a:rPr lang="cs-CZ" altLang="cs-CZ" sz="2700" b="1" i="1"/>
              <a:t>ohrožených drogovou závislostí nebo osob bez přístřeší.</a:t>
            </a:r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154D1122-FE24-4D86-B1F5-F9C0956E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B349B2-821C-427C-8E1F-05DDA31F3B9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>
            <a:extLst>
              <a:ext uri="{FF2B5EF4-FFF2-40B4-BE49-F238E27FC236}">
                <a16:creationId xmlns:a16="http://schemas.microsoft.com/office/drawing/2014/main" id="{2F4AB80E-3074-49A8-B8F5-010865B37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F65E44-E24A-4EEA-B1C8-728DE4FC9FD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60AD375-9F7B-43F2-B4B8-B56575DE1A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/>
              <a:t>Potřeby uživatelů sociálních služeb. Zjišťování potřeb uživatelů sociálních služeb. </a:t>
            </a:r>
            <a:br>
              <a:rPr lang="cs-CZ" altLang="cs-CZ" sz="3600" b="1"/>
            </a:br>
            <a:endParaRPr lang="cs-CZ" altLang="cs-CZ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C5AACB-B87E-4C6E-8DB0-AF97D23D4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858000" cy="1196975"/>
          </a:xfrm>
        </p:spPr>
        <p:txBody>
          <a:bodyPr/>
          <a:lstStyle/>
          <a:p>
            <a:pPr algn="l" eaLnBrk="1" hangingPunct="1"/>
            <a:br>
              <a:rPr lang="cs-CZ" altLang="cs-CZ">
                <a:solidFill>
                  <a:schemeClr val="tx2"/>
                </a:solidFill>
              </a:rPr>
            </a:br>
            <a:endParaRPr lang="cs-CZ" altLang="cs-CZ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b="1">
                <a:solidFill>
                  <a:schemeClr val="tx2"/>
                </a:solidFill>
              </a:rPr>
              <a:t>PaedDr. Miroslav Pilát, Ph.D.</a:t>
            </a:r>
            <a:br>
              <a:rPr lang="cs-CZ" altLang="cs-CZ">
                <a:solidFill>
                  <a:schemeClr val="tx2"/>
                </a:solidFill>
              </a:rPr>
            </a:br>
            <a:endParaRPr lang="cs-CZ" altLang="cs-CZ"/>
          </a:p>
          <a:p>
            <a:pPr algn="l" eaLnBrk="1" hangingPunct="1"/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8358F-6709-450B-A681-80D2E2D09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45E0CD-14CB-411F-8624-A2009503F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Pro účely zjišťování potřeb uživatelů při komunitním plánování sociálních služeb postačí zredukování 4 </a:t>
            </a:r>
            <a:r>
              <a:rPr lang="cs-CZ" dirty="0" err="1"/>
              <a:t>Bradshawových</a:t>
            </a:r>
            <a:r>
              <a:rPr lang="cs-CZ" dirty="0"/>
              <a:t> typů potřeb na 2 kategorie:</a:t>
            </a:r>
          </a:p>
          <a:p>
            <a:pPr eaLnBrk="1" hangingPunct="1">
              <a:defRPr/>
            </a:pPr>
            <a:r>
              <a:rPr lang="cs-CZ" b="1" i="1" dirty="0"/>
              <a:t>potřeby deklarované uživateli služeb </a:t>
            </a:r>
            <a:r>
              <a:rPr lang="cs-CZ" dirty="0"/>
              <a:t>(pociťované a vyjadřované),</a:t>
            </a:r>
          </a:p>
          <a:p>
            <a:pPr eaLnBrk="1" hangingPunct="1">
              <a:defRPr/>
            </a:pPr>
            <a:r>
              <a:rPr lang="cs-CZ" b="1" i="1" dirty="0"/>
              <a:t>potřeby uživatelů stanovené poskytovateli a dalšími odborníky v dané oblasti </a:t>
            </a:r>
            <a:r>
              <a:rPr lang="cs-CZ" dirty="0"/>
              <a:t>(normativní/komparativní).</a:t>
            </a: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A8D1237C-296D-4EFD-A3BE-4B2CEB44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3738F4-B07C-4D51-9AD8-EED32A1F550F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36620-C41F-4038-8D70-8CCFF2D1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Z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jišťování potřeb z pohledu sociokulturní antropologie </a:t>
            </a:r>
            <a:endParaRPr lang="cs-CZ" dirty="0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3925433A-9750-4A87-AB47-DCBBC7C5F3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0750" y="1573213"/>
            <a:ext cx="7772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Je přínosné mít  na zřeteli, že běžně dochází k odlišnostem mezi tím, jak různí lidé dokáží artikulovat své potřeby, při čemž </a:t>
            </a:r>
            <a:r>
              <a:rPr lang="cs-CZ" altLang="cs-CZ" b="1" i="1" dirty="0"/>
              <a:t>někteří mohou mísit své „skutečné“ potřeby s ideálními přáními řešícími jejich hypotetické situace. </a:t>
            </a:r>
          </a:p>
          <a:p>
            <a:pPr eaLnBrk="1" hangingPunct="1">
              <a:defRPr/>
            </a:pPr>
            <a:r>
              <a:rPr lang="cs-CZ" altLang="cs-CZ" dirty="0"/>
              <a:t>Proto konečným </a:t>
            </a:r>
            <a:r>
              <a:rPr lang="cs-CZ" altLang="cs-CZ" b="1" i="1" dirty="0"/>
              <a:t>arbitrem</a:t>
            </a:r>
            <a:r>
              <a:rPr lang="cs-CZ" altLang="cs-CZ" dirty="0"/>
              <a:t> znění a definice potřeb uživatelů je vždy </a:t>
            </a:r>
            <a:r>
              <a:rPr lang="cs-CZ" altLang="cs-CZ" b="1" i="1" dirty="0"/>
              <a:t>někdo jiný, někdo, kdo má možnost nadhledu, srovnání </a:t>
            </a:r>
            <a:br>
              <a:rPr lang="cs-CZ" altLang="cs-CZ" b="1" i="1" dirty="0"/>
            </a:br>
            <a:r>
              <a:rPr lang="cs-CZ" altLang="cs-CZ" b="1" i="1" dirty="0"/>
              <a:t>a analýzy a syntézy.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>
                <a:solidFill>
                  <a:schemeClr val="bg1">
                    <a:lumMod val="25000"/>
                  </a:schemeClr>
                </a:solidFill>
              </a:rPr>
              <a:t>     (Konzultace Domov </a:t>
            </a:r>
            <a:r>
              <a:rPr lang="cs-CZ" altLang="cs-CZ" sz="2000" dirty="0">
                <a:solidFill>
                  <a:schemeClr val="bg1">
                    <a:lumMod val="25000"/>
                  </a:schemeClr>
                </a:solidFill>
              </a:rPr>
              <a:t>pro seniory JM).</a:t>
            </a: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DC6D8187-1EC2-4A86-B92F-8F883928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96E8A-0BCA-48FB-9379-5EDEFE5B26F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>
            <a:extLst>
              <a:ext uri="{FF2B5EF4-FFF2-40B4-BE49-F238E27FC236}">
                <a16:creationId xmlns:a16="http://schemas.microsoft.com/office/drawing/2014/main" id="{BF5128C5-99A6-4D18-B9DC-F6351EB2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87556B-BFDD-416C-BCC0-8AC0A2D3D9F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00EC10-7F03-46E6-B8BA-5A518252F4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Děkuji Vám za pozornost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B540F2A4-6B34-4457-8989-A35FC04F2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/>
              <a:t>   PaedDr. Miroslav Pilát, Ph.D.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b="1" u="sng"/>
              <a:t>Telefon</a:t>
            </a:r>
            <a:r>
              <a:rPr lang="cs-CZ" altLang="cs-CZ"/>
              <a:t>: + 420 602 752 263</a:t>
            </a:r>
          </a:p>
          <a:p>
            <a:pPr eaLnBrk="1" hangingPunct="1"/>
            <a:r>
              <a:rPr lang="cs-CZ" altLang="cs-CZ" b="1" u="sng"/>
              <a:t>E-mail</a:t>
            </a:r>
            <a:r>
              <a:rPr lang="cs-CZ" altLang="cs-CZ"/>
              <a:t>: miroslav.pilat@seznam.cz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0795C9D-4DEA-4156-8922-B85070C5F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Pro zájemce</a:t>
            </a:r>
            <a:endParaRPr lang="cs-CZ" altLang="cs-CZ"/>
          </a:p>
        </p:txBody>
      </p:sp>
      <p:pic>
        <p:nvPicPr>
          <p:cNvPr id="27651" name="Zástupný symbol pro obsah 4">
            <a:extLst>
              <a:ext uri="{FF2B5EF4-FFF2-40B4-BE49-F238E27FC236}">
                <a16:creationId xmlns:a16="http://schemas.microsoft.com/office/drawing/2014/main" id="{F5AC1088-EE71-4276-890A-E12D51579F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7338"/>
            <a:ext cx="3556000" cy="5148262"/>
          </a:xfrm>
        </p:spPr>
      </p:pic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81A166DA-1E7A-4A5B-8673-65DA1C87D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7B84A4-C290-4475-8C41-8325DB1157FC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71B08-FB54-4DCD-A306-C2309409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eaLnBrk="1" hangingPunct="1">
              <a:defRPr/>
            </a:pPr>
            <a:br>
              <a:rPr lang="cs-CZ" sz="3600" b="1" dirty="0"/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C6F1A8B-C7D8-4BAC-980A-42254E45EA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700" dirty="0"/>
              <a:t>Pojem </a:t>
            </a:r>
            <a:r>
              <a:rPr lang="cs-CZ" altLang="cs-CZ" sz="2700" b="1" i="1" dirty="0"/>
              <a:t>potřeba </a:t>
            </a:r>
            <a:r>
              <a:rPr lang="cs-CZ" altLang="cs-CZ" sz="2700" dirty="0"/>
              <a:t>je velmi široký, zákonem nedefinovaný a bývá velmi často </a:t>
            </a:r>
            <a:r>
              <a:rPr lang="cs-CZ" altLang="cs-CZ" sz="2700" b="1" i="1" dirty="0"/>
              <a:t>různě interpretován </a:t>
            </a:r>
            <a:r>
              <a:rPr lang="cs-CZ" altLang="cs-CZ" sz="2000" b="1" i="1" dirty="0">
                <a:solidFill>
                  <a:schemeClr val="accent6"/>
                </a:solidFill>
              </a:rPr>
              <a:t>(DD JM)</a:t>
            </a:r>
            <a:r>
              <a:rPr lang="cs-CZ" altLang="cs-CZ" sz="2700" b="1" i="1" dirty="0"/>
              <a:t>.</a:t>
            </a:r>
          </a:p>
          <a:p>
            <a:pPr eaLnBrk="1" hangingPunct="1">
              <a:defRPr/>
            </a:pPr>
            <a:r>
              <a:rPr lang="cs-CZ" altLang="cs-CZ" sz="2700" dirty="0"/>
              <a:t>Pozn.: </a:t>
            </a:r>
            <a:r>
              <a:rPr lang="cs-CZ" altLang="cs-CZ" sz="2700" b="1" i="1" dirty="0"/>
              <a:t>Člověk potřebuje k životu málo, ale jeho potřeby jsou neomezené.</a:t>
            </a:r>
          </a:p>
          <a:p>
            <a:pPr eaLnBrk="1" hangingPunct="1">
              <a:defRPr/>
            </a:pPr>
            <a:r>
              <a:rPr lang="cs-CZ" altLang="cs-CZ" sz="2700" dirty="0"/>
              <a:t>Zákon o sociálních službách poněkud nešťastně obsahuje formulaci, kterou ukládá za povinnost obcím a krajům </a:t>
            </a:r>
            <a:r>
              <a:rPr lang="cs-CZ" altLang="cs-CZ" sz="2700" b="1" i="1" dirty="0"/>
              <a:t>„zjišťovat potřeby </a:t>
            </a:r>
            <a:r>
              <a:rPr lang="cs-CZ" altLang="cs-CZ" sz="2700" b="1" i="1" u="sng" dirty="0"/>
              <a:t>poskytování sociálních služeb </a:t>
            </a:r>
            <a:r>
              <a:rPr lang="cs-CZ" altLang="cs-CZ" sz="2700" b="1" i="1" dirty="0"/>
              <a:t>osobám nebo skupinám osob na svém území.“</a:t>
            </a:r>
            <a:r>
              <a:rPr lang="cs-CZ" altLang="cs-CZ" sz="2700" dirty="0"/>
              <a:t> </a:t>
            </a:r>
            <a:r>
              <a:rPr lang="cs-CZ" altLang="cs-CZ" sz="2000" dirty="0"/>
              <a:t>(Ustanovení § 94 a § 95 zákona č. 108/ 2006 Sb.,</a:t>
            </a:r>
            <a:br>
              <a:rPr lang="cs-CZ" altLang="cs-CZ" sz="2000" dirty="0"/>
            </a:br>
            <a:r>
              <a:rPr lang="cs-CZ" altLang="cs-CZ" sz="2000" dirty="0"/>
              <a:t>o sociálních službách, ve znění pozdějších předpisů).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8EA5E482-0F44-4AC8-A823-92C0E845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795269-E071-44AB-8CF9-CDBC832A48E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F8EAD-72C5-4BDE-A856-467A3A83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5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BED04391-68B3-43DE-A5B2-5BA3575D49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Tato zavádějící dikce zákona může vést, </a:t>
            </a:r>
            <a:br>
              <a:rPr lang="cs-CZ" altLang="cs-CZ" sz="2600"/>
            </a:br>
            <a:r>
              <a:rPr lang="cs-CZ" altLang="cs-CZ" sz="2600"/>
              <a:t>a často v praxi vede k tomu, </a:t>
            </a:r>
            <a:r>
              <a:rPr lang="cs-CZ" altLang="cs-CZ" sz="2600" b="1" i="1"/>
              <a:t>že při zjišťování potřeb uživatelů </a:t>
            </a:r>
            <a:r>
              <a:rPr lang="cs-CZ" altLang="cs-CZ" sz="2600" i="1"/>
              <a:t>se v dotaznících zjišťují chybějící</a:t>
            </a:r>
            <a:r>
              <a:rPr lang="cs-CZ" altLang="cs-CZ" sz="2600" b="1" i="1"/>
              <a:t> služby dle typologie služeb </a:t>
            </a:r>
            <a:r>
              <a:rPr lang="cs-CZ" altLang="cs-CZ" sz="2600" i="1"/>
              <a:t>zákona </a:t>
            </a:r>
            <a:br>
              <a:rPr lang="cs-CZ" altLang="cs-CZ" sz="2600" i="1"/>
            </a:br>
            <a:r>
              <a:rPr lang="cs-CZ" altLang="cs-CZ" sz="2600" i="1"/>
              <a:t>o sociálních službách a</a:t>
            </a:r>
            <a:r>
              <a:rPr lang="cs-CZ" altLang="cs-CZ" sz="2600" b="1" i="1"/>
              <a:t>  </a:t>
            </a:r>
            <a:r>
              <a:rPr lang="cs-CZ" altLang="cs-CZ" sz="2600" b="1" i="1" u="sng"/>
              <a:t>ne jejich skutečné potřeby pomoci a podpory</a:t>
            </a:r>
            <a:r>
              <a:rPr lang="cs-CZ" altLang="cs-CZ" sz="2600" b="1" i="1"/>
              <a:t>, které lze často saturovat i jiným způsobem, než sociální službou.</a:t>
            </a:r>
            <a:r>
              <a:rPr lang="cs-CZ" altLang="cs-CZ" sz="2600"/>
              <a:t> </a:t>
            </a:r>
          </a:p>
          <a:p>
            <a:pPr eaLnBrk="1" hangingPunct="1"/>
            <a:r>
              <a:rPr lang="cs-CZ" altLang="cs-CZ" sz="2600"/>
              <a:t>Jsme přesvědčeni, a současná praxe to  </a:t>
            </a:r>
            <a:br>
              <a:rPr lang="cs-CZ" altLang="cs-CZ" sz="2600"/>
            </a:br>
            <a:r>
              <a:rPr lang="cs-CZ" altLang="cs-CZ" sz="2600"/>
              <a:t>i potvrzuje, že lidé jsou schopni velmi dobře </a:t>
            </a:r>
            <a:r>
              <a:rPr lang="cs-CZ" altLang="cs-CZ" sz="2600" b="1" i="1"/>
              <a:t>specifikovat  a popsat svoje potřeby</a:t>
            </a:r>
            <a:r>
              <a:rPr lang="cs-CZ" altLang="cs-CZ" sz="2600"/>
              <a:t>, ale že </a:t>
            </a:r>
            <a:r>
              <a:rPr lang="cs-CZ" altLang="cs-CZ" sz="2600" i="1"/>
              <a:t>řadu z nich </a:t>
            </a:r>
            <a:r>
              <a:rPr lang="cs-CZ" altLang="cs-CZ" sz="2600" b="1" i="1"/>
              <a:t>nelze řešit sociální službou. </a:t>
            </a:r>
          </a:p>
          <a:p>
            <a:pPr eaLnBrk="1" hangingPunct="1"/>
            <a:endParaRPr lang="cs-CZ" altLang="cs-CZ"/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B56A3801-7852-48AD-B3D2-A6868C69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D1310E-2402-4266-9D1A-F454EFCCB36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B5FE9-9DE7-4455-8F70-4BC1E811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6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A678BD79-D28C-466A-9F01-5A6762EA0B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500"/>
              <a:t>Sociální služby pochopitelně nemohou řešit celé spektrum lidských potřeb. </a:t>
            </a:r>
          </a:p>
          <a:p>
            <a:pPr eaLnBrk="1" hangingPunct="1"/>
            <a:r>
              <a:rPr lang="cs-CZ" altLang="cs-CZ" sz="2500"/>
              <a:t>Zákon o sociálních službách ve svém úvodním ustanovení jednoznačně vymezuje přesný okruh potřeb tím, že řeší </a:t>
            </a:r>
            <a:r>
              <a:rPr lang="cs-CZ" altLang="cs-CZ" sz="2500" b="1" i="1"/>
              <a:t>„zajištění pomoci a podpory osobám v nepříznivé sociální situaci“ </a:t>
            </a:r>
            <a:br>
              <a:rPr lang="cs-CZ" altLang="cs-CZ" sz="2500" b="1" i="1"/>
            </a:br>
            <a:r>
              <a:rPr lang="cs-CZ" altLang="cs-CZ" sz="2500"/>
              <a:t>a požaduje, aby toto řešení podporovalo sociální začlenění a ochranu před sociálním vyloučením. </a:t>
            </a:r>
          </a:p>
          <a:p>
            <a:pPr eaLnBrk="1" hangingPunct="1"/>
            <a:r>
              <a:rPr lang="cs-CZ" altLang="cs-CZ" sz="2500"/>
              <a:t>Úkolem sociálních služeb je pomáhat lidem </a:t>
            </a:r>
            <a:br>
              <a:rPr lang="cs-CZ" altLang="cs-CZ" sz="2500"/>
            </a:br>
            <a:r>
              <a:rPr lang="cs-CZ" altLang="cs-CZ" sz="2500"/>
              <a:t>a </a:t>
            </a:r>
            <a:r>
              <a:rPr lang="cs-CZ" altLang="cs-CZ" sz="2500" b="1" i="1"/>
              <a:t>podporovat je, aby mohli žít běžným způsobem života svých vrstevníků. </a:t>
            </a:r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487289BD-9132-4594-A3F8-87E3483E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060FE3-78CC-4740-8691-200BCAEACED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3177C-54F2-49E7-84CD-9CD02F0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6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D26E7EF6-208E-4B53-BC93-6BA2CBFE93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 tomto kontextu lze tedy </a:t>
            </a:r>
            <a:r>
              <a:rPr lang="cs-CZ" altLang="cs-CZ" b="1" i="1"/>
              <a:t>potřeby v širším slova smyslu redukovat na to, </a:t>
            </a:r>
            <a:r>
              <a:rPr lang="cs-CZ" altLang="cs-CZ"/>
              <a:t>jakou pomoc a podporu v nepříznivé sociální situaci lidé potřebují, aby se </a:t>
            </a:r>
            <a:r>
              <a:rPr lang="cs-CZ" altLang="cs-CZ" i="1"/>
              <a:t>mohli začlenit nebo předejít sociálnímu vyloučení, a tedy přiměřeně žít běžným způsobem života jakým žijí jejich vrstevníci. </a:t>
            </a: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D4269134-CF3D-48C5-9730-8EF34C5B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1919E-FCC0-4DD6-BAAF-83F30BD1CCE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EE21A-7F4C-4DA1-BDFA-EE8F0382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8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F1E106CD-73D8-4588-97C2-1BABF5648B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/>
            <a:r>
              <a:rPr lang="cs-CZ" altLang="cs-CZ" sz="2300"/>
              <a:t>Zákon o sociálních službách ve svém úvodním ustanovení jednoznačně hovoří o tom, že </a:t>
            </a:r>
            <a:r>
              <a:rPr lang="cs-CZ" altLang="cs-CZ" sz="2300" b="1" i="1"/>
              <a:t>plánování sociálních služeb je výsledkem aktivního zjišťování potřeb osob ve stanoveném území.</a:t>
            </a:r>
            <a:r>
              <a:rPr lang="cs-CZ" altLang="cs-CZ" sz="2300"/>
              <a:t> </a:t>
            </a:r>
          </a:p>
          <a:p>
            <a:pPr eaLnBrk="1" hangingPunct="1"/>
            <a:r>
              <a:rPr lang="cs-CZ" altLang="cs-CZ" sz="2300"/>
              <a:t>Při plánování sociálních služeb je třeba mít na zřeteli, že existují </a:t>
            </a:r>
            <a:r>
              <a:rPr lang="cs-CZ" altLang="cs-CZ" sz="2300" b="1" i="1"/>
              <a:t>dva okruhy osob, u nichž je potřeba zjišťovat potřeby. </a:t>
            </a:r>
          </a:p>
          <a:p>
            <a:pPr eaLnBrk="1" hangingPunct="1"/>
            <a:r>
              <a:rPr lang="cs-CZ" altLang="cs-CZ" sz="2300" b="1" u="sng"/>
              <a:t>Prvním okruhem </a:t>
            </a:r>
            <a:r>
              <a:rPr lang="cs-CZ" altLang="cs-CZ" sz="2300"/>
              <a:t>jsou ti, kteří z důvodů nepříznivé sociální situace </a:t>
            </a:r>
            <a:r>
              <a:rPr lang="cs-CZ" altLang="cs-CZ" sz="2300" b="1" i="1"/>
              <a:t>nemohou žít rovnocenným způsobem života svých vrstevníků</a:t>
            </a:r>
            <a:r>
              <a:rPr lang="cs-CZ" altLang="cs-CZ" sz="2300"/>
              <a:t>. </a:t>
            </a:r>
          </a:p>
          <a:p>
            <a:pPr eaLnBrk="1" hangingPunct="1"/>
            <a:r>
              <a:rPr lang="cs-CZ" altLang="cs-CZ" sz="2300"/>
              <a:t>U nich je nejdříve nutné zjišťovat a mapovat to, co konkrétnímu jedinci schází, aby se mohl zapojit do ekonomického, sociálního a kulturního života společnosti.</a:t>
            </a:r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7AD2E210-7617-41A2-B279-34AA966E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4750" y="6248400"/>
            <a:ext cx="116205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9B2FF1-B9D1-4668-B022-7BAC0E97C40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EA290-ECB0-4BA3-AE54-43EF73AB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sz="3600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9EA1F5D-584E-41EA-9C15-4D9C8C4251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400" b="1" i="1" dirty="0"/>
              <a:t>Až následně </a:t>
            </a:r>
            <a:r>
              <a:rPr lang="cs-CZ" altLang="cs-CZ" sz="2400" dirty="0"/>
              <a:t>ve spolupráci s poskytovateli sociálních služeb </a:t>
            </a:r>
            <a:r>
              <a:rPr lang="cs-CZ" altLang="cs-CZ" sz="2400" b="1" i="1" dirty="0"/>
              <a:t>je nutné hledat ty typy a druhy služeb</a:t>
            </a:r>
            <a:r>
              <a:rPr lang="cs-CZ" altLang="cs-CZ" sz="2400" dirty="0"/>
              <a:t>, které by na zjištěné potřeby mohly reagovat a saturovat je.</a:t>
            </a:r>
          </a:p>
          <a:p>
            <a:pPr eaLnBrk="1" hangingPunct="1">
              <a:defRPr/>
            </a:pPr>
            <a:r>
              <a:rPr lang="cs-CZ" altLang="cs-CZ" sz="2400" dirty="0"/>
              <a:t>Zjišťování potřeb však </a:t>
            </a:r>
            <a:r>
              <a:rPr lang="cs-CZ" altLang="cs-CZ" sz="2400" b="1" i="1" dirty="0"/>
              <a:t>není totožné se zjišťováním </a:t>
            </a:r>
            <a:r>
              <a:rPr lang="cs-CZ" altLang="cs-CZ" sz="2400" b="1" i="1" u="sng" dirty="0"/>
              <a:t>míry spokojenosti s poskytovanými službami </a:t>
            </a:r>
            <a:br>
              <a:rPr lang="cs-CZ" altLang="cs-CZ" sz="2400" b="1" i="1" dirty="0"/>
            </a:br>
            <a:r>
              <a:rPr lang="cs-CZ" altLang="cs-CZ" sz="2400" dirty="0"/>
              <a:t>u uživatelů sociálních služeb, byť tyto informace mohou být jako jistý druh uživatelské spokojenosti </a:t>
            </a:r>
            <a:r>
              <a:rPr lang="cs-CZ" altLang="cs-CZ" sz="2400" i="1" dirty="0"/>
              <a:t>užitečným informačním zdrojem při zavádění standardů kvality sociálních služeb.</a:t>
            </a:r>
            <a:r>
              <a:rPr lang="cs-CZ" altLang="cs-CZ" sz="2000" i="1" dirty="0">
                <a:solidFill>
                  <a:schemeClr val="accent6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altLang="cs-CZ" sz="2400" i="1" dirty="0"/>
              <a:t>Nemohou však být jediným a dostatečným zdrojem </a:t>
            </a:r>
            <a:br>
              <a:rPr lang="cs-CZ" altLang="cs-CZ" sz="2400" i="1" dirty="0"/>
            </a:br>
            <a:r>
              <a:rPr lang="cs-CZ" altLang="cs-CZ" sz="2400" i="1" dirty="0"/>
              <a:t>o potřebách při plánování sociálních služeb.</a:t>
            </a:r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3DDA8404-FCC5-41A1-84A5-E55F32A6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823503-9A49-4DCE-A569-0C584D0FFCE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5FACE-61A3-451B-A506-3F9C0813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Vymezení  potřeb, okruh potřeb, potřeby a dostupnost </a:t>
            </a:r>
            <a:b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6F241BC5-BCBD-416D-900A-2290CEA10C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u="sng"/>
              <a:t>Za druhý okruh osob </a:t>
            </a:r>
            <a:r>
              <a:rPr lang="cs-CZ" altLang="cs-CZ" sz="2400"/>
              <a:t>jsou považováni </a:t>
            </a:r>
            <a:r>
              <a:rPr lang="cs-CZ" altLang="cs-CZ" sz="2400" b="1" i="1"/>
              <a:t>budoucí příjemci sociálních služeb</a:t>
            </a:r>
            <a:r>
              <a:rPr lang="cs-CZ" altLang="cs-CZ" sz="2400"/>
              <a:t>, anebo čekatelé či </a:t>
            </a:r>
            <a:r>
              <a:rPr lang="cs-CZ" altLang="cs-CZ" sz="2400" i="1"/>
              <a:t>zájemci o službu</a:t>
            </a:r>
            <a:r>
              <a:rPr lang="cs-CZ" altLang="cs-CZ" sz="2400"/>
              <a:t>, které nejsou na daném území dostupné.  Jestliže potřebujeme zjistit, jak má vypadat budoucí struktura a síť sociálních služeb, </a:t>
            </a:r>
            <a:r>
              <a:rPr lang="cs-CZ" altLang="cs-CZ" sz="2400" b="1" i="1"/>
              <a:t>je potřeba zkoumat potřeby reprezentativního vzorku lidí na zkoumaném území. </a:t>
            </a:r>
          </a:p>
          <a:p>
            <a:pPr eaLnBrk="1" hangingPunct="1"/>
            <a:r>
              <a:rPr lang="cs-CZ" altLang="cs-CZ" sz="2400" b="1" i="1"/>
              <a:t>Dostupnost sociálních služeb a potřeby osob na daném území jsou jednoznačně ve vzájemném vztahu. </a:t>
            </a:r>
          </a:p>
          <a:p>
            <a:pPr eaLnBrk="1" hangingPunct="1"/>
            <a:r>
              <a:rPr lang="cs-CZ" altLang="cs-CZ" sz="2400"/>
              <a:t>Dostupnost by měla odpovídat na potřeby. Na druhou stranu dostupnost také potřeby ovlivňuje, potlačuje či dokonce vyvolává.</a:t>
            </a:r>
            <a:endParaRPr lang="cs-CZ" altLang="cs-CZ" sz="2400" b="1" i="1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1D2DBFA2-91C6-4D2B-8B08-CF5DA875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C59E63-83FD-47C3-82BD-9717E3E4B0C3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5cc325b-3808-46fd-ba12-9be4b2bbba49"/>
    <ds:schemaRef ds:uri="cbefea44-e136-4179-aaed-838712420fe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09019A-BC3B-45D5-A437-BB72ACB15A2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1661</Words>
  <Application>Microsoft Office PowerPoint</Application>
  <PresentationFormat>Předvádění na obrazovce (4:3)</PresentationFormat>
  <Paragraphs>113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Motiv Office</vt:lpstr>
      <vt:lpstr>Vrstvy</vt:lpstr>
      <vt:lpstr>Komunitní plánování sociálních služeb jako makro metoda sociální práce</vt:lpstr>
      <vt:lpstr>Potřeby uživatelů sociálních služeb. Zjišťování potřeb uživatelů sociálních služeb.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 Vymezení  potřeb, okruh potřeb, potřeby a dostupnost 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Zjišťování potřeb z pohledu sociokulturní antropologie </vt:lpstr>
      <vt:lpstr>Děkuji Vám za pozornost</vt:lpstr>
      <vt:lpstr>Pro zájemce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cp:lastModifiedBy>Eva Prokšová</cp:lastModifiedBy>
  <cp:revision>5</cp:revision>
  <dcterms:created xsi:type="dcterms:W3CDTF">2020-07-28T16:37:17Z</dcterms:created>
  <dcterms:modified xsi:type="dcterms:W3CDTF">2021-02-18T08:50:25Z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