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2" r:id="rId5"/>
  </p:sldMasterIdLst>
  <p:sldIdLst>
    <p:sldId id="263" r:id="rId6"/>
    <p:sldId id="256" r:id="rId7"/>
    <p:sldId id="468" r:id="rId8"/>
    <p:sldId id="469" r:id="rId9"/>
    <p:sldId id="477" r:id="rId10"/>
    <p:sldId id="446" r:id="rId11"/>
    <p:sldId id="447" r:id="rId12"/>
    <p:sldId id="448" r:id="rId13"/>
    <p:sldId id="470" r:id="rId14"/>
    <p:sldId id="472" r:id="rId15"/>
    <p:sldId id="449" r:id="rId16"/>
    <p:sldId id="450" r:id="rId17"/>
    <p:sldId id="471" r:id="rId18"/>
    <p:sldId id="473" r:id="rId19"/>
    <p:sldId id="474" r:id="rId20"/>
    <p:sldId id="475" r:id="rId21"/>
    <p:sldId id="279" r:id="rId22"/>
    <p:sldId id="280" r:id="rId23"/>
    <p:sldId id="476" r:id="rId24"/>
    <p:sldId id="301" r:id="rId25"/>
    <p:sldId id="360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D0AA7FB7-8BF9-4DD1-88B3-6D2FCAA82C9D}">
          <p14:sldIdLst>
            <p14:sldId id="263"/>
          </p14:sldIdLst>
        </p14:section>
        <p14:section name="Oddíl bez názvu" id="{AAAD32AD-EC01-4B3D-A7A9-ED7702AB60B0}">
          <p14:sldIdLst>
            <p14:sldId id="256"/>
            <p14:sldId id="468"/>
            <p14:sldId id="469"/>
            <p14:sldId id="477"/>
            <p14:sldId id="446"/>
            <p14:sldId id="447"/>
            <p14:sldId id="448"/>
            <p14:sldId id="470"/>
            <p14:sldId id="472"/>
            <p14:sldId id="449"/>
            <p14:sldId id="450"/>
            <p14:sldId id="471"/>
            <p14:sldId id="473"/>
            <p14:sldId id="474"/>
            <p14:sldId id="475"/>
            <p14:sldId id="279"/>
            <p14:sldId id="280"/>
            <p14:sldId id="476"/>
            <p14:sldId id="301"/>
            <p14:sldId id="36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9F1DE9-1581-4716-AAC3-E5BD8B83EB14}" v="55" dt="2020-07-28T16:17:33.2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6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18.02.2021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3613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18.02.2021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1891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18.02.2021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5721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D0D8CF50-304F-470F-AFDD-1CA2BE365B36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8055C035-26AD-4419-AF47-39E690A843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cs-CZ" altLang="cs-CZ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6" name="Group 4">
              <a:extLst>
                <a:ext uri="{FF2B5EF4-FFF2-40B4-BE49-F238E27FC236}">
                  <a16:creationId xmlns:a16="http://schemas.microsoft.com/office/drawing/2014/main" id="{88A02F88-477D-4096-9CBE-84AB8F8982D6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>
                <a:extLst>
                  <a:ext uri="{FF2B5EF4-FFF2-40B4-BE49-F238E27FC236}">
                    <a16:creationId xmlns:a16="http://schemas.microsoft.com/office/drawing/2014/main" id="{B8CE342A-F145-42A1-9954-9F0E608458AC}"/>
                  </a:ext>
                </a:extLst>
              </p:cNvPr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cs-CZ" altLang="cs-CZ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6">
                <a:extLst>
                  <a:ext uri="{FF2B5EF4-FFF2-40B4-BE49-F238E27FC236}">
                    <a16:creationId xmlns:a16="http://schemas.microsoft.com/office/drawing/2014/main" id="{944756B6-9C54-4669-B68D-2CA15D9FF961}"/>
                  </a:ext>
                </a:extLst>
              </p:cNvPr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cs-CZ" altLang="cs-CZ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Line 7">
                <a:extLst>
                  <a:ext uri="{FF2B5EF4-FFF2-40B4-BE49-F238E27FC236}">
                    <a16:creationId xmlns:a16="http://schemas.microsoft.com/office/drawing/2014/main" id="{D2BAF6EA-3B28-418E-8F76-6622B6D262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7" name="Group 8">
              <a:extLst>
                <a:ext uri="{FF2B5EF4-FFF2-40B4-BE49-F238E27FC236}">
                  <a16:creationId xmlns:a16="http://schemas.microsoft.com/office/drawing/2014/main" id="{BD8794D7-1F20-4DAF-AC6C-E45F2BFB0148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>
                <a:extLst>
                  <a:ext uri="{FF2B5EF4-FFF2-40B4-BE49-F238E27FC236}">
                    <a16:creationId xmlns:a16="http://schemas.microsoft.com/office/drawing/2014/main" id="{2CABC535-1849-432D-A86E-E81D0543C7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cs-CZ" altLang="cs-CZ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Line 10">
                <a:extLst>
                  <a:ext uri="{FF2B5EF4-FFF2-40B4-BE49-F238E27FC236}">
                    <a16:creationId xmlns:a16="http://schemas.microsoft.com/office/drawing/2014/main" id="{D1EC2439-94E8-48C9-BF4A-95D0478711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</p:grpSp>
      <p:sp>
        <p:nvSpPr>
          <p:cNvPr id="615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cs-CZ" altLang="cs-CZ" noProof="0"/>
              <a:t>Klepnutím lze upravit styl předlohy nadpisů.</a:t>
            </a:r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cs-CZ" altLang="cs-CZ" noProof="0"/>
              <a:t>Klepnutím lze upravit styl předlohy podnadpisů.</a:t>
            </a:r>
          </a:p>
        </p:txBody>
      </p:sp>
      <p:sp>
        <p:nvSpPr>
          <p:cNvPr id="13" name="Rectangle 13">
            <a:extLst>
              <a:ext uri="{FF2B5EF4-FFF2-40B4-BE49-F238E27FC236}">
                <a16:creationId xmlns:a16="http://schemas.microsoft.com/office/drawing/2014/main" id="{AF80A53D-2EE1-45FD-9772-E3660027DC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95F8EBA8-00BC-4ED2-B5A0-F842F4F736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D1C20696-4A8B-4278-9809-3040A87DC2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6CED3-B84F-4510-8CF0-F8B0BB0986C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344215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3ACB79E8-34B6-472C-A067-764E342E87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B452C2FA-CC82-4587-B2ED-A10B2674E9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B831C2A7-4750-4F4B-A9CB-8035EE53EC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9EE0ED-47B1-42A8-A6C2-55607B59F95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047674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668640AB-2459-4413-9505-BBC31FDFC0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D8343F58-2E99-452E-9CC7-1E10671948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1A2CEEF1-D04C-429B-968D-C7A597C443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325DA-29BB-4BDD-9B9F-1D0965EAB9B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186062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82803ED5-B3EA-49FA-AB7A-A0155CFE65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3F9BB372-E8DC-446D-8369-DE9306526B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0D259175-BBDC-4B73-B213-901CD5F9E2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19557F-C941-4F72-BC91-3FF5A527F94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872681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1F6E38E6-0402-468C-AE88-AB8155220A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10">
            <a:extLst>
              <a:ext uri="{FF2B5EF4-FFF2-40B4-BE49-F238E27FC236}">
                <a16:creationId xmlns:a16="http://schemas.microsoft.com/office/drawing/2014/main" id="{DA3D46C7-22CC-4FD3-B2B1-89DC6F8EC8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11">
            <a:extLst>
              <a:ext uri="{FF2B5EF4-FFF2-40B4-BE49-F238E27FC236}">
                <a16:creationId xmlns:a16="http://schemas.microsoft.com/office/drawing/2014/main" id="{0F81ABA0-E248-440D-A5DA-B1C5623ADF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66C736-33A1-48B8-A1CC-110F775583D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0069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58053F70-C9A9-4510-B837-3070FCDE8E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D03BB0F6-85F8-4A0F-80F6-4301B0B15F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6A1994AC-1291-4116-B74D-68372B7348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AEB717-A941-4DC0-93E4-564797A8E64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840189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>
            <a:extLst>
              <a:ext uri="{FF2B5EF4-FFF2-40B4-BE49-F238E27FC236}">
                <a16:creationId xmlns:a16="http://schemas.microsoft.com/office/drawing/2014/main" id="{95816984-0522-492F-9A52-EE72C43408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10">
            <a:extLst>
              <a:ext uri="{FF2B5EF4-FFF2-40B4-BE49-F238E27FC236}">
                <a16:creationId xmlns:a16="http://schemas.microsoft.com/office/drawing/2014/main" id="{FF6FB7C8-77C3-4E61-97CB-32A0E3233A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E8038D18-B0BC-47C2-87B0-7DC7DE79C8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3BA85D-BFB7-4F28-9A1F-3C0D42E2E9D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117852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58899242-3288-4555-A8E2-584F35C0AF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D4DE00D8-E4EE-49FB-A790-5D20B33BD4A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83BD6C9B-F865-44C9-8917-CF997ECD52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F7DD7C-6CE1-4A7D-9850-7407236AA1B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90551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18.02.2021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22280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4E63DBE3-C05B-458E-9104-2F187ECE91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628639A6-C59B-42BD-9365-BC43CB580D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4AB67CB7-C2EF-453B-B57A-7629BA8ADD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DB9C81-6499-4938-B9B3-789586FA7F1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35796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26C1D860-CEAE-4571-938C-423908CB2D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EFDED44B-2D94-4932-B553-D811FC91D58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3648F254-E0E6-4CF8-9D55-1543F492B6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92F54E-4B40-4B74-B9C0-16966B6DE1B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1492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ED13EFA6-C744-4E52-8CC7-BA5D6362DA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BB74135D-E8BD-4AA1-9501-25E1716953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8335ED89-DF33-4F04-9393-6A470CF4E1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44968-89F1-4531-B949-99B567B2836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25133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18.02.2021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7169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18.02.2021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4649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18.02.2021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8363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18.02.2021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982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18.02.2021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4380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18.02.2021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1299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18.02.2021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7455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F5B8D-2B12-4C6F-8C22-D201E90FF82E}" type="datetimeFigureOut">
              <a:rPr lang="cs-CZ" smtClean="0"/>
              <a:t>18.02.2021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4418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FA0F63C1-100D-4CC1-8F7A-20E15A1795AD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3" name="Rectangle 3">
              <a:extLst>
                <a:ext uri="{FF2B5EF4-FFF2-40B4-BE49-F238E27FC236}">
                  <a16:creationId xmlns:a16="http://schemas.microsoft.com/office/drawing/2014/main" id="{B93AC4D9-07F9-4B47-84BC-146ECF84FF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cs-CZ" altLang="cs-CZ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1034" name="Group 4">
              <a:extLst>
                <a:ext uri="{FF2B5EF4-FFF2-40B4-BE49-F238E27FC236}">
                  <a16:creationId xmlns:a16="http://schemas.microsoft.com/office/drawing/2014/main" id="{659CA38A-378C-4BB0-8851-851CA66F6C3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5" name="Rectangle 5">
                <a:extLst>
                  <a:ext uri="{FF2B5EF4-FFF2-40B4-BE49-F238E27FC236}">
                    <a16:creationId xmlns:a16="http://schemas.microsoft.com/office/drawing/2014/main" id="{C12E9536-D2B9-40B2-A704-3507862BEC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cs-CZ" altLang="cs-CZ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36" name="Line 6">
                <a:extLst>
                  <a:ext uri="{FF2B5EF4-FFF2-40B4-BE49-F238E27FC236}">
                    <a16:creationId xmlns:a16="http://schemas.microsoft.com/office/drawing/2014/main" id="{9D124093-5927-48FE-B03D-EBD868E2FCF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</p:grpSp>
      <p:sp>
        <p:nvSpPr>
          <p:cNvPr id="1027" name="Rectangle 7">
            <a:extLst>
              <a:ext uri="{FF2B5EF4-FFF2-40B4-BE49-F238E27FC236}">
                <a16:creationId xmlns:a16="http://schemas.microsoft.com/office/drawing/2014/main" id="{73890F1A-7CBC-4C16-BD28-1B1217A288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8" name="Rectangle 8">
            <a:extLst>
              <a:ext uri="{FF2B5EF4-FFF2-40B4-BE49-F238E27FC236}">
                <a16:creationId xmlns:a16="http://schemas.microsoft.com/office/drawing/2014/main" id="{29768ABE-507F-4197-BFFF-61BEC5FA31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5129" name="Rectangle 9">
            <a:extLst>
              <a:ext uri="{FF2B5EF4-FFF2-40B4-BE49-F238E27FC236}">
                <a16:creationId xmlns:a16="http://schemas.microsoft.com/office/drawing/2014/main" id="{05423EED-2BF9-4267-AC00-9D50845A90B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buClrTx/>
              <a:buSzTx/>
              <a:buFontTx/>
              <a:buNone/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130" name="Rectangle 10">
            <a:extLst>
              <a:ext uri="{FF2B5EF4-FFF2-40B4-BE49-F238E27FC236}">
                <a16:creationId xmlns:a16="http://schemas.microsoft.com/office/drawing/2014/main" id="{B7F6BF8C-3C8D-48B8-B608-B38F053F047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buClrTx/>
              <a:buSzTx/>
              <a:buFontTx/>
              <a:buNone/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131" name="Rectangle 11">
            <a:extLst>
              <a:ext uri="{FF2B5EF4-FFF2-40B4-BE49-F238E27FC236}">
                <a16:creationId xmlns:a16="http://schemas.microsoft.com/office/drawing/2014/main" id="{0AED460E-E1C2-4BE5-9F77-E1CC31109C8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ClrTx/>
              <a:buSzTx/>
              <a:buFontTx/>
              <a:buNone/>
              <a:defRPr sz="1000"/>
            </a:lvl1pPr>
          </a:lstStyle>
          <a:p>
            <a:pPr>
              <a:defRPr/>
            </a:pPr>
            <a:fld id="{C6CA2C5D-69AD-4E8B-8E6C-EDA22446A66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1032" name="Line 12">
            <a:extLst>
              <a:ext uri="{FF2B5EF4-FFF2-40B4-BE49-F238E27FC236}">
                <a16:creationId xmlns:a16="http://schemas.microsoft.com/office/drawing/2014/main" id="{2F90D956-A1EB-4588-B89B-0AFFDF094B9F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3405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A4813E-51ED-4012-8D78-821F6D57A5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7224" y="2676987"/>
            <a:ext cx="6858000" cy="1024652"/>
          </a:xfrm>
        </p:spPr>
        <p:txBody>
          <a:bodyPr>
            <a:normAutofit/>
          </a:bodyPr>
          <a:lstStyle/>
          <a:p>
            <a:r>
              <a:rPr lang="cs-CZ" sz="3000" dirty="0"/>
              <a:t>Komunitní plánování sociálních služeb jako makro metoda sociální práce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A11FA9A-F513-4EE6-B798-6DC506ADAA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450318"/>
            <a:ext cx="6858000" cy="1241822"/>
          </a:xfrm>
        </p:spPr>
        <p:txBody>
          <a:bodyPr>
            <a:normAutofit/>
          </a:bodyPr>
          <a:lstStyle/>
          <a:p>
            <a:r>
              <a:rPr lang="cs-CZ" sz="1800" dirty="0"/>
              <a:t>CZ.02.2.69/0.0/0.0/16_015/0002400</a:t>
            </a:r>
            <a:endParaRPr lang="cs-CZ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1800" dirty="0"/>
              <a:t>ROZVOJ VZDĚLÁVÁNÍ NA SLEZSKÉ UNIVERZITĚ V OPAVĚ</a:t>
            </a:r>
          </a:p>
        </p:txBody>
      </p:sp>
      <p:pic>
        <p:nvPicPr>
          <p:cNvPr id="4" name="Obrázek 3" descr="Logolink_OP_VVV_hor_barva_cz">
            <a:extLst>
              <a:ext uri="{FF2B5EF4-FFF2-40B4-BE49-F238E27FC236}">
                <a16:creationId xmlns:a16="http://schemas.microsoft.com/office/drawing/2014/main" id="{D3ECA9CD-610B-49AA-97ED-30168794AFF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450" y="202378"/>
            <a:ext cx="7277100" cy="17259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356347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>
            <a:extLst>
              <a:ext uri="{FF2B5EF4-FFF2-40B4-BE49-F238E27FC236}">
                <a16:creationId xmlns:a16="http://schemas.microsoft.com/office/drawing/2014/main" id="{42A26991-4EE6-4605-9747-F2A70F63D8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4400" b="1">
                <a:solidFill>
                  <a:schemeClr val="hlink"/>
                </a:solidFill>
              </a:rPr>
              <a:t>Fáze plánování</a:t>
            </a:r>
            <a:endParaRPr lang="cs-CZ" altLang="cs-CZ"/>
          </a:p>
        </p:txBody>
      </p:sp>
      <p:sp>
        <p:nvSpPr>
          <p:cNvPr id="12291" name="Zástupný symbol pro obsah 2">
            <a:extLst>
              <a:ext uri="{FF2B5EF4-FFF2-40B4-BE49-F238E27FC236}">
                <a16:creationId xmlns:a16="http://schemas.microsoft.com/office/drawing/2014/main" id="{FC7932F8-6B6E-4A44-8C08-0685B1C8051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extLst/>
        </p:spPr>
        <p:txBody>
          <a:bodyPr/>
          <a:lstStyle/>
          <a:p>
            <a:pPr>
              <a:defRPr/>
            </a:pPr>
            <a:r>
              <a:rPr lang="cs-CZ" altLang="cs-CZ" sz="2300" dirty="0"/>
              <a:t>Prvním úkolem v této fázi je zpracování </a:t>
            </a:r>
            <a:r>
              <a:rPr lang="cs-CZ" altLang="cs-CZ" sz="2300" b="1" i="1" dirty="0"/>
              <a:t>vize</a:t>
            </a:r>
            <a:r>
              <a:rPr lang="cs-CZ" altLang="cs-CZ" sz="2300" dirty="0"/>
              <a:t>, jak mají sociální služby v dané komunitě vypadat, to znamená, že vize komunitního plánu formuluje </a:t>
            </a:r>
            <a:r>
              <a:rPr lang="cs-CZ" altLang="cs-CZ" sz="2300" b="1" i="1" dirty="0"/>
              <a:t>společnou představu</a:t>
            </a:r>
            <a:r>
              <a:rPr lang="cs-CZ" altLang="cs-CZ" sz="2300" dirty="0"/>
              <a:t> všech účastníků procesu komunitního plánování v pracovních skupinách o rozvoji systému sociálních služeb a </a:t>
            </a:r>
            <a:r>
              <a:rPr lang="cs-CZ" altLang="cs-CZ" sz="2300" b="1" i="1" dirty="0"/>
              <a:t>popisuje ideální cílový stav. </a:t>
            </a:r>
          </a:p>
          <a:p>
            <a:pPr>
              <a:defRPr/>
            </a:pPr>
            <a:r>
              <a:rPr lang="cs-CZ" altLang="cs-CZ" sz="2300" b="1" dirty="0"/>
              <a:t>Hlavním cílem</a:t>
            </a:r>
            <a:r>
              <a:rPr lang="cs-CZ" altLang="cs-CZ" sz="2300" b="1" i="1" dirty="0"/>
              <a:t> </a:t>
            </a:r>
            <a:r>
              <a:rPr lang="cs-CZ" altLang="cs-CZ" sz="2300" b="1" dirty="0"/>
              <a:t>fáze plánování je vyjednávání </a:t>
            </a:r>
            <a:br>
              <a:rPr lang="cs-CZ" altLang="cs-CZ" sz="2300" b="1" dirty="0"/>
            </a:br>
            <a:r>
              <a:rPr lang="cs-CZ" altLang="cs-CZ" sz="2300" b="1" dirty="0"/>
              <a:t>a společná dohoda  o návrzích priorit komunitního plánu sociálních služeb.</a:t>
            </a:r>
            <a:r>
              <a:rPr lang="cs-CZ" altLang="cs-CZ" sz="2300" dirty="0"/>
              <a:t> </a:t>
            </a:r>
          </a:p>
          <a:p>
            <a:pPr>
              <a:defRPr/>
            </a:pPr>
            <a:r>
              <a:rPr lang="cs-CZ" altLang="cs-CZ" sz="2300" dirty="0"/>
              <a:t>Převážná část práce spočívá na </a:t>
            </a:r>
            <a:r>
              <a:rPr lang="cs-CZ" altLang="cs-CZ" sz="2300" b="1" i="1" dirty="0"/>
              <a:t>pracovních skupinách</a:t>
            </a:r>
            <a:r>
              <a:rPr lang="cs-CZ" altLang="cs-CZ" sz="2300" dirty="0"/>
              <a:t> nebo na </a:t>
            </a:r>
            <a:r>
              <a:rPr lang="cs-CZ" altLang="cs-CZ" sz="2300" b="1" i="1" dirty="0"/>
              <a:t>vytvořených týmech k dané problematice.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altLang="cs-CZ" sz="2300" dirty="0">
              <a:highlight>
                <a:srgbClr val="FFFF00"/>
              </a:highlight>
            </a:endParaRPr>
          </a:p>
          <a:p>
            <a:pPr>
              <a:defRPr/>
            </a:pPr>
            <a:endParaRPr lang="cs-CZ" altLang="cs-CZ" sz="2400" dirty="0"/>
          </a:p>
        </p:txBody>
      </p:sp>
      <p:sp>
        <p:nvSpPr>
          <p:cNvPr id="12292" name="Zástupný symbol pro číslo snímku 3">
            <a:extLst>
              <a:ext uri="{FF2B5EF4-FFF2-40B4-BE49-F238E27FC236}">
                <a16:creationId xmlns:a16="http://schemas.microsoft.com/office/drawing/2014/main" id="{1AE73D43-9AED-48C7-95CE-B351B4130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27D53B4-2C48-4F56-895C-42C552C28872}" type="slidenum">
              <a:rPr kumimoji="0" lang="cs-CZ" altLang="cs-CZ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cs-CZ" altLang="cs-CZ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číslo snímku 5">
            <a:extLst>
              <a:ext uri="{FF2B5EF4-FFF2-40B4-BE49-F238E27FC236}">
                <a16:creationId xmlns:a16="http://schemas.microsoft.com/office/drawing/2014/main" id="{13DDE45B-852F-4F1E-8121-36B4C0A8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24ABDF1-1772-4210-B62E-63C61AA8962C}" type="slidenum">
              <a:rPr kumimoji="0" lang="cs-CZ" altLang="cs-CZ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cs-CZ" altLang="cs-CZ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E5D5A83F-B589-42B1-8B93-11F8F2D931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228600"/>
            <a:ext cx="7991475" cy="1304925"/>
          </a:xfrm>
        </p:spPr>
        <p:txBody>
          <a:bodyPr/>
          <a:lstStyle/>
          <a:p>
            <a:pPr algn="ctr" eaLnBrk="1" hangingPunct="1"/>
            <a:r>
              <a:rPr lang="cs-CZ" altLang="cs-CZ" sz="4000" b="1">
                <a:solidFill>
                  <a:schemeClr val="hlink"/>
                </a:solidFill>
              </a:rPr>
              <a:t>Fáze plánování</a:t>
            </a:r>
          </a:p>
        </p:txBody>
      </p:sp>
      <p:sp>
        <p:nvSpPr>
          <p:cNvPr id="109572" name="Rectangle 3">
            <a:extLst>
              <a:ext uri="{FF2B5EF4-FFF2-40B4-BE49-F238E27FC236}">
                <a16:creationId xmlns:a16="http://schemas.microsoft.com/office/drawing/2014/main" id="{2F87FA72-08B7-4206-A182-E4EC756650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altLang="cs-CZ" sz="2400" dirty="0"/>
              <a:t>Základem plánování je společná </a:t>
            </a:r>
            <a:r>
              <a:rPr lang="cs-CZ" altLang="cs-CZ" sz="2400" b="1" dirty="0"/>
              <a:t>formulace priorit </a:t>
            </a:r>
            <a:br>
              <a:rPr lang="cs-CZ" altLang="cs-CZ" sz="2400" b="1" dirty="0"/>
            </a:br>
            <a:r>
              <a:rPr lang="cs-CZ" altLang="cs-CZ" sz="2400" b="1" dirty="0"/>
              <a:t>a jejich rozpracování do cílů a opatření.  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b="1" i="1" dirty="0"/>
              <a:t>Pravidla pro sběr a zapracování připomínek.</a:t>
            </a:r>
            <a:r>
              <a:rPr lang="cs-CZ" sz="2400" b="1" dirty="0"/>
              <a:t> </a:t>
            </a:r>
            <a:r>
              <a:rPr lang="cs-CZ" altLang="cs-CZ" sz="2400" b="1" dirty="0"/>
              <a:t>   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400" b="1" dirty="0"/>
              <a:t> Návrh komunitního plánu </a:t>
            </a:r>
            <a:r>
              <a:rPr lang="cs-CZ" altLang="cs-CZ" sz="2400" dirty="0"/>
              <a:t>(bez popisné </a:t>
            </a:r>
            <a:br>
              <a:rPr lang="cs-CZ" altLang="cs-CZ" sz="2400" dirty="0"/>
            </a:br>
            <a:r>
              <a:rPr lang="cs-CZ" altLang="cs-CZ" sz="2400" dirty="0"/>
              <a:t>a analytické části)</a:t>
            </a:r>
            <a:r>
              <a:rPr lang="cs-CZ" altLang="cs-CZ" sz="2400" b="1" dirty="0"/>
              <a:t>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400" b="1" dirty="0"/>
              <a:t> Veřejné </a:t>
            </a:r>
            <a:r>
              <a:rPr lang="cs-CZ" altLang="cs-CZ" sz="2400" dirty="0"/>
              <a:t>projednání návrhu komunitního plánu.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400" dirty="0"/>
              <a:t> Zapracování připomínek no návrhu plánu. 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sz="2400" b="1" dirty="0"/>
              <a:t>     Jádro finální verze komunitního plánu.</a:t>
            </a:r>
            <a:endParaRPr lang="cs-CZ" altLang="cs-CZ" sz="2400" dirty="0"/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400" dirty="0"/>
              <a:t>Pojednání návrhu v dotčených komisích obce.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400" b="1" i="1" dirty="0"/>
              <a:t>Schválení návrhu komunitního plánu politickou reprezentací. </a:t>
            </a:r>
            <a:r>
              <a:rPr lang="cs-CZ" sz="2400" dirty="0"/>
              <a:t>Schválení komunitního plánu v radě </a:t>
            </a:r>
            <a:br>
              <a:rPr lang="cs-CZ" sz="2400" dirty="0"/>
            </a:br>
            <a:r>
              <a:rPr lang="cs-CZ" sz="2400" dirty="0"/>
              <a:t>a zastupitelstvu dává </a:t>
            </a:r>
            <a:r>
              <a:rPr lang="cs-CZ" sz="2400" b="1" i="1" dirty="0"/>
              <a:t>politickou legitimitu procesu KPSS </a:t>
            </a:r>
            <a:r>
              <a:rPr lang="cs-CZ" sz="2400" dirty="0"/>
              <a:t>a zároveň určitou </a:t>
            </a:r>
            <a:r>
              <a:rPr lang="cs-CZ" sz="2400" b="1" i="1" dirty="0"/>
              <a:t>garanci,</a:t>
            </a:r>
            <a:r>
              <a:rPr lang="cs-CZ" sz="2400" dirty="0"/>
              <a:t> že se rozvoj sociálních služeb výrazně neodchýlí od směru vytyčeného komunitním plánem. </a:t>
            </a:r>
            <a:endParaRPr lang="cs-CZ" altLang="cs-CZ" sz="2400" i="1" dirty="0"/>
          </a:p>
          <a:p>
            <a:pPr eaLnBrk="1" hangingPunct="1">
              <a:defRPr/>
            </a:pPr>
            <a:endParaRPr lang="cs-CZ" altLang="cs-CZ" b="1" i="1" dirty="0"/>
          </a:p>
        </p:txBody>
      </p:sp>
      <p:sp>
        <p:nvSpPr>
          <p:cNvPr id="13317" name="AutoShape 4">
            <a:extLst>
              <a:ext uri="{FF2B5EF4-FFF2-40B4-BE49-F238E27FC236}">
                <a16:creationId xmlns:a16="http://schemas.microsoft.com/office/drawing/2014/main" id="{4FFC1CF1-48BA-4DB7-819C-C220A10176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738" y="2997200"/>
            <a:ext cx="914400" cy="228600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3318" name="AutoShape 4">
            <a:extLst>
              <a:ext uri="{FF2B5EF4-FFF2-40B4-BE49-F238E27FC236}">
                <a16:creationId xmlns:a16="http://schemas.microsoft.com/office/drawing/2014/main" id="{AE355094-EBF1-4A78-AEF5-8EAA0EEB41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4300" y="3314700"/>
            <a:ext cx="914400" cy="228600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3319" name="AutoShape 4">
            <a:extLst>
              <a:ext uri="{FF2B5EF4-FFF2-40B4-BE49-F238E27FC236}">
                <a16:creationId xmlns:a16="http://schemas.microsoft.com/office/drawing/2014/main" id="{EF932514-54EB-4D59-8BDB-0CA88AFB32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2950" y="3751263"/>
            <a:ext cx="914400" cy="228600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číslo snímku 5">
            <a:extLst>
              <a:ext uri="{FF2B5EF4-FFF2-40B4-BE49-F238E27FC236}">
                <a16:creationId xmlns:a16="http://schemas.microsoft.com/office/drawing/2014/main" id="{03D09000-901A-4B07-AC5A-E26F528B4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42F53F7-4DDF-4A7E-A96C-4CCB369921EE}" type="slidenum">
              <a:rPr kumimoji="0" lang="cs-CZ" altLang="cs-CZ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cs-CZ" altLang="cs-CZ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5CA79384-2CFF-49F0-9112-C91DC443AF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304800"/>
            <a:ext cx="8135937" cy="1304925"/>
          </a:xfrm>
        </p:spPr>
        <p:txBody>
          <a:bodyPr/>
          <a:lstStyle/>
          <a:p>
            <a:pPr algn="ctr" eaLnBrk="1" hangingPunct="1"/>
            <a:r>
              <a:rPr lang="cs-CZ" altLang="cs-CZ" sz="4000" b="1">
                <a:solidFill>
                  <a:schemeClr val="hlink"/>
                </a:solidFill>
              </a:rPr>
              <a:t>Realizační/ implementační fáze</a:t>
            </a:r>
          </a:p>
        </p:txBody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BA5BB33A-19A5-4ECD-A1B1-DC70E3492A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altLang="cs-CZ" sz="2600"/>
          </a:p>
          <a:p>
            <a:pPr eaLnBrk="1" hangingPunct="1"/>
            <a:r>
              <a:rPr lang="cs-CZ" altLang="cs-CZ" sz="2600"/>
              <a:t>Naplnění a uskutečnění dohodnutých plánů.</a:t>
            </a:r>
          </a:p>
          <a:p>
            <a:pPr eaLnBrk="1" hangingPunct="1"/>
            <a:r>
              <a:rPr lang="cs-CZ" altLang="cs-CZ" sz="2600" b="1" i="1"/>
              <a:t>Kontrola a monitorování průběhu implementace plánu </a:t>
            </a:r>
            <a:r>
              <a:rPr lang="cs-CZ" altLang="cs-CZ" sz="2600"/>
              <a:t>– výsledky monitoringu jsou podkladem pro úvodní -hodnotící fázi nového cyklu KPSS.</a:t>
            </a:r>
          </a:p>
          <a:p>
            <a:pPr eaLnBrk="1" hangingPunct="1"/>
            <a:endParaRPr lang="cs-CZ" altLang="cs-CZ" sz="2600"/>
          </a:p>
          <a:p>
            <a:pPr eaLnBrk="1" hangingPunct="1"/>
            <a:endParaRPr lang="cs-CZ" altLang="cs-CZ" sz="2600"/>
          </a:p>
          <a:p>
            <a:pPr eaLnBrk="1" hangingPunct="1"/>
            <a:endParaRPr lang="cs-CZ" altLang="cs-CZ" sz="2600"/>
          </a:p>
        </p:txBody>
      </p:sp>
      <p:pic>
        <p:nvPicPr>
          <p:cNvPr id="14341" name="Picture 4" descr="MC900290347[1]">
            <a:extLst>
              <a:ext uri="{FF2B5EF4-FFF2-40B4-BE49-F238E27FC236}">
                <a16:creationId xmlns:a16="http://schemas.microsoft.com/office/drawing/2014/main" id="{AFF64147-3AC6-487E-9CC0-08E47C4322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3573463"/>
            <a:ext cx="2495550" cy="273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číslo snímku 5">
            <a:extLst>
              <a:ext uri="{FF2B5EF4-FFF2-40B4-BE49-F238E27FC236}">
                <a16:creationId xmlns:a16="http://schemas.microsoft.com/office/drawing/2014/main" id="{25FBE1A2-F6EC-4F0D-B850-EEF4E2EA1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183F5A5-5049-4E62-99FA-519A8E1E2316}" type="slidenum">
              <a:rPr kumimoji="0" lang="cs-CZ" altLang="cs-CZ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cs-CZ" altLang="cs-CZ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DF1C3FCA-A7B8-4E8D-A427-E4E6254FB8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400" b="1">
                <a:solidFill>
                  <a:schemeClr val="hlink"/>
                </a:solidFill>
              </a:rPr>
              <a:t>Realizační/ implementační fáze</a:t>
            </a:r>
            <a:endParaRPr lang="cs-CZ" altLang="cs-CZ" b="1">
              <a:solidFill>
                <a:schemeClr val="hlink"/>
              </a:solidFill>
            </a:endParaRPr>
          </a:p>
        </p:txBody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02BBE3C9-EC38-4E7D-8261-906A140A78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200" dirty="0"/>
              <a:t>Implementační fáze plánu je </a:t>
            </a:r>
            <a:r>
              <a:rPr lang="cs-CZ" sz="2200" b="1" i="1" dirty="0"/>
              <a:t>ústřední fází celého procesu KPSS. </a:t>
            </a:r>
          </a:p>
          <a:p>
            <a:pPr eaLnBrk="1" hangingPunct="1">
              <a:defRPr/>
            </a:pPr>
            <a:r>
              <a:rPr lang="cs-CZ" sz="2200" dirty="0"/>
              <a:t>Právě v této fázi se zřetelně projevuje </a:t>
            </a:r>
            <a:r>
              <a:rPr lang="cs-CZ" sz="2200" b="1" i="1" dirty="0"/>
              <a:t>nejen kvalita vytvořeného plánu a funkčnost organizační struktury KPSS,</a:t>
            </a:r>
            <a:r>
              <a:rPr lang="cs-CZ" sz="2200" dirty="0"/>
              <a:t>  ale i to, do jaké míry </a:t>
            </a:r>
            <a:r>
              <a:rPr lang="cs-CZ" sz="2200" b="1" i="1" dirty="0"/>
              <a:t>jsou spolu schopni komunikovat</a:t>
            </a:r>
            <a:r>
              <a:rPr lang="cs-CZ" sz="2200" dirty="0"/>
              <a:t> realizátoři komunitního plánu i ostatní dotčené subjekty.</a:t>
            </a:r>
          </a:p>
          <a:p>
            <a:pPr>
              <a:defRPr/>
            </a:pPr>
            <a:r>
              <a:rPr lang="cs-CZ" sz="2200" dirty="0"/>
              <a:t>Při implementační fázi musíme klást </a:t>
            </a:r>
            <a:r>
              <a:rPr lang="cs-CZ" sz="2200" u="sng" dirty="0"/>
              <a:t>důraz na tyto oblasti</a:t>
            </a:r>
            <a:r>
              <a:rPr lang="cs-CZ" sz="2200" dirty="0"/>
              <a:t>: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sz="2200" dirty="0"/>
              <a:t>- naplňování a hodnocení jednotlivých cílů a opatření,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sz="2200" dirty="0"/>
              <a:t>- vytváření systému podpory pro implementaci (výměna informací, vzdělávání realizátorů apod.)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sz="2200" dirty="0"/>
              <a:t>- využívání a upevňování organizační struktury, která byla         v rámci komunitního plánování vytvořena. </a:t>
            </a:r>
            <a:endParaRPr lang="cs-CZ" altLang="cs-CZ" sz="2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>
            <a:extLst>
              <a:ext uri="{FF2B5EF4-FFF2-40B4-BE49-F238E27FC236}">
                <a16:creationId xmlns:a16="http://schemas.microsoft.com/office/drawing/2014/main" id="{46005B5E-E5E1-4DF0-A027-78518C860B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4000" b="1">
                <a:solidFill>
                  <a:schemeClr val="hlink"/>
                </a:solidFill>
              </a:rPr>
              <a:t>Realizační/ implementační fáze</a:t>
            </a:r>
            <a:endParaRPr lang="cs-CZ" altLang="cs-CZ"/>
          </a:p>
        </p:txBody>
      </p:sp>
      <p:sp>
        <p:nvSpPr>
          <p:cNvPr id="16387" name="Zástupný symbol pro obsah 2">
            <a:extLst>
              <a:ext uri="{FF2B5EF4-FFF2-40B4-BE49-F238E27FC236}">
                <a16:creationId xmlns:a16="http://schemas.microsoft.com/office/drawing/2014/main" id="{796A6EE1-8D7B-4646-BDBC-6E6D0CD2D08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700"/>
              <a:t>Implementační fází celý proces komunitního plánování nekončí.</a:t>
            </a:r>
          </a:p>
          <a:p>
            <a:r>
              <a:rPr lang="cs-CZ" altLang="cs-CZ" sz="2700"/>
              <a:t> Řada informací, </a:t>
            </a:r>
            <a:r>
              <a:rPr lang="cs-CZ" altLang="cs-CZ" sz="2700" b="1" i="1"/>
              <a:t>nenaplněných cílů </a:t>
            </a:r>
            <a:br>
              <a:rPr lang="cs-CZ" altLang="cs-CZ" sz="2700" b="1" i="1"/>
            </a:br>
            <a:r>
              <a:rPr lang="cs-CZ" altLang="cs-CZ" sz="2700" b="1" i="1"/>
              <a:t>a opatření </a:t>
            </a:r>
            <a:r>
              <a:rPr lang="cs-CZ" altLang="cs-CZ" sz="2700"/>
              <a:t>a různých dalších výstupů procesu komunitního plánování se stává </a:t>
            </a:r>
            <a:r>
              <a:rPr lang="cs-CZ" altLang="cs-CZ" sz="2700" b="1" i="1"/>
              <a:t>podkladovým materiálem </a:t>
            </a:r>
            <a:r>
              <a:rPr lang="cs-CZ" altLang="cs-CZ" sz="2700"/>
              <a:t>další přípravné, </a:t>
            </a:r>
            <a:br>
              <a:rPr lang="cs-CZ" altLang="cs-CZ" sz="2700"/>
            </a:br>
            <a:r>
              <a:rPr lang="cs-CZ" altLang="cs-CZ" sz="2700"/>
              <a:t>a především analytické fáze nového procesu KPSS pro </a:t>
            </a:r>
            <a:r>
              <a:rPr lang="cs-CZ" altLang="cs-CZ" sz="2700" b="1" i="1"/>
              <a:t>nové plánovací období</a:t>
            </a:r>
            <a:r>
              <a:rPr lang="cs-CZ" altLang="cs-CZ" sz="2700"/>
              <a:t>. </a:t>
            </a:r>
          </a:p>
          <a:p>
            <a:r>
              <a:rPr lang="cs-CZ" altLang="cs-CZ" sz="2700" b="1" i="1"/>
              <a:t>Tato cykličnost procesu </a:t>
            </a:r>
            <a:r>
              <a:rPr lang="cs-CZ" altLang="cs-CZ" sz="2700" i="1"/>
              <a:t>KPSS je jedním </a:t>
            </a:r>
            <a:r>
              <a:rPr lang="cs-CZ" altLang="cs-CZ" sz="2700" b="1" i="1"/>
              <a:t>z hlavních a determinujících znaků metody komunitního plánování.</a:t>
            </a:r>
            <a:endParaRPr lang="cs-CZ" altLang="cs-CZ" sz="2700" i="1"/>
          </a:p>
          <a:p>
            <a:endParaRPr lang="cs-CZ" altLang="cs-CZ"/>
          </a:p>
        </p:txBody>
      </p:sp>
      <p:sp>
        <p:nvSpPr>
          <p:cNvPr id="16388" name="Zástupný symbol pro číslo snímku 3">
            <a:extLst>
              <a:ext uri="{FF2B5EF4-FFF2-40B4-BE49-F238E27FC236}">
                <a16:creationId xmlns:a16="http://schemas.microsoft.com/office/drawing/2014/main" id="{07D5B134-F7E2-470E-A99D-9D2B66F2A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E1FF08B-7F5B-495C-8AEE-86CC33732A66}" type="slidenum">
              <a:rPr kumimoji="0" lang="cs-CZ" altLang="cs-CZ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cs-CZ" altLang="cs-CZ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>
            <a:extLst>
              <a:ext uri="{FF2B5EF4-FFF2-40B4-BE49-F238E27FC236}">
                <a16:creationId xmlns:a16="http://schemas.microsoft.com/office/drawing/2014/main" id="{059A47AB-1ED8-4F6C-9B4F-CDC3AAF1B2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4400" b="1">
                <a:solidFill>
                  <a:schemeClr val="hlink"/>
                </a:solidFill>
              </a:rPr>
              <a:t>Evaluace v procesu KPSS</a:t>
            </a:r>
            <a:endParaRPr lang="cs-CZ" altLang="cs-CZ"/>
          </a:p>
        </p:txBody>
      </p:sp>
      <p:sp>
        <p:nvSpPr>
          <p:cNvPr id="17411" name="Zástupný symbol pro obsah 2">
            <a:extLst>
              <a:ext uri="{FF2B5EF4-FFF2-40B4-BE49-F238E27FC236}">
                <a16:creationId xmlns:a16="http://schemas.microsoft.com/office/drawing/2014/main" id="{6723D851-FC41-47DE-B5B6-7781CD2AC44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z="2400" dirty="0"/>
              <a:t>Velmi </a:t>
            </a:r>
            <a:r>
              <a:rPr lang="cs-CZ" altLang="cs-CZ" sz="2400" b="1" i="1" dirty="0"/>
              <a:t>významnou, ale ne příliš populární, </a:t>
            </a:r>
            <a:br>
              <a:rPr lang="cs-CZ" altLang="cs-CZ" sz="2400" b="1" i="1" dirty="0"/>
            </a:br>
            <a:r>
              <a:rPr lang="cs-CZ" altLang="cs-CZ" sz="2400" b="1" i="1" dirty="0"/>
              <a:t>a dokonce často opomíjenou </a:t>
            </a:r>
            <a:r>
              <a:rPr lang="cs-CZ" altLang="cs-CZ" sz="2400" dirty="0"/>
              <a:t>součástí procesu KPSS je </a:t>
            </a:r>
            <a:r>
              <a:rPr lang="cs-CZ" altLang="cs-CZ" sz="2400" b="1" i="1" dirty="0"/>
              <a:t>hodnocení neboli evaluace. </a:t>
            </a:r>
          </a:p>
          <a:p>
            <a:pPr>
              <a:defRPr/>
            </a:pPr>
            <a:r>
              <a:rPr lang="cs-CZ" altLang="cs-CZ" sz="2400" dirty="0"/>
              <a:t>Jejím</a:t>
            </a:r>
            <a:r>
              <a:rPr lang="cs-CZ" altLang="cs-CZ" sz="2400" b="1" i="1" dirty="0"/>
              <a:t> </a:t>
            </a:r>
            <a:r>
              <a:rPr lang="cs-CZ" altLang="cs-CZ" sz="2400" dirty="0"/>
              <a:t>prostřednictvím  zjišťujeme, jaké změny komunitní plánování v oblasti poskytování sociálních služeb přineslo, přičemž </a:t>
            </a:r>
            <a:r>
              <a:rPr lang="cs-CZ" altLang="cs-CZ" sz="2400" b="1" i="1" dirty="0"/>
              <a:t>nestačí výstupy plánování pouze popsat, ale je nutné je především vyhodnotit a  interpretovat </a:t>
            </a:r>
            <a:r>
              <a:rPr lang="cs-CZ" altLang="cs-CZ" sz="2000" b="1" i="1" dirty="0">
                <a:solidFill>
                  <a:schemeClr val="accent6"/>
                </a:solidFill>
              </a:rPr>
              <a:t>(Nastavení indikátorů)</a:t>
            </a:r>
            <a:r>
              <a:rPr lang="cs-CZ" altLang="cs-CZ" sz="2000" b="1" i="1" dirty="0"/>
              <a:t>.</a:t>
            </a:r>
            <a:endParaRPr lang="cs-CZ" altLang="cs-CZ" sz="2000" b="1" i="1" dirty="0">
              <a:solidFill>
                <a:schemeClr val="accent6"/>
              </a:solidFill>
            </a:endParaRPr>
          </a:p>
          <a:p>
            <a:pPr>
              <a:defRPr/>
            </a:pPr>
            <a:r>
              <a:rPr lang="cs-CZ" altLang="cs-CZ" sz="2400" dirty="0"/>
              <a:t>Abychom mohli práci zhodnotit, tedy posoudit, zda mají její výstupy pozitivní dopad v širším slova smyslu, musíme je nějakým způsobem </a:t>
            </a:r>
            <a:r>
              <a:rPr lang="cs-CZ" altLang="cs-CZ" sz="2400" b="1" i="1" dirty="0"/>
              <a:t>monitorovat,</a:t>
            </a:r>
            <a:r>
              <a:rPr lang="cs-CZ" altLang="cs-CZ" sz="2400" dirty="0"/>
              <a:t> </a:t>
            </a:r>
            <a:br>
              <a:rPr lang="cs-CZ" altLang="cs-CZ" sz="2400" dirty="0"/>
            </a:br>
            <a:r>
              <a:rPr lang="cs-CZ" altLang="cs-CZ" sz="2400" dirty="0"/>
              <a:t>to znamená sledovat pravidelné aktivity a sbírat </a:t>
            </a:r>
            <a:br>
              <a:rPr lang="cs-CZ" altLang="cs-CZ" sz="2400" dirty="0"/>
            </a:br>
            <a:r>
              <a:rPr lang="cs-CZ" altLang="cs-CZ" sz="2400" dirty="0"/>
              <a:t>a evidovat informace o určitém jevu. </a:t>
            </a:r>
          </a:p>
          <a:p>
            <a:pPr>
              <a:defRPr/>
            </a:pPr>
            <a:endParaRPr lang="cs-CZ" altLang="cs-CZ" dirty="0"/>
          </a:p>
        </p:txBody>
      </p:sp>
      <p:sp>
        <p:nvSpPr>
          <p:cNvPr id="17412" name="Zástupný symbol pro číslo snímku 3">
            <a:extLst>
              <a:ext uri="{FF2B5EF4-FFF2-40B4-BE49-F238E27FC236}">
                <a16:creationId xmlns:a16="http://schemas.microsoft.com/office/drawing/2014/main" id="{A524AD29-4C99-4925-936B-BBF931A0A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315BE37-4965-44A8-87E6-5EEA19307255}" type="slidenum">
              <a:rPr kumimoji="0" lang="cs-CZ" altLang="cs-CZ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cs-CZ" altLang="cs-CZ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>
            <a:extLst>
              <a:ext uri="{FF2B5EF4-FFF2-40B4-BE49-F238E27FC236}">
                <a16:creationId xmlns:a16="http://schemas.microsoft.com/office/drawing/2014/main" id="{6F9AF045-3EB7-481F-8BDE-C6C74FCA09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4000" b="1">
                <a:solidFill>
                  <a:schemeClr val="hlink"/>
                </a:solidFill>
              </a:rPr>
              <a:t>Evaluace v procesu KPSS</a:t>
            </a:r>
            <a:endParaRPr lang="cs-CZ" altLang="cs-CZ"/>
          </a:p>
        </p:txBody>
      </p:sp>
      <p:sp>
        <p:nvSpPr>
          <p:cNvPr id="18435" name="Zástupný symbol pro obsah 2">
            <a:extLst>
              <a:ext uri="{FF2B5EF4-FFF2-40B4-BE49-F238E27FC236}">
                <a16:creationId xmlns:a16="http://schemas.microsoft.com/office/drawing/2014/main" id="{7376B49F-64E9-4774-9C8E-3BA72EC567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600" i="1"/>
              <a:t>„Pro účely komunitního plánování budeme evaluaci chápat jako </a:t>
            </a:r>
            <a:r>
              <a:rPr lang="cs-CZ" altLang="cs-CZ" sz="2600" b="1" i="1"/>
              <a:t>proces důkladného sběru </a:t>
            </a:r>
            <a:br>
              <a:rPr lang="cs-CZ" altLang="cs-CZ" sz="2600" b="1" i="1"/>
            </a:br>
            <a:r>
              <a:rPr lang="cs-CZ" altLang="cs-CZ" sz="2600" b="1" i="1"/>
              <a:t>a následného zhodnocení informací </a:t>
            </a:r>
            <a:r>
              <a:rPr lang="cs-CZ" altLang="cs-CZ" sz="2600" i="1"/>
              <a:t>o průběhu tvorby a implementace komunitního plánu </a:t>
            </a:r>
            <a:br>
              <a:rPr lang="cs-CZ" altLang="cs-CZ" sz="2600" i="1"/>
            </a:br>
            <a:r>
              <a:rPr lang="cs-CZ" altLang="cs-CZ" sz="2600" i="1"/>
              <a:t>a o jeho kvalitativních i kvantitativních výsledcích, s cílem učinit na základě zjištěných skutečností potřebná rozhodnutí“ </a:t>
            </a:r>
            <a:r>
              <a:rPr lang="cs-CZ" altLang="cs-CZ" sz="2600"/>
              <a:t>(Krbcová Mašínová a Polesný, 2008, M9, s. 6).</a:t>
            </a:r>
          </a:p>
          <a:p>
            <a:r>
              <a:rPr lang="cs-CZ" altLang="cs-CZ" sz="2600"/>
              <a:t>Pokud evaluační proces vhodně uchopíme, může nám například pomoci ověřit, </a:t>
            </a:r>
            <a:r>
              <a:rPr lang="cs-CZ" altLang="cs-CZ" sz="2600" b="1" i="1"/>
              <a:t>zda opravdu naplňujeme to, co si myslíme, že naplňujeme.</a:t>
            </a:r>
          </a:p>
        </p:txBody>
      </p:sp>
      <p:sp>
        <p:nvSpPr>
          <p:cNvPr id="18436" name="Zástupný symbol pro číslo snímku 3">
            <a:extLst>
              <a:ext uri="{FF2B5EF4-FFF2-40B4-BE49-F238E27FC236}">
                <a16:creationId xmlns:a16="http://schemas.microsoft.com/office/drawing/2014/main" id="{7C110FFB-1670-43CA-BA79-89A53CF50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7978B49-4596-44AD-852A-A66E26B7D220}" type="slidenum">
              <a:rPr kumimoji="0" lang="cs-CZ" altLang="cs-CZ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cs-CZ" altLang="cs-CZ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číslo snímku 5">
            <a:extLst>
              <a:ext uri="{FF2B5EF4-FFF2-40B4-BE49-F238E27FC236}">
                <a16:creationId xmlns:a16="http://schemas.microsoft.com/office/drawing/2014/main" id="{68D44D03-5847-4702-AC70-5675F2769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86F4460-229B-49BB-82FE-0F97F3891BC0}" type="slidenum">
              <a:rPr kumimoji="0" lang="cs-CZ" altLang="cs-CZ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cs-CZ" altLang="cs-CZ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6EDBF554-C298-4392-8A5A-E6C541A1F1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cs-CZ" altLang="cs-CZ" sz="3800" b="1">
                <a:solidFill>
                  <a:schemeClr val="hlink"/>
                </a:solidFill>
              </a:rPr>
            </a:br>
            <a:r>
              <a:rPr lang="cs-CZ" altLang="cs-CZ" sz="3800" b="1">
                <a:solidFill>
                  <a:schemeClr val="hlink"/>
                </a:solidFill>
              </a:rPr>
              <a:t>Monitorování a vyhodnocování</a:t>
            </a:r>
            <a:br>
              <a:rPr lang="cs-CZ" altLang="cs-CZ" sz="3800">
                <a:solidFill>
                  <a:schemeClr val="hlink"/>
                </a:solidFill>
              </a:rPr>
            </a:br>
            <a:endParaRPr lang="cs-CZ" altLang="cs-CZ" sz="3800">
              <a:solidFill>
                <a:schemeClr val="hlink"/>
              </a:solidFill>
            </a:endParaRPr>
          </a:p>
        </p:txBody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B618F2C2-1DFB-4CC3-9936-3D0F969D94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400"/>
              <a:t>    </a:t>
            </a:r>
            <a:r>
              <a:rPr lang="cs-CZ" altLang="cs-CZ" sz="2500" b="1" i="1"/>
              <a:t>Monitorování a vyhodnocování </a:t>
            </a:r>
            <a:r>
              <a:rPr lang="cs-CZ" altLang="cs-CZ" sz="2500"/>
              <a:t>je plánovaný proces, který je realizován na základě plánu monitoringu. </a:t>
            </a:r>
            <a:r>
              <a:rPr lang="cs-CZ" altLang="cs-CZ" sz="2500" u="sng"/>
              <a:t>Cílem monitorování a vyhodnocování je:</a:t>
            </a:r>
          </a:p>
          <a:p>
            <a:pPr>
              <a:lnSpc>
                <a:spcPct val="80000"/>
              </a:lnSpc>
            </a:pPr>
            <a:r>
              <a:rPr lang="cs-CZ" altLang="cs-CZ" sz="2500"/>
              <a:t>zjištění shody nebo neshody mezi probíhající realizací (stávajícím stavem) a Akčním plánem realizace priorit na daný rok či samotným KPSS,</a:t>
            </a:r>
          </a:p>
          <a:p>
            <a:pPr>
              <a:lnSpc>
                <a:spcPct val="80000"/>
              </a:lnSpc>
            </a:pPr>
            <a:r>
              <a:rPr lang="cs-CZ" altLang="cs-CZ" sz="2500"/>
              <a:t>ověření faktu, zda bylo dosaženo žádaných parametrů jednotlivých výstupů, jejichž shoda </a:t>
            </a:r>
            <a:br>
              <a:rPr lang="cs-CZ" altLang="cs-CZ" sz="2500"/>
            </a:br>
            <a:r>
              <a:rPr lang="cs-CZ" altLang="cs-CZ" sz="2500"/>
              <a:t>s původními předpoklady slouží jako</a:t>
            </a:r>
            <a:r>
              <a:rPr lang="cs-CZ" altLang="cs-CZ" sz="2500" b="1" i="1"/>
              <a:t> významný indikátor úspěchu realizačních procesů.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500"/>
              <a:t>    </a:t>
            </a:r>
            <a:r>
              <a:rPr lang="cs-CZ" altLang="cs-CZ" sz="2500" b="1"/>
              <a:t>Samotný monitoring je tedy velmi důležitou činností a nedílnou součástí procesů podílejících se na úspěchu a efektivitě KPSS.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číslo snímku 5">
            <a:extLst>
              <a:ext uri="{FF2B5EF4-FFF2-40B4-BE49-F238E27FC236}">
                <a16:creationId xmlns:a16="http://schemas.microsoft.com/office/drawing/2014/main" id="{05C99D30-4BD2-4D41-B1E3-9F3A7694A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0B89851-DF85-46A1-B109-CAD00F0A844C}" type="slidenum">
              <a:rPr kumimoji="0" lang="cs-CZ" altLang="cs-CZ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cs-CZ" altLang="cs-CZ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16707E0A-7D05-49A8-BC8C-82F79207B4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br>
              <a:rPr lang="cs-CZ" altLang="cs-CZ" sz="3800" b="1">
                <a:solidFill>
                  <a:schemeClr val="hlink"/>
                </a:solidFill>
              </a:rPr>
            </a:br>
            <a:r>
              <a:rPr lang="cs-CZ" altLang="cs-CZ" sz="3800" b="1">
                <a:solidFill>
                  <a:schemeClr val="hlink"/>
                </a:solidFill>
              </a:rPr>
              <a:t>Monitorování a vyhodnocování</a:t>
            </a:r>
            <a:br>
              <a:rPr lang="cs-CZ" altLang="cs-CZ" sz="3800">
                <a:solidFill>
                  <a:schemeClr val="hlink"/>
                </a:solidFill>
              </a:rPr>
            </a:br>
            <a:endParaRPr lang="cs-CZ" altLang="cs-CZ" sz="3800">
              <a:solidFill>
                <a:schemeClr val="hlink"/>
              </a:solidFill>
            </a:endParaRPr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6EC6B5CD-64B2-4EC2-9617-FD40FCFFD6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9244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400" b="1" i="1"/>
              <a:t>Monitoring</a:t>
            </a:r>
            <a:r>
              <a:rPr lang="cs-CZ" altLang="cs-CZ" sz="2400"/>
              <a:t> by se měl odehrávat </a:t>
            </a:r>
            <a:r>
              <a:rPr lang="cs-CZ" altLang="cs-CZ" sz="2400" i="1"/>
              <a:t>na monitorovacích návštěvách </a:t>
            </a:r>
            <a:r>
              <a:rPr lang="cs-CZ" altLang="cs-CZ" sz="2400"/>
              <a:t>u osob odpovědných za realizaci konkrétních aktivit a prostřednictvím osob pověřených monitoringem.</a:t>
            </a:r>
          </a:p>
          <a:p>
            <a:pPr>
              <a:lnSpc>
                <a:spcPct val="80000"/>
              </a:lnSpc>
            </a:pPr>
            <a:r>
              <a:rPr lang="cs-CZ" altLang="cs-CZ" sz="2400"/>
              <a:t> </a:t>
            </a:r>
            <a:r>
              <a:rPr lang="cs-CZ" altLang="cs-CZ" sz="2400" b="1" i="1"/>
              <a:t>Monitorovací návštěvy </a:t>
            </a:r>
            <a:r>
              <a:rPr lang="cs-CZ" altLang="cs-CZ" sz="2400"/>
              <a:t>mohou být jak plánované, tak neplánované v případě, že se objeví nečekané problémy, které vyžadují neodkladné řešení. </a:t>
            </a:r>
          </a:p>
          <a:p>
            <a:pPr>
              <a:lnSpc>
                <a:spcPct val="80000"/>
              </a:lnSpc>
            </a:pPr>
            <a:r>
              <a:rPr lang="cs-CZ" altLang="cs-CZ" sz="2400"/>
              <a:t>Díky těmto postupům můžeme navíc identifikovat špatně navržené postupy, které by mohly ohrozit  dosažení dílčích výstupů a priorit, na druhé straně můžeme identifikovat postupy zdařilé a efektivní postupy. </a:t>
            </a:r>
          </a:p>
          <a:p>
            <a:pPr>
              <a:lnSpc>
                <a:spcPct val="80000"/>
              </a:lnSpc>
            </a:pPr>
            <a:r>
              <a:rPr lang="cs-CZ" altLang="cs-CZ" sz="2400" b="1" i="1"/>
              <a:t>Informace obojího druhu jsou vzhledem k cyklickému charakteru procesu komunitního plánování obzvláště cenné.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>
            <a:extLst>
              <a:ext uri="{FF2B5EF4-FFF2-40B4-BE49-F238E27FC236}">
                <a16:creationId xmlns:a16="http://schemas.microsoft.com/office/drawing/2014/main" id="{73CD8E04-0823-4382-9BE9-3BBE46486A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4000" b="1">
                <a:solidFill>
                  <a:schemeClr val="hlink"/>
                </a:solidFill>
              </a:rPr>
              <a:t>Evaluace kvality procesu KPSS</a:t>
            </a:r>
            <a:endParaRPr lang="cs-CZ" altLang="cs-CZ" sz="4000"/>
          </a:p>
        </p:txBody>
      </p:sp>
      <p:sp>
        <p:nvSpPr>
          <p:cNvPr id="21507" name="Zástupný symbol pro obsah 2">
            <a:extLst>
              <a:ext uri="{FF2B5EF4-FFF2-40B4-BE49-F238E27FC236}">
                <a16:creationId xmlns:a16="http://schemas.microsoft.com/office/drawing/2014/main" id="{EA62777B-326A-44AA-87D9-42A68DB4359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z="2400" dirty="0"/>
              <a:t>Hodnocení kvality samotného procesu komunitního plánování je ústředním prvkem jak pro probíhající, tak pro další cykly KPSS v dané lokalitě. </a:t>
            </a:r>
          </a:p>
          <a:p>
            <a:pPr>
              <a:defRPr/>
            </a:pPr>
            <a:r>
              <a:rPr lang="cs-CZ" altLang="cs-CZ" sz="2400" dirty="0"/>
              <a:t>Vhodným nástrojem pro evaluaci kvality samotného procesu plánování mohou být </a:t>
            </a:r>
            <a:r>
              <a:rPr lang="cs-CZ" altLang="cs-CZ" sz="2400" b="1" i="1" dirty="0"/>
              <a:t>Kritéria kvality plánování sociálních služeb (MPSV) </a:t>
            </a:r>
            <a:r>
              <a:rPr lang="cs-CZ" altLang="cs-CZ" sz="2000" b="1" i="1" dirty="0">
                <a:solidFill>
                  <a:schemeClr val="accent6"/>
                </a:solidFill>
              </a:rPr>
              <a:t>(KPSS Otrokovice)</a:t>
            </a:r>
            <a:r>
              <a:rPr lang="cs-CZ" altLang="cs-CZ" sz="2400" b="1" i="1" dirty="0"/>
              <a:t>.</a:t>
            </a:r>
          </a:p>
          <a:p>
            <a:pPr>
              <a:defRPr/>
            </a:pPr>
            <a:r>
              <a:rPr lang="cs-CZ" altLang="cs-CZ" sz="2400" dirty="0"/>
              <a:t>Zmíněná kariéra obsahují osm klíčových oblastí. </a:t>
            </a:r>
          </a:p>
          <a:p>
            <a:pPr>
              <a:defRPr/>
            </a:pPr>
            <a:r>
              <a:rPr lang="cs-CZ" altLang="cs-CZ" sz="2400" dirty="0"/>
              <a:t>Každá oblast sestává, kromě stručného popisu a předmětu hodnocení, z několika kritérií, včetně způsobu jejich hodnocení. </a:t>
            </a:r>
          </a:p>
          <a:p>
            <a:pPr>
              <a:defRPr/>
            </a:pPr>
            <a:r>
              <a:rPr lang="cs-CZ" altLang="cs-CZ" sz="2400" dirty="0"/>
              <a:t>U každé oblasti můžeme rovněž nalézt komentáře </a:t>
            </a:r>
            <a:br>
              <a:rPr lang="cs-CZ" altLang="cs-CZ" sz="2400" dirty="0"/>
            </a:br>
            <a:r>
              <a:rPr lang="cs-CZ" altLang="cs-CZ" sz="2400" dirty="0"/>
              <a:t>a praktická doporučení. </a:t>
            </a:r>
            <a:endParaRPr lang="cs-CZ" altLang="cs-CZ" sz="2400" b="1" i="1" dirty="0"/>
          </a:p>
          <a:p>
            <a:pPr>
              <a:defRPr/>
            </a:pPr>
            <a:endParaRPr lang="cs-CZ" altLang="cs-CZ" sz="2400" b="1" i="1" dirty="0"/>
          </a:p>
          <a:p>
            <a:pPr>
              <a:defRPr/>
            </a:pPr>
            <a:endParaRPr lang="cs-CZ" altLang="cs-CZ" dirty="0"/>
          </a:p>
        </p:txBody>
      </p:sp>
      <p:sp>
        <p:nvSpPr>
          <p:cNvPr id="21508" name="Zástupný symbol pro číslo snímku 3">
            <a:extLst>
              <a:ext uri="{FF2B5EF4-FFF2-40B4-BE49-F238E27FC236}">
                <a16:creationId xmlns:a16="http://schemas.microsoft.com/office/drawing/2014/main" id="{C2BBD762-F58C-4A63-8DAE-8E087A041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E29106A-4C15-4312-A685-CF14265F1124}" type="slidenum">
              <a:rPr kumimoji="0" lang="cs-CZ" altLang="cs-CZ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cs-CZ" altLang="cs-CZ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5">
            <a:extLst>
              <a:ext uri="{FF2B5EF4-FFF2-40B4-BE49-F238E27FC236}">
                <a16:creationId xmlns:a16="http://schemas.microsoft.com/office/drawing/2014/main" id="{5A17C645-4016-4244-B2D8-664D3F2471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1674B02-4FC9-4591-835E-AB869F60D778}" type="slidenum">
              <a:rPr kumimoji="0" lang="cs-CZ" altLang="cs-CZ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cs-CZ" altLang="cs-CZ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554D114A-2665-44E4-8F9E-05876F6CE60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sz="3600" b="1"/>
              <a:t>Fáze komunitního plánování sociálních služeb. Evaluace KPSS.</a:t>
            </a:r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055ADF8E-60DF-4108-AF51-7A41B1584F8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4365625"/>
            <a:ext cx="6858000" cy="1196975"/>
          </a:xfrm>
        </p:spPr>
        <p:txBody>
          <a:bodyPr/>
          <a:lstStyle/>
          <a:p>
            <a:pPr algn="l" eaLnBrk="1" hangingPunct="1"/>
            <a:br>
              <a:rPr lang="cs-CZ" altLang="cs-CZ">
                <a:solidFill>
                  <a:schemeClr val="tx2"/>
                </a:solidFill>
              </a:rPr>
            </a:br>
            <a:endParaRPr lang="cs-CZ" altLang="cs-CZ">
              <a:solidFill>
                <a:schemeClr val="tx2"/>
              </a:solidFill>
            </a:endParaRPr>
          </a:p>
          <a:p>
            <a:pPr algn="l" eaLnBrk="1" hangingPunct="1"/>
            <a:r>
              <a:rPr lang="cs-CZ" altLang="cs-CZ" b="1">
                <a:solidFill>
                  <a:schemeClr val="tx2"/>
                </a:solidFill>
              </a:rPr>
              <a:t>PaedDr. Miroslav Pilát, Ph.D.</a:t>
            </a:r>
            <a:br>
              <a:rPr lang="cs-CZ" altLang="cs-CZ" b="1">
                <a:solidFill>
                  <a:schemeClr val="tx2"/>
                </a:solidFill>
              </a:rPr>
            </a:br>
            <a:endParaRPr lang="cs-CZ" altLang="cs-CZ" b="1"/>
          </a:p>
          <a:p>
            <a:pPr algn="l" eaLnBrk="1" hangingPunct="1"/>
            <a:endParaRPr lang="cs-CZ" altLang="cs-CZ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pro číslo snímku 5">
            <a:extLst>
              <a:ext uri="{FF2B5EF4-FFF2-40B4-BE49-F238E27FC236}">
                <a16:creationId xmlns:a16="http://schemas.microsoft.com/office/drawing/2014/main" id="{104CC908-B6E4-44DC-8B5A-304A20660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13C105F-BB2D-4027-906A-66CA535430FA}" type="slidenum">
              <a:rPr kumimoji="0" lang="cs-CZ" altLang="cs-CZ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cs-CZ" altLang="cs-CZ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9E56AA85-702D-4F4D-9271-3BAFB9DD3B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>
                <a:solidFill>
                  <a:schemeClr val="hlink"/>
                </a:solidFill>
              </a:rPr>
              <a:t>Děkuji Vám za pozornost</a:t>
            </a:r>
          </a:p>
        </p:txBody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568524ED-E347-4282-84C3-7E87FE4FE8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3200" b="1" u="sng"/>
              <a:t>Kontakt: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3200" b="1"/>
              <a:t>   PaedDr. Miroslav Pilát, Ph.D.</a:t>
            </a:r>
          </a:p>
          <a:p>
            <a:pPr eaLnBrk="1" hangingPunct="1"/>
            <a:endParaRPr lang="cs-CZ" altLang="cs-CZ" sz="2400"/>
          </a:p>
          <a:p>
            <a:pPr eaLnBrk="1" hangingPunct="1"/>
            <a:r>
              <a:rPr lang="cs-CZ" altLang="cs-CZ" b="1" u="sng"/>
              <a:t>Telefon</a:t>
            </a:r>
            <a:r>
              <a:rPr lang="cs-CZ" altLang="cs-CZ"/>
              <a:t>: + 420 602 752 263</a:t>
            </a:r>
          </a:p>
          <a:p>
            <a:pPr eaLnBrk="1" hangingPunct="1"/>
            <a:r>
              <a:rPr lang="cs-CZ" altLang="cs-CZ" b="1" u="sng"/>
              <a:t>E-mail</a:t>
            </a:r>
            <a:r>
              <a:rPr lang="cs-CZ" altLang="cs-CZ"/>
              <a:t>: miroslav.pilat@seznam.cz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>
            <a:extLst>
              <a:ext uri="{FF2B5EF4-FFF2-40B4-BE49-F238E27FC236}">
                <a16:creationId xmlns:a16="http://schemas.microsoft.com/office/drawing/2014/main" id="{746C6E5B-2952-422B-8A0F-EC74E925C1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>
                <a:solidFill>
                  <a:schemeClr val="hlink"/>
                </a:solidFill>
              </a:rPr>
              <a:t>Pro zájemce</a:t>
            </a:r>
            <a:endParaRPr lang="cs-CZ" altLang="cs-CZ"/>
          </a:p>
        </p:txBody>
      </p:sp>
      <p:pic>
        <p:nvPicPr>
          <p:cNvPr id="23555" name="Zástupný symbol pro obsah 4">
            <a:extLst>
              <a:ext uri="{FF2B5EF4-FFF2-40B4-BE49-F238E27FC236}">
                <a16:creationId xmlns:a16="http://schemas.microsoft.com/office/drawing/2014/main" id="{52609D68-A37A-4023-9615-3D60FE985D6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916238" y="1557338"/>
            <a:ext cx="3556000" cy="5148262"/>
          </a:xfrm>
        </p:spPr>
      </p:pic>
      <p:sp>
        <p:nvSpPr>
          <p:cNvPr id="23556" name="Zástupný symbol pro číslo snímku 3">
            <a:extLst>
              <a:ext uri="{FF2B5EF4-FFF2-40B4-BE49-F238E27FC236}">
                <a16:creationId xmlns:a16="http://schemas.microsoft.com/office/drawing/2014/main" id="{9A7023A6-1332-472B-B41A-F1AC952B5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D2A9155-D989-4414-B4C0-17F39EF747B9}" type="slidenum">
              <a:rPr kumimoji="0" lang="cs-CZ" altLang="cs-CZ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cs-CZ" altLang="cs-CZ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číslo snímku 5">
            <a:extLst>
              <a:ext uri="{FF2B5EF4-FFF2-40B4-BE49-F238E27FC236}">
                <a16:creationId xmlns:a16="http://schemas.microsoft.com/office/drawing/2014/main" id="{50E9A611-70ED-4924-AD07-656F9F418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AAC3E22-8F26-4176-9368-66EEAD402118}" type="slidenum">
              <a:rPr kumimoji="0" lang="cs-CZ" altLang="cs-CZ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cs-CZ" altLang="cs-CZ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FA080FFB-5A4A-4CE1-95C7-280305EA29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>
                <a:solidFill>
                  <a:schemeClr val="hlink"/>
                </a:solidFill>
              </a:rPr>
              <a:t>Fáze KPSS</a:t>
            </a:r>
          </a:p>
        </p:txBody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0EDCD3B8-4454-4DF5-928E-EF64C30B53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300"/>
              <a:t>Komunitní plánování sociálních služeb se realizuje v jednotlivých fázích, </a:t>
            </a:r>
            <a:r>
              <a:rPr lang="cs-CZ" altLang="cs-CZ" sz="2300" b="1" i="1"/>
              <a:t>které na sebe navazují, a někdy se i v praxi prolínají.</a:t>
            </a:r>
          </a:p>
          <a:p>
            <a:pPr eaLnBrk="1" hangingPunct="1"/>
            <a:r>
              <a:rPr lang="cs-CZ" altLang="cs-CZ" sz="2300"/>
              <a:t>Tak jako vývojové fáze člověka </a:t>
            </a:r>
            <a:r>
              <a:rPr lang="cs-CZ" altLang="cs-CZ" sz="2300" i="1"/>
              <a:t>nelze přesně ohraničit</a:t>
            </a:r>
            <a:r>
              <a:rPr lang="cs-CZ" altLang="cs-CZ" sz="2300"/>
              <a:t>, tak ani v komunitním plánování </a:t>
            </a:r>
            <a:r>
              <a:rPr lang="cs-CZ" altLang="cs-CZ" sz="2300" i="1"/>
              <a:t>nelze jednotlivé fáze jednoznačně determinovat či časově omezit. </a:t>
            </a:r>
          </a:p>
          <a:p>
            <a:pPr eaLnBrk="1" hangingPunct="1"/>
            <a:r>
              <a:rPr lang="cs-CZ" altLang="cs-CZ" sz="2300"/>
              <a:t>Zejména to může být v případech, kdy se jedná </a:t>
            </a:r>
            <a:br>
              <a:rPr lang="cs-CZ" altLang="cs-CZ" sz="2300"/>
            </a:br>
            <a:r>
              <a:rPr lang="cs-CZ" altLang="cs-CZ" sz="2300"/>
              <a:t>o tvorbu </a:t>
            </a:r>
            <a:r>
              <a:rPr lang="cs-CZ" altLang="cs-CZ" sz="2300" b="1" i="1"/>
              <a:t>prvního komunitního plánu </a:t>
            </a:r>
            <a:r>
              <a:rPr lang="cs-CZ" altLang="cs-CZ" sz="2300"/>
              <a:t>a kdy plánovači </a:t>
            </a:r>
            <a:r>
              <a:rPr lang="cs-CZ" altLang="cs-CZ" sz="2300" b="1" i="1"/>
              <a:t>bez metodického vedení </a:t>
            </a:r>
            <a:r>
              <a:rPr lang="cs-CZ" altLang="cs-CZ" sz="2300"/>
              <a:t>nemají prozatím zkušenosti nebo kdy je </a:t>
            </a:r>
            <a:r>
              <a:rPr lang="cs-CZ" altLang="cs-CZ" sz="2300" b="1" i="1"/>
              <a:t>komunitní plán vypracováván pod časovým tlakem </a:t>
            </a:r>
            <a:r>
              <a:rPr lang="cs-CZ" altLang="cs-CZ" sz="2300"/>
              <a:t>a může docházet k přesouvání aktivit z jedné fáze do druhé.</a:t>
            </a:r>
          </a:p>
          <a:p>
            <a:pPr eaLnBrk="1" hangingPunct="1"/>
            <a:endParaRPr lang="cs-CZ" alt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ro číslo snímku 5">
            <a:extLst>
              <a:ext uri="{FF2B5EF4-FFF2-40B4-BE49-F238E27FC236}">
                <a16:creationId xmlns:a16="http://schemas.microsoft.com/office/drawing/2014/main" id="{055701FC-DF16-4298-83FB-B523B3266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ED220F8-C849-4701-9E1D-1E2960DEA8B5}" type="slidenum">
              <a:rPr kumimoji="0" lang="cs-CZ" altLang="cs-CZ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cs-CZ" altLang="cs-CZ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A7E48477-2533-4370-952D-A155C5025A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>
                <a:solidFill>
                  <a:schemeClr val="hlink"/>
                </a:solidFill>
              </a:rPr>
              <a:t>Fáze KPSS</a:t>
            </a:r>
          </a:p>
        </p:txBody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8E60C84D-22C6-4E9E-A051-60D487E496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400"/>
              <a:t>Brueggemann (2013) rozlišuje celkem </a:t>
            </a:r>
            <a:r>
              <a:rPr lang="cs-CZ" altLang="cs-CZ" sz="2400" b="1" i="1"/>
              <a:t>jedenáct na sebe navazujících fází.</a:t>
            </a:r>
          </a:p>
          <a:p>
            <a:pPr eaLnBrk="1" hangingPunct="1"/>
            <a:r>
              <a:rPr lang="cs-CZ" altLang="cs-CZ" sz="2400"/>
              <a:t>Oriniaková a Rosecký (2003) uvádějí, že komunitní plánování sociálních služeb probíhá </a:t>
            </a:r>
            <a:r>
              <a:rPr lang="cs-CZ" altLang="cs-CZ" sz="2400" b="1" i="1"/>
              <a:t>ve třech základních fázích</a:t>
            </a:r>
            <a:r>
              <a:rPr lang="cs-CZ" altLang="cs-CZ" sz="2400"/>
              <a:t>, přičemž zapojování veřejnosti musí probíhat po celou dobu přípravy, zpracování </a:t>
            </a:r>
            <a:br>
              <a:rPr lang="cs-CZ" altLang="cs-CZ" sz="2400"/>
            </a:br>
            <a:r>
              <a:rPr lang="cs-CZ" altLang="cs-CZ" sz="2400"/>
              <a:t>i implementace komunitního plánu. </a:t>
            </a:r>
          </a:p>
          <a:p>
            <a:pPr eaLnBrk="1" hangingPunct="1"/>
            <a:r>
              <a:rPr lang="cs-CZ" altLang="cs-CZ" sz="2400"/>
              <a:t>V některých odborných publikacích a metodických doporučeních, </a:t>
            </a:r>
            <a:r>
              <a:rPr lang="cs-CZ" altLang="cs-CZ" sz="2400" b="1" i="1"/>
              <a:t>ale nejčastěji v praxi</a:t>
            </a:r>
            <a:r>
              <a:rPr lang="cs-CZ" altLang="cs-CZ" sz="2400"/>
              <a:t>, se můžeme setkat s následující modifikací členění fází KPSS, tak jak ho ve své práci uvádí Oriniaková et al. (2005), kterému se budeme podrobněji věnovat.</a:t>
            </a:r>
          </a:p>
          <a:p>
            <a:pPr eaLnBrk="1" hangingPunct="1"/>
            <a:endParaRPr lang="cs-CZ" altLang="cs-CZ"/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>
            <a:extLst>
              <a:ext uri="{FF2B5EF4-FFF2-40B4-BE49-F238E27FC236}">
                <a16:creationId xmlns:a16="http://schemas.microsoft.com/office/drawing/2014/main" id="{DC266C10-0154-41CD-B117-AE4EE7B980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>
                <a:solidFill>
                  <a:schemeClr val="hlink"/>
                </a:solidFill>
              </a:rPr>
              <a:t>Deset kroků procesem KPSS</a:t>
            </a:r>
            <a:endParaRPr lang="cs-CZ" altLang="cs-CZ"/>
          </a:p>
        </p:txBody>
      </p:sp>
      <p:sp>
        <p:nvSpPr>
          <p:cNvPr id="7171" name="Zástupný symbol pro číslo snímku 3">
            <a:extLst>
              <a:ext uri="{FF2B5EF4-FFF2-40B4-BE49-F238E27FC236}">
                <a16:creationId xmlns:a16="http://schemas.microsoft.com/office/drawing/2014/main" id="{43B6079C-A4B2-4A94-AD9B-7F52D378D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1B98DD1-93F2-48ED-AAC2-2FA5FFDAB018}" type="slidenum">
              <a:rPr kumimoji="0" lang="cs-CZ" altLang="cs-CZ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cs-CZ" altLang="cs-CZ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7172" name="Zástupný symbol pro obsah 4">
            <a:extLst>
              <a:ext uri="{FF2B5EF4-FFF2-40B4-BE49-F238E27FC236}">
                <a16:creationId xmlns:a16="http://schemas.microsoft.com/office/drawing/2014/main" id="{3107A75B-9C84-4F58-A81D-BF65A223A147}"/>
              </a:ext>
            </a:extLst>
          </p:cNvPr>
          <p:cNvPicPr>
            <a:picLocks noGrp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47813" y="1844675"/>
            <a:ext cx="6408737" cy="4105275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číslo snímku 5">
            <a:extLst>
              <a:ext uri="{FF2B5EF4-FFF2-40B4-BE49-F238E27FC236}">
                <a16:creationId xmlns:a16="http://schemas.microsoft.com/office/drawing/2014/main" id="{62678B0B-5988-4AC3-A00A-F9326C343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2C07FB4-1DFE-495F-868E-C64927EFB14D}" type="slidenum">
              <a:rPr kumimoji="0" lang="cs-CZ" altLang="cs-CZ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cs-CZ" altLang="cs-CZ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DFE21F40-0CD0-4DB8-8B95-0FA7884DA5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228600"/>
            <a:ext cx="7991475" cy="1304925"/>
          </a:xfrm>
        </p:spPr>
        <p:txBody>
          <a:bodyPr/>
          <a:lstStyle/>
          <a:p>
            <a:pPr algn="ctr" eaLnBrk="1" hangingPunct="1"/>
            <a:r>
              <a:rPr lang="cs-CZ" altLang="cs-CZ" sz="4000" b="1">
                <a:solidFill>
                  <a:schemeClr val="hlink"/>
                </a:solidFill>
              </a:rPr>
              <a:t>Fáze KPSS</a:t>
            </a:r>
          </a:p>
        </p:txBody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5ED10FF3-D520-46CB-8F8F-C47CFC624F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defTabSz="407988" eaLnBrk="1" hangingPunct="1">
              <a:buFont typeface="Arial" panose="020B0604020202020204" pitchFamily="34" charset="0"/>
              <a:buAutoNum type="arabicParenR"/>
            </a:pPr>
            <a:endParaRPr lang="cs-CZ" altLang="cs-CZ"/>
          </a:p>
          <a:p>
            <a:pPr marL="609600" indent="-609600" defTabSz="407988" eaLnBrk="1" hangingPunct="1">
              <a:buFont typeface="Arial" panose="020B0604020202020204" pitchFamily="34" charset="0"/>
              <a:buAutoNum type="arabicParenR"/>
            </a:pPr>
            <a:r>
              <a:rPr lang="cs-CZ" altLang="cs-CZ" sz="2600"/>
              <a:t>Přípravná / hodnotící fáze.</a:t>
            </a:r>
          </a:p>
          <a:p>
            <a:pPr marL="609600" indent="-609600" defTabSz="407988" eaLnBrk="1" hangingPunct="1">
              <a:buFont typeface="Arial" panose="020B0604020202020204" pitchFamily="34" charset="0"/>
              <a:buAutoNum type="arabicParenR"/>
            </a:pPr>
            <a:r>
              <a:rPr lang="cs-CZ" altLang="cs-CZ" sz="2600"/>
              <a:t>Analyticko popisná fáze.</a:t>
            </a:r>
          </a:p>
          <a:p>
            <a:pPr marL="609600" indent="-609600" defTabSz="407988" eaLnBrk="1" hangingPunct="1">
              <a:buFont typeface="Arial" panose="020B0604020202020204" pitchFamily="34" charset="0"/>
              <a:buAutoNum type="arabicParenR"/>
            </a:pPr>
            <a:r>
              <a:rPr lang="cs-CZ" altLang="cs-CZ" sz="2600"/>
              <a:t>Fáze plánování.</a:t>
            </a:r>
          </a:p>
          <a:p>
            <a:pPr marL="609600" indent="-609600" defTabSz="407988" eaLnBrk="1" hangingPunct="1">
              <a:buFont typeface="Arial" panose="020B0604020202020204" pitchFamily="34" charset="0"/>
              <a:buAutoNum type="arabicParenR"/>
            </a:pPr>
            <a:r>
              <a:rPr lang="cs-CZ" altLang="cs-CZ" sz="2600"/>
              <a:t>Fáze realizační / implementační.</a:t>
            </a:r>
          </a:p>
          <a:p>
            <a:pPr marL="609600" indent="-609600" defTabSz="407988" eaLnBrk="1" hangingPunct="1">
              <a:buFont typeface="Arial" panose="020B0604020202020204" pitchFamily="34" charset="0"/>
              <a:buNone/>
            </a:pPr>
            <a:endParaRPr lang="cs-CZ" altLang="cs-CZ"/>
          </a:p>
          <a:p>
            <a:pPr marL="609600" indent="-609600" defTabSz="407988" eaLnBrk="1" hangingPunct="1">
              <a:buFont typeface="Arial" panose="020B0604020202020204" pitchFamily="34" charset="0"/>
              <a:buAutoNum type="arabicParenR"/>
            </a:pPr>
            <a:endParaRPr lang="cs-CZ" altLang="cs-CZ"/>
          </a:p>
        </p:txBody>
      </p:sp>
      <p:pic>
        <p:nvPicPr>
          <p:cNvPr id="8197" name="Picture 5">
            <a:extLst>
              <a:ext uri="{FF2B5EF4-FFF2-40B4-BE49-F238E27FC236}">
                <a16:creationId xmlns:a16="http://schemas.microsoft.com/office/drawing/2014/main" id="{1CB0BFAD-7E0E-452A-BB78-AC91B0663A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4508500"/>
            <a:ext cx="2663825" cy="212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číslo snímku 5">
            <a:extLst>
              <a:ext uri="{FF2B5EF4-FFF2-40B4-BE49-F238E27FC236}">
                <a16:creationId xmlns:a16="http://schemas.microsoft.com/office/drawing/2014/main" id="{D255FD3D-19D1-4A1B-80D3-5E0B39C3E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6278AF5-C953-4614-99B1-757F66D40973}" type="slidenum">
              <a:rPr kumimoji="0" lang="cs-CZ" altLang="cs-CZ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cs-CZ" altLang="cs-CZ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7553FF9C-B5BC-4C2D-B6CD-D154D03711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228600"/>
            <a:ext cx="8064500" cy="1304925"/>
          </a:xfrm>
        </p:spPr>
        <p:txBody>
          <a:bodyPr/>
          <a:lstStyle/>
          <a:p>
            <a:pPr algn="ctr" eaLnBrk="1" hangingPunct="1"/>
            <a:r>
              <a:rPr lang="cs-CZ" altLang="cs-CZ" sz="4000" b="1">
                <a:solidFill>
                  <a:schemeClr val="hlink"/>
                </a:solidFill>
              </a:rPr>
              <a:t>Přípravná/hodnotící fáze KPSS</a:t>
            </a:r>
          </a:p>
        </p:txBody>
      </p:sp>
      <p:sp>
        <p:nvSpPr>
          <p:cNvPr id="107524" name="Rectangle 3">
            <a:extLst>
              <a:ext uri="{FF2B5EF4-FFF2-40B4-BE49-F238E27FC236}">
                <a16:creationId xmlns:a16="http://schemas.microsoft.com/office/drawing/2014/main" id="{5566F963-E9CA-449F-99DC-550DE21C1D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400" dirty="0"/>
              <a:t>Vznik iniciační skupiny („zezdola“, politické zadání, navázaní na jiný projekt – Olomouc).</a:t>
            </a:r>
            <a:endParaRPr lang="cs-CZ" altLang="cs-CZ" sz="2400" dirty="0"/>
          </a:p>
          <a:p>
            <a:pPr eaLnBrk="1" hangingPunct="1">
              <a:defRPr/>
            </a:pPr>
            <a:r>
              <a:rPr lang="cs-CZ" altLang="cs-CZ" sz="2400" dirty="0"/>
              <a:t>Získávání základních zdrojů a informací pro realizaci KPSS.</a:t>
            </a:r>
          </a:p>
          <a:p>
            <a:pPr eaLnBrk="1" hangingPunct="1">
              <a:defRPr/>
            </a:pPr>
            <a:r>
              <a:rPr lang="cs-CZ" altLang="cs-CZ" sz="2400" dirty="0"/>
              <a:t>Vzdělávání realizátorů KPSS – metodická podpora.</a:t>
            </a:r>
          </a:p>
          <a:p>
            <a:pPr eaLnBrk="1" hangingPunct="1">
              <a:defRPr/>
            </a:pPr>
            <a:r>
              <a:rPr lang="cs-CZ" altLang="cs-CZ" sz="2400" dirty="0"/>
              <a:t>Zajištění principu triády.</a:t>
            </a:r>
          </a:p>
          <a:p>
            <a:pPr eaLnBrk="1" hangingPunct="1">
              <a:defRPr/>
            </a:pPr>
            <a:r>
              <a:rPr lang="cs-CZ" altLang="cs-CZ" sz="2400" dirty="0"/>
              <a:t>Vytvoření návrhu organizační struktury a plánu práce na KPSS.</a:t>
            </a:r>
          </a:p>
          <a:p>
            <a:pPr eaLnBrk="1" hangingPunct="1">
              <a:defRPr/>
            </a:pPr>
            <a:r>
              <a:rPr lang="cs-CZ" altLang="cs-CZ" sz="2400" b="1" i="1" dirty="0"/>
              <a:t>Získání politické podpory. </a:t>
            </a:r>
          </a:p>
          <a:p>
            <a:pPr eaLnBrk="1" hangingPunct="1">
              <a:defRPr/>
            </a:pPr>
            <a:r>
              <a:rPr lang="cs-CZ" sz="2400" dirty="0"/>
              <a:t>Výběr způsobu 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sz="2400" dirty="0"/>
              <a:t>    koordinace procesu.</a:t>
            </a:r>
          </a:p>
          <a:p>
            <a:pPr eaLnBrk="1" hangingPunct="1">
              <a:defRPr/>
            </a:pPr>
            <a:r>
              <a:rPr lang="cs-CZ" sz="2400" dirty="0"/>
              <a:t>Zpracování a odsouhlasení harmonogramu prací.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cs-CZ" sz="2400" dirty="0"/>
          </a:p>
          <a:p>
            <a:pPr eaLnBrk="1" hangingPunct="1">
              <a:defRPr/>
            </a:pPr>
            <a:endParaRPr lang="cs-CZ" altLang="cs-CZ" sz="2600" b="1" i="1" dirty="0"/>
          </a:p>
        </p:txBody>
      </p:sp>
      <p:pic>
        <p:nvPicPr>
          <p:cNvPr id="9221" name="Picture 4" descr="MC900231083[1]">
            <a:extLst>
              <a:ext uri="{FF2B5EF4-FFF2-40B4-BE49-F238E27FC236}">
                <a16:creationId xmlns:a16="http://schemas.microsoft.com/office/drawing/2014/main" id="{6F3C5716-E9BA-4E6E-BFC2-15F953BE94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4437063"/>
            <a:ext cx="3686175" cy="195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číslo snímku 5">
            <a:extLst>
              <a:ext uri="{FF2B5EF4-FFF2-40B4-BE49-F238E27FC236}">
                <a16:creationId xmlns:a16="http://schemas.microsoft.com/office/drawing/2014/main" id="{16E69C8E-5A4B-45A8-A2F5-52B292433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9C41FDE-245D-4C23-9DE0-43C79BB34C6A}" type="slidenum">
              <a:rPr kumimoji="0" lang="cs-CZ" altLang="cs-CZ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cs-CZ" altLang="cs-CZ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4E77E1AE-9934-4C8E-8F25-5B6B23A9A6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188" y="228600"/>
            <a:ext cx="8137525" cy="1304925"/>
          </a:xfrm>
        </p:spPr>
        <p:txBody>
          <a:bodyPr/>
          <a:lstStyle/>
          <a:p>
            <a:pPr algn="ctr" eaLnBrk="1" hangingPunct="1"/>
            <a:r>
              <a:rPr lang="cs-CZ" altLang="cs-CZ" sz="4000" b="1">
                <a:solidFill>
                  <a:schemeClr val="hlink"/>
                </a:solidFill>
              </a:rPr>
              <a:t>Analyticko popisná fáze</a:t>
            </a:r>
          </a:p>
        </p:txBody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A5949FBE-0B85-41A9-AB76-575FBB831D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cs-CZ" altLang="cs-CZ" dirty="0"/>
          </a:p>
          <a:p>
            <a:pPr eaLnBrk="1" hangingPunct="1">
              <a:defRPr/>
            </a:pPr>
            <a:r>
              <a:rPr lang="cs-CZ" altLang="cs-CZ" sz="2700" dirty="0"/>
              <a:t>Výchozí je stávající situace, tj. popis momentální sociální situace na daném území.</a:t>
            </a:r>
          </a:p>
          <a:p>
            <a:pPr eaLnBrk="1" hangingPunct="1">
              <a:defRPr/>
            </a:pPr>
            <a:r>
              <a:rPr lang="cs-CZ" altLang="cs-CZ" sz="2700" dirty="0"/>
              <a:t>Některé zpracované materiály již mohou existovat (analýzy, dokumenty, statistiky, atd.).</a:t>
            </a:r>
          </a:p>
          <a:p>
            <a:pPr eaLnBrk="1" hangingPunct="1">
              <a:defRPr/>
            </a:pPr>
            <a:r>
              <a:rPr lang="cs-CZ" altLang="cs-CZ" sz="2700" b="1" i="1" dirty="0"/>
              <a:t>Zjišťování, popis a analýza potřeb a přání uživatelů a veřejnosti</a:t>
            </a:r>
            <a:r>
              <a:rPr lang="cs-CZ" altLang="cs-CZ" sz="2700" dirty="0"/>
              <a:t> (časově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700" dirty="0"/>
              <a:t>    i finančně náročné). </a:t>
            </a:r>
          </a:p>
          <a:p>
            <a:pPr eaLnBrk="1" hangingPunct="1">
              <a:defRPr/>
            </a:pPr>
            <a:endParaRPr lang="cs-CZ" altLang="cs-CZ" sz="2400" dirty="0"/>
          </a:p>
        </p:txBody>
      </p:sp>
      <p:pic>
        <p:nvPicPr>
          <p:cNvPr id="10245" name="Picture 4">
            <a:extLst>
              <a:ext uri="{FF2B5EF4-FFF2-40B4-BE49-F238E27FC236}">
                <a16:creationId xmlns:a16="http://schemas.microsoft.com/office/drawing/2014/main" id="{70EB1E5E-1CA7-4390-B6FF-70D489EFDB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4665663"/>
            <a:ext cx="2368550" cy="164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číslo snímku 5">
            <a:extLst>
              <a:ext uri="{FF2B5EF4-FFF2-40B4-BE49-F238E27FC236}">
                <a16:creationId xmlns:a16="http://schemas.microsoft.com/office/drawing/2014/main" id="{EEC59B22-25BB-46EA-BC01-89B567E98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C104858-57D0-47EB-98B5-461AC360C86D}" type="slidenum">
              <a:rPr kumimoji="0" lang="cs-CZ" altLang="cs-CZ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cs-CZ" altLang="cs-CZ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9BBA028A-995A-4F79-8305-F7E1A2B979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4000" b="1">
                <a:solidFill>
                  <a:schemeClr val="hlink"/>
                </a:solidFill>
              </a:rPr>
              <a:t>Analyticko popisná fáze</a:t>
            </a:r>
          </a:p>
        </p:txBody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C1641BB6-50F2-41BF-B345-DA0412C01D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500" b="1" i="1"/>
              <a:t>Analýza finančních toků v sociálních službách. </a:t>
            </a:r>
            <a:r>
              <a:rPr lang="cs-CZ" altLang="cs-CZ" sz="2500"/>
              <a:t>Úplné a pravdivé informace  o financování sociálních služeb na daném území jsou </a:t>
            </a:r>
            <a:r>
              <a:rPr lang="cs-CZ" altLang="cs-CZ" sz="2500" i="1"/>
              <a:t>nezbytným základním kamenem tvorby komunitního plánu </a:t>
            </a:r>
            <a:r>
              <a:rPr lang="cs-CZ" altLang="cs-CZ" sz="2500"/>
              <a:t>a důležitým předpokladem pro otevřenou komunikaci.</a:t>
            </a:r>
          </a:p>
          <a:p>
            <a:pPr eaLnBrk="1" hangingPunct="1"/>
            <a:r>
              <a:rPr lang="cs-CZ" altLang="cs-CZ" sz="2500"/>
              <a:t>Sociálně-demografická analýza.</a:t>
            </a:r>
          </a:p>
          <a:p>
            <a:pPr eaLnBrk="1" hangingPunct="1"/>
            <a:r>
              <a:rPr lang="cs-CZ" altLang="cs-CZ" sz="2500"/>
              <a:t>SWOT analýza (nejlépe v pracovních skupinách).</a:t>
            </a:r>
          </a:p>
          <a:p>
            <a:pPr eaLnBrk="1" hangingPunct="1"/>
            <a:r>
              <a:rPr lang="cs-CZ" altLang="cs-CZ" sz="2500"/>
              <a:t>Analýza již existujících dat a dokumentů.</a:t>
            </a:r>
          </a:p>
          <a:p>
            <a:pPr eaLnBrk="1" hangingPunct="1"/>
            <a:r>
              <a:rPr lang="cs-CZ" altLang="cs-CZ" sz="2500"/>
              <a:t>Takto získané informace jsou </a:t>
            </a:r>
            <a:r>
              <a:rPr lang="cs-CZ" altLang="cs-CZ" sz="2500" b="1" i="1"/>
              <a:t>předmětem analytické části </a:t>
            </a:r>
            <a:r>
              <a:rPr lang="cs-CZ" altLang="cs-CZ" sz="2500"/>
              <a:t>komunitního plánu, která tvoří východiska pro </a:t>
            </a:r>
            <a:r>
              <a:rPr lang="cs-CZ" altLang="cs-CZ" sz="2500" b="1" i="1"/>
              <a:t>strategickou část dokumentu. </a:t>
            </a:r>
          </a:p>
          <a:p>
            <a:pPr eaLnBrk="1" hangingPunct="1"/>
            <a:endParaRPr lang="cs-CZ" altLang="cs-CZ" b="1"/>
          </a:p>
          <a:p>
            <a:pPr eaLnBrk="1" hangingPunct="1"/>
            <a:endParaRPr lang="cs-CZ" altLang="cs-CZ" b="1"/>
          </a:p>
          <a:p>
            <a:pPr eaLnBrk="1" hangingPunct="1"/>
            <a:endParaRPr lang="cs-CZ" altLang="cs-CZ" b="1"/>
          </a:p>
          <a:p>
            <a:pPr eaLnBrk="1" hangingPunct="1"/>
            <a:endParaRPr lang="cs-CZ" altLang="cs-CZ"/>
          </a:p>
          <a:p>
            <a:pPr eaLnBrk="1" hangingPunct="1"/>
            <a:endParaRPr lang="cs-CZ" altLang="cs-CZ" b="1" i="1"/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Vrstvy">
  <a:themeElements>
    <a:clrScheme name="Vrstvy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Vrstvy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folHlink"/>
          </a:buClr>
          <a:buSzPct val="90000"/>
          <a:buFont typeface="Wingdings" pitchFamily="2" charset="2"/>
          <a:buNone/>
          <a:tabLst/>
          <a:defRPr kumimoji="0" lang="cs-CZ" altLang="cs-CZ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folHlink"/>
          </a:buClr>
          <a:buSzPct val="90000"/>
          <a:buFont typeface="Wingdings" pitchFamily="2" charset="2"/>
          <a:buNone/>
          <a:tabLst/>
          <a:defRPr kumimoji="0" lang="cs-CZ" altLang="cs-CZ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rstvy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3F4AECD54B67E47862AB14566E8592B" ma:contentTypeVersion="13" ma:contentTypeDescription="Vytvoří nový dokument" ma:contentTypeScope="" ma:versionID="ee5b6b88d513909e3ec28fe3579bebc3">
  <xsd:schema xmlns:xsd="http://www.w3.org/2001/XMLSchema" xmlns:xs="http://www.w3.org/2001/XMLSchema" xmlns:p="http://schemas.microsoft.com/office/2006/metadata/properties" xmlns:ns2="cbefea44-e136-4179-aaed-838712420fe3" xmlns:ns3="a5cc325b-3808-46fd-ba12-9be4b2bbba49" targetNamespace="http://schemas.microsoft.com/office/2006/metadata/properties" ma:root="true" ma:fieldsID="7298930277b2b3e53e458440e5182639" ns2:_="" ns3:_="">
    <xsd:import namespace="cbefea44-e136-4179-aaed-838712420fe3"/>
    <xsd:import namespace="a5cc325b-3808-46fd-ba12-9be4b2bbba4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efea44-e136-4179-aaed-838712420fe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cc325b-3808-46fd-ba12-9be4b2bbba49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3D8EA54-FCDE-4C53-BC95-F76FE7115B9B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a5cc325b-3808-46fd-ba12-9be4b2bbba49"/>
    <ds:schemaRef ds:uri="cbefea44-e136-4179-aaed-838712420fe3"/>
    <ds:schemaRef ds:uri="http://purl.org/dc/terms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F70A0AB-9693-4175-B1F9-F3BB842973A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0C00620-9895-45AF-A78F-6D873875D4AF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</TotalTime>
  <Words>1353</Words>
  <Application>Microsoft Office PowerPoint</Application>
  <PresentationFormat>Předvádění na obrazovce (4:3)</PresentationFormat>
  <Paragraphs>126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21</vt:i4>
      </vt:variant>
    </vt:vector>
  </HeadingPairs>
  <TitlesOfParts>
    <vt:vector size="28" baseType="lpstr">
      <vt:lpstr>Arial</vt:lpstr>
      <vt:lpstr>Calibri</vt:lpstr>
      <vt:lpstr>Calibri Light</vt:lpstr>
      <vt:lpstr>Times New Roman</vt:lpstr>
      <vt:lpstr>Wingdings</vt:lpstr>
      <vt:lpstr>Motiv Office</vt:lpstr>
      <vt:lpstr>Vrstvy</vt:lpstr>
      <vt:lpstr>Komunitní plánování sociálních služeb jako makro metoda sociální práce</vt:lpstr>
      <vt:lpstr>Fáze komunitního plánování sociálních služeb. Evaluace KPSS.</vt:lpstr>
      <vt:lpstr>Fáze KPSS</vt:lpstr>
      <vt:lpstr>Fáze KPSS</vt:lpstr>
      <vt:lpstr>Deset kroků procesem KPSS</vt:lpstr>
      <vt:lpstr>Fáze KPSS</vt:lpstr>
      <vt:lpstr>Přípravná/hodnotící fáze KPSS</vt:lpstr>
      <vt:lpstr>Analyticko popisná fáze</vt:lpstr>
      <vt:lpstr>Analyticko popisná fáze</vt:lpstr>
      <vt:lpstr>Fáze plánování</vt:lpstr>
      <vt:lpstr>Fáze plánování</vt:lpstr>
      <vt:lpstr>Realizační/ implementační fáze</vt:lpstr>
      <vt:lpstr>Realizační/ implementační fáze</vt:lpstr>
      <vt:lpstr>Realizační/ implementační fáze</vt:lpstr>
      <vt:lpstr>Evaluace v procesu KPSS</vt:lpstr>
      <vt:lpstr>Evaluace v procesu KPSS</vt:lpstr>
      <vt:lpstr> Monitorování a vyhodnocování </vt:lpstr>
      <vt:lpstr> Monitorování a vyhodnocování </vt:lpstr>
      <vt:lpstr>Evaluace kvality procesu KPSS</vt:lpstr>
      <vt:lpstr>Děkuji Vám za pozornost</vt:lpstr>
      <vt:lpstr>Pro zájemce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politické vědy</dc:title>
  <cp:lastModifiedBy>Eva Prokšová</cp:lastModifiedBy>
  <cp:revision>5</cp:revision>
  <dcterms:created xsi:type="dcterms:W3CDTF">2020-07-28T16:37:17Z</dcterms:created>
  <dcterms:modified xsi:type="dcterms:W3CDTF">2021-02-18T08:52:07Z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0x01010023F4AECD54B67E47862AB14566E8592B</vt:lpwstr>
  </property>
</Properties>
</file>