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44" d="100"/>
          <a:sy n="44" d="100"/>
        </p:scale>
        <p:origin x="7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64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94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95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343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546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06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757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611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0338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4797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18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5535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1384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7547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8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16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85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83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38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94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46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9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08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1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Sociální politika </a:t>
            </a:r>
            <a:r>
              <a:rPr lang="cs-CZ" sz="4000" dirty="0" smtClean="0"/>
              <a:t>II.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sz="4000" b="1" dirty="0" smtClean="0"/>
              <a:t>Chudoba</a:t>
            </a:r>
            <a:r>
              <a:rPr lang="cs-CZ" sz="4000" b="1" dirty="0"/>
              <a:t>, sociální vyloučení a sociální začlenění jako sociální událost  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UNIVERZITĚ V OPAVĚ</a:t>
            </a:r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xmlns="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3830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Chudoba, </a:t>
            </a:r>
            <a:r>
              <a:rPr lang="cs-CZ" sz="4000" b="1" dirty="0" smtClean="0"/>
              <a:t>sociální </a:t>
            </a:r>
            <a:r>
              <a:rPr lang="cs-CZ" sz="4000" b="1" dirty="0"/>
              <a:t>vyloučení a sociální začlenění  jako sociální </a:t>
            </a:r>
            <a:r>
              <a:rPr lang="cs-CZ" sz="4000" b="1" dirty="0" smtClean="0"/>
              <a:t>událost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00520"/>
            <a:ext cx="10515600" cy="505748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dirty="0"/>
              <a:t>v minulosti:	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chudoba </a:t>
            </a:r>
            <a:r>
              <a:rPr lang="cs-CZ" dirty="0"/>
              <a:t>byla vždy vnímána jako nedostatek něčeho důležitého pro život → jak uspokojit nedostatky (individuální nebo organizovaná filantropie, později pomoc) nikoli jak odstranit příčiny chudoby → sociální </a:t>
            </a:r>
            <a:r>
              <a:rPr lang="cs-CZ" dirty="0" smtClean="0"/>
              <a:t>past</a:t>
            </a:r>
          </a:p>
          <a:p>
            <a:pPr>
              <a:lnSpc>
                <a:spcPct val="120000"/>
              </a:lnSpc>
            </a:pPr>
            <a:endParaRPr lang="cs-CZ" sz="1600" dirty="0"/>
          </a:p>
          <a:p>
            <a:pPr marL="0" indent="0">
              <a:lnSpc>
                <a:spcPct val="120000"/>
              </a:lnSpc>
              <a:buNone/>
            </a:pPr>
            <a:r>
              <a:rPr lang="cs-CZ" dirty="0" smtClean="0"/>
              <a:t>v </a:t>
            </a:r>
            <a:r>
              <a:rPr lang="cs-CZ" dirty="0"/>
              <a:t>současnosti: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chudoba </a:t>
            </a:r>
            <a:r>
              <a:rPr lang="cs-CZ" dirty="0"/>
              <a:t>= nemajetnost, nedostatečný příjem (chybí zaměstnání), nedostatečné zdraví (chybí zdravotní péče) a vzdělání (nedostatečná kvalifikace), nelidské podmínky práce a života (chybí přiměřené bydlení) </a:t>
            </a:r>
            <a:endParaRPr lang="cs-CZ" dirty="0" smtClean="0"/>
          </a:p>
          <a:p>
            <a:pPr>
              <a:lnSpc>
                <a:spcPct val="120000"/>
              </a:lnSpc>
            </a:pPr>
            <a:r>
              <a:rPr lang="cs-CZ" dirty="0" smtClean="0"/>
              <a:t>chudým </a:t>
            </a:r>
            <a:r>
              <a:rPr lang="cs-CZ" dirty="0"/>
              <a:t>jsou zdroje a služby, nutné pro přiměřeně důstojný život v dané společnosti, </a:t>
            </a:r>
            <a:r>
              <a:rPr lang="cs-CZ" dirty="0" smtClean="0"/>
              <a:t>nedostupné → efektivní </a:t>
            </a:r>
            <a:r>
              <a:rPr lang="cs-CZ" dirty="0"/>
              <a:t>řešení problému </a:t>
            </a:r>
            <a:r>
              <a:rPr lang="cs-CZ" dirty="0" smtClean="0"/>
              <a:t>→ zpřístupnit </a:t>
            </a:r>
            <a:r>
              <a:rPr lang="cs-CZ" dirty="0"/>
              <a:t>pracovní trh, poskytnout zdravotní péči a vzdělání, zpřístupnit bydlení a účast na společenském životě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068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44338"/>
            <a:ext cx="10515600" cy="4932625"/>
          </a:xfrm>
        </p:spPr>
        <p:txBody>
          <a:bodyPr/>
          <a:lstStyle/>
          <a:p>
            <a:r>
              <a:rPr lang="cs-CZ" dirty="0" smtClean="0"/>
              <a:t>chudoba není bída – bída je nejdrastičtější formou chudoby, je jedním z možných důsledků chudoby</a:t>
            </a:r>
          </a:p>
          <a:p>
            <a:endParaRPr lang="cs-CZ" dirty="0"/>
          </a:p>
          <a:p>
            <a:r>
              <a:rPr lang="cs-CZ" dirty="0" smtClean="0"/>
              <a:t>chudoba absolutní – je vyvolána nedostatky, které jsou způsobeny nedostupností/omezenou dostupností výdělečné činnosti, zdravotní péče, vzdělání, bydlení a důstojného životního prostředí, = problém zaostalých zemí zejména v Africe</a:t>
            </a:r>
          </a:p>
          <a:p>
            <a:r>
              <a:rPr lang="cs-CZ" dirty="0" smtClean="0"/>
              <a:t>chudoba relativní = produkt společenské nerovnosti omezující spotřebu obyvatelstva na nejnižším příjmovém stupni společenské struktury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87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Strategie EU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březen 2010</a:t>
            </a:r>
          </a:p>
          <a:p>
            <a:r>
              <a:rPr lang="cs-CZ" dirty="0" smtClean="0"/>
              <a:t>Sdělení </a:t>
            </a:r>
            <a:r>
              <a:rPr lang="cs-CZ" dirty="0" err="1"/>
              <a:t>EK</a:t>
            </a:r>
            <a:r>
              <a:rPr lang="cs-CZ" dirty="0"/>
              <a:t>: snížit počet osob ohrožených chudobou do r. 2020 </a:t>
            </a:r>
            <a:r>
              <a:rPr lang="cs-CZ" dirty="0" smtClean="0"/>
              <a:t>o </a:t>
            </a:r>
            <a:r>
              <a:rPr lang="cs-CZ" dirty="0"/>
              <a:t>25 % (o 20 mil. osob)</a:t>
            </a:r>
          </a:p>
          <a:p>
            <a:r>
              <a:rPr lang="cs-CZ" dirty="0" smtClean="0"/>
              <a:t>zásadní </a:t>
            </a:r>
            <a:r>
              <a:rPr lang="cs-CZ" dirty="0"/>
              <a:t>výhrady velké skupiny zemí (vč. ČR) – indikátor relativní chudoby postihuje pouze příjmovou chudobu, koncept sociálního začleňování je širší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červen </a:t>
            </a:r>
            <a:r>
              <a:rPr lang="cs-CZ" dirty="0"/>
              <a:t>2010</a:t>
            </a:r>
          </a:p>
          <a:p>
            <a:r>
              <a:rPr lang="cs-CZ" dirty="0" err="1" smtClean="0"/>
              <a:t>EK</a:t>
            </a:r>
            <a:r>
              <a:rPr lang="cs-CZ" dirty="0"/>
              <a:t>: cíl snížení chudoby bude stanoven s využitím kombinace tří ukazatelů (míra ohrožení chudobou, míra materiální deprivace, podíl osob žijících v domácnostech bez zaměstnané osoby) členské státy si mohou stanovit vnitrostátní cíle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340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19116"/>
            <a:ext cx="10515600" cy="539086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míra </a:t>
            </a:r>
            <a:r>
              <a:rPr lang="cs-CZ" dirty="0"/>
              <a:t>ohrožení chudobou = </a:t>
            </a:r>
            <a:r>
              <a:rPr lang="cs-CZ" dirty="0" smtClean="0"/>
              <a:t>podíl </a:t>
            </a:r>
            <a:r>
              <a:rPr lang="cs-CZ" dirty="0"/>
              <a:t>osob s čistým příjmem menším než </a:t>
            </a:r>
            <a:r>
              <a:rPr lang="cs-CZ" dirty="0" smtClean="0"/>
              <a:t>60% </a:t>
            </a:r>
            <a:r>
              <a:rPr lang="cs-CZ" dirty="0"/>
              <a:t>národního příjmového mediánu po sociálních transferech na spotřební jednotku 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	EU-SILC </a:t>
            </a:r>
            <a:r>
              <a:rPr lang="cs-CZ" dirty="0" smtClean="0"/>
              <a:t>: </a:t>
            </a:r>
            <a:r>
              <a:rPr lang="cs-CZ" dirty="0"/>
              <a:t>ČR – 9 %  (EU 27 – 17 %)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nízká </a:t>
            </a:r>
            <a:r>
              <a:rPr lang="cs-CZ" dirty="0"/>
              <a:t>míra diferenciace příjmu, vysoká efektivita sociálních transferů → omezený prostor pro další snižování → cíl: udržet stav </a:t>
            </a:r>
            <a:r>
              <a:rPr lang="cs-CZ" dirty="0" smtClean="0"/>
              <a:t>a </a:t>
            </a:r>
            <a:r>
              <a:rPr lang="cs-CZ" dirty="0"/>
              <a:t>zabránit odchylkám od této úrovně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332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69242"/>
            <a:ext cx="10515600" cy="52680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300" dirty="0" smtClean="0"/>
              <a:t>materiální deprivace</a:t>
            </a:r>
          </a:p>
          <a:p>
            <a:r>
              <a:rPr lang="cs-CZ" sz="3300" dirty="0"/>
              <a:t>vztahuje se k části populace, která postrádá nejméně 4 položky z 9 (nemohou si dovolit (1) uhradit nečekaný výdaj, (2) jeden týden dovolené mimo domov v roce, (3) jídlo s masem každý druhý den, (4) adekvátně vytápět dům či byt, (5) pračku, (6) barevnou televizi, (7) telefon, (8) auto, (9) mají nedoplatky)</a:t>
            </a:r>
          </a:p>
          <a:p>
            <a:endParaRPr lang="cs-CZ" sz="3300" dirty="0"/>
          </a:p>
          <a:p>
            <a:pPr marL="0" indent="0">
              <a:buNone/>
            </a:pPr>
            <a:r>
              <a:rPr lang="cs-CZ" sz="3300" dirty="0"/>
              <a:t>příčina:</a:t>
            </a:r>
          </a:p>
          <a:p>
            <a:r>
              <a:rPr lang="cs-CZ" sz="3300" dirty="0"/>
              <a:t>nedostatečná hladina příjmu,</a:t>
            </a:r>
          </a:p>
          <a:p>
            <a:r>
              <a:rPr lang="cs-CZ" sz="3300" dirty="0"/>
              <a:t>sekundární chudoba (výdaje za zbytné věci, nevhodná struktura výdajů</a:t>
            </a:r>
          </a:p>
          <a:p>
            <a:endParaRPr lang="cs-CZ" sz="3300" dirty="0"/>
          </a:p>
          <a:p>
            <a:pPr marL="0" indent="0">
              <a:buNone/>
            </a:pPr>
            <a:r>
              <a:rPr lang="cs-CZ" sz="3300" dirty="0"/>
              <a:t>EU-SILC: ČR – 6,8 % (EU 27 – 8,2 %)</a:t>
            </a:r>
          </a:p>
          <a:p>
            <a:endParaRPr lang="cs-CZ" sz="3300" dirty="0"/>
          </a:p>
          <a:p>
            <a:pPr marL="0" indent="0">
              <a:buNone/>
            </a:pPr>
            <a:r>
              <a:rPr lang="cs-CZ" sz="3300" dirty="0"/>
              <a:t>cíl: očekává se příznivý vývoj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696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01003"/>
            <a:ext cx="10515600" cy="54591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podíl osob žijících v domácnostech </a:t>
            </a:r>
            <a:r>
              <a:rPr lang="cs-CZ" dirty="0" smtClean="0"/>
              <a:t>bez </a:t>
            </a:r>
            <a:r>
              <a:rPr lang="cs-CZ" dirty="0"/>
              <a:t>zaměstnané </a:t>
            </a:r>
            <a:r>
              <a:rPr lang="cs-CZ" dirty="0" smtClean="0"/>
              <a:t>osoby</a:t>
            </a:r>
          </a:p>
          <a:p>
            <a:pPr marL="0" indent="0">
              <a:buNone/>
            </a:pPr>
            <a:r>
              <a:rPr lang="cs-CZ" dirty="0" smtClean="0"/>
              <a:t>EU-SILC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ČR: 	6 % populace ve věku 18 – 59 let</a:t>
            </a:r>
          </a:p>
          <a:p>
            <a:pPr marL="0" indent="0">
              <a:buNone/>
            </a:pPr>
            <a:r>
              <a:rPr lang="cs-CZ" dirty="0"/>
              <a:t>		7,4 % dětí ve věku 0 – 17 let</a:t>
            </a:r>
          </a:p>
          <a:p>
            <a:pPr marL="0" indent="0">
              <a:buNone/>
            </a:pPr>
            <a:r>
              <a:rPr lang="cs-CZ" dirty="0"/>
              <a:t>EU27:	9,2 % populace ve 18 – 59 let</a:t>
            </a:r>
          </a:p>
          <a:p>
            <a:pPr marL="0" indent="0">
              <a:buNone/>
            </a:pPr>
            <a:r>
              <a:rPr lang="cs-CZ" dirty="0"/>
              <a:t>		9,2 % dětí ve věku 0 – 17 let</a:t>
            </a:r>
          </a:p>
          <a:p>
            <a:endParaRPr lang="cs-CZ" dirty="0"/>
          </a:p>
          <a:p>
            <a:r>
              <a:rPr lang="cs-CZ" dirty="0"/>
              <a:t>dlouhodobá nezaměstnanost nepříznivě ovlivňuje chudobu dětí – mezigenerační přenos chudoby (obtížný přístup a uplatnění na trhu práce)</a:t>
            </a:r>
          </a:p>
          <a:p>
            <a:r>
              <a:rPr lang="cs-CZ" dirty="0"/>
              <a:t>domácnosti se závislými dětmi ohroženy chudobou více než domácnosti bez dětí</a:t>
            </a:r>
          </a:p>
          <a:p>
            <a:endParaRPr lang="cs-CZ" dirty="0"/>
          </a:p>
          <a:p>
            <a:r>
              <a:rPr lang="cs-CZ" dirty="0"/>
              <a:t>cíl: 	snížit počet osob žijících v domácnostech bez </a:t>
            </a:r>
            <a:r>
              <a:rPr lang="cs-CZ" dirty="0" smtClean="0"/>
              <a:t>zaměstnané </a:t>
            </a:r>
            <a:r>
              <a:rPr lang="cs-CZ" dirty="0"/>
              <a:t>osoby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60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b="1" dirty="0"/>
              <a:t>Podíl osob ohrožených chudobou nebo sociálním vyloučením v zemích EU na celkové populaci (EU </a:t>
            </a:r>
            <a:r>
              <a:rPr lang="cs-CZ" sz="3200" b="1" dirty="0" err="1" smtClean="0"/>
              <a:t>SILC</a:t>
            </a:r>
            <a:r>
              <a:rPr lang="cs-CZ" sz="3200" b="1" dirty="0" smtClean="0"/>
              <a:t>) </a:t>
            </a:r>
            <a:endParaRPr lang="cs-CZ" sz="32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583705"/>
          <a:ext cx="10515600" cy="5033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59565"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Rumunsko</a:t>
                      </a:r>
                      <a:endParaRPr kumimoji="0" lang="cs-CZ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44,2</a:t>
                      </a:r>
                      <a:endParaRPr kumimoji="0" lang="cs-CZ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Estonsko</a:t>
                      </a:r>
                      <a:endParaRPr kumimoji="0" lang="cs-CZ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22,1</a:t>
                      </a:r>
                      <a:endParaRPr kumimoji="0" lang="cs-CZ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</a:tr>
              <a:tr h="359565"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Bulharsko</a:t>
                      </a:r>
                      <a:endParaRPr kumimoji="0" lang="cs-CZ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38,1</a:t>
                      </a:r>
                      <a:endParaRPr kumimoji="0" lang="cs-CZ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Belgie</a:t>
                      </a:r>
                      <a:endParaRPr kumimoji="0" lang="cs-CZ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20,8</a:t>
                      </a:r>
                      <a:endParaRPr kumimoji="0" lang="cs-CZ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</a:tr>
              <a:tr h="359565"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Lotyšsko</a:t>
                      </a:r>
                      <a:endParaRPr kumimoji="0" lang="cs-CZ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33,9</a:t>
                      </a: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Slovensko</a:t>
                      </a:r>
                      <a:endParaRPr kumimoji="0" lang="cs-CZ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20,6</a:t>
                      </a:r>
                      <a:endParaRPr kumimoji="0" lang="cs-CZ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</a:tr>
              <a:tr h="359565"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Polsko</a:t>
                      </a: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33,4</a:t>
                      </a: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Německo</a:t>
                      </a:r>
                      <a:endParaRPr kumimoji="0" lang="cs-CZ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20,4</a:t>
                      </a:r>
                      <a:endParaRPr kumimoji="0" lang="cs-CZ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</a:tr>
              <a:tr h="359565"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Maďarsko</a:t>
                      </a: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29,7</a:t>
                      </a: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Malta</a:t>
                      </a:r>
                      <a:endParaRPr kumimoji="0" lang="cs-CZ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19,5</a:t>
                      </a:r>
                      <a:endParaRPr kumimoji="0" lang="cs-CZ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</a:tr>
              <a:tr h="359565"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Litva</a:t>
                      </a: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29,7</a:t>
                      </a: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Francie</a:t>
                      </a:r>
                      <a:endParaRPr kumimoji="0" lang="cs-CZ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19,1</a:t>
                      </a:r>
                      <a:endParaRPr kumimoji="0" lang="cs-CZ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</a:tr>
              <a:tr h="359565"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Velká Británie</a:t>
                      </a: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28,3</a:t>
                      </a: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Rakousko</a:t>
                      </a: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18,6</a:t>
                      </a:r>
                      <a:endParaRPr kumimoji="0" lang="cs-CZ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</a:tr>
              <a:tr h="359565"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Řecko</a:t>
                      </a: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28,2</a:t>
                      </a: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Slovinsko</a:t>
                      </a: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18,5</a:t>
                      </a:r>
                      <a:endParaRPr kumimoji="0" lang="cs-CZ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</a:tr>
              <a:tr h="359565"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Portugalsko</a:t>
                      </a: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26,0</a:t>
                      </a: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Finsko</a:t>
                      </a: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17,4</a:t>
                      </a:r>
                      <a:endParaRPr kumimoji="0" lang="cs-CZ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</a:tr>
              <a:tr h="359565"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Itálie</a:t>
                      </a: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25,3</a:t>
                      </a: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Dánsko</a:t>
                      </a: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16,5</a:t>
                      </a:r>
                      <a:endParaRPr kumimoji="0" lang="cs-CZ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</a:tr>
              <a:tr h="359565"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EU-27</a:t>
                      </a: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24,5</a:t>
                      </a: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Lucembursko</a:t>
                      </a: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15,5</a:t>
                      </a:r>
                      <a:endParaRPr kumimoji="0" lang="cs-CZ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</a:tr>
              <a:tr h="359565"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Irsko</a:t>
                      </a: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23,7</a:t>
                      </a: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Švédsko</a:t>
                      </a: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15,5</a:t>
                      </a:r>
                      <a:endParaRPr kumimoji="0" lang="cs-CZ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</a:tr>
              <a:tr h="359565"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Španělsko</a:t>
                      </a: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23,2</a:t>
                      </a: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Česká republika</a:t>
                      </a: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15,3</a:t>
                      </a:r>
                      <a:endParaRPr kumimoji="0" lang="cs-CZ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</a:tr>
              <a:tr h="359565"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Kypr</a:t>
                      </a: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22,4</a:t>
                      </a: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Nizozemí</a:t>
                      </a: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  <a:tc>
                  <a:txBody>
                    <a:bodyPr/>
                    <a:lstStyle>
                      <a:lvl1pPr algn="l" defTabSz="877888">
                        <a:defRPr sz="19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39738" algn="l" defTabSz="877888">
                        <a:buSzPct val="25000"/>
                        <a:buFont typeface="Arial" panose="020B0604020202020204" pitchFamily="34" charset="0"/>
                        <a:defRPr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77888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319213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1758950" algn="l" defTabSz="877888"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2161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26733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1305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3587750" defTabSz="877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3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778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15,0</a:t>
                      </a:r>
                      <a:endParaRPr kumimoji="0" lang="cs-CZ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6012" marR="96012" marT="48002" marB="48002" anchor="b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5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F4AECD54B67E47862AB14566E8592B" ma:contentTypeVersion="13" ma:contentTypeDescription="Vytvoří nový dokument" ma:contentTypeScope="" ma:versionID="ee5b6b88d513909e3ec28fe3579bebc3">
  <xsd:schema xmlns:xsd="http://www.w3.org/2001/XMLSchema" xmlns:xs="http://www.w3.org/2001/XMLSchema" xmlns:p="http://schemas.microsoft.com/office/2006/metadata/properties" xmlns:ns2="cbefea44-e136-4179-aaed-838712420fe3" xmlns:ns3="a5cc325b-3808-46fd-ba12-9be4b2bbba49" targetNamespace="http://schemas.microsoft.com/office/2006/metadata/properties" ma:root="true" ma:fieldsID="7298930277b2b3e53e458440e5182639" ns2:_="" ns3:_="">
    <xsd:import namespace="cbefea44-e136-4179-aaed-838712420fe3"/>
    <xsd:import namespace="a5cc325b-3808-46fd-ba12-9be4b2bbba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fea44-e136-4179-aaed-838712420f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c325b-3808-46fd-ba12-9be4b2bbba4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7A2E24-4FA6-4964-9EDD-0C4CFEBA78C0}"/>
</file>

<file path=customXml/itemProps2.xml><?xml version="1.0" encoding="utf-8"?>
<ds:datastoreItem xmlns:ds="http://schemas.openxmlformats.org/officeDocument/2006/customXml" ds:itemID="{FEF90690-C30A-4E69-A1FA-EB218959007A}"/>
</file>

<file path=customXml/itemProps3.xml><?xml version="1.0" encoding="utf-8"?>
<ds:datastoreItem xmlns:ds="http://schemas.openxmlformats.org/officeDocument/2006/customXml" ds:itemID="{1C5E3C3A-4E38-442D-8391-817B89708DF2}"/>
</file>

<file path=docProps/app.xml><?xml version="1.0" encoding="utf-8"?>
<Properties xmlns="http://schemas.openxmlformats.org/officeDocument/2006/extended-properties" xmlns:vt="http://schemas.openxmlformats.org/officeDocument/2006/docPropsVTypes">
  <TotalTime>6081</TotalTime>
  <Words>396</Words>
  <Application>Microsoft Office PowerPoint</Application>
  <PresentationFormat>Širokoúhlá obrazovka</PresentationFormat>
  <Paragraphs>104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Motiv Office</vt:lpstr>
      <vt:lpstr>5_Motiv Office</vt:lpstr>
      <vt:lpstr>Sociální politika II. Chudoba, sociální vyloučení a sociální začlenění jako sociální událost  </vt:lpstr>
      <vt:lpstr>Chudoba, sociální vyloučení a sociální začlenění  jako sociální událost</vt:lpstr>
      <vt:lpstr>Prezentace aplikace PowerPoint</vt:lpstr>
      <vt:lpstr>Strategie EU 2020</vt:lpstr>
      <vt:lpstr>Prezentace aplikace PowerPoint</vt:lpstr>
      <vt:lpstr>Prezentace aplikace PowerPoint</vt:lpstr>
      <vt:lpstr>Prezentace aplikace PowerPoint</vt:lpstr>
      <vt:lpstr>Podíl osob ohrožených chudobou nebo sociálním vyloučením v zemích EU na celkové populaci (EU SILC) </vt:lpstr>
    </vt:vector>
  </TitlesOfParts>
  <Company>VÚPSV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politika I.</dc:title>
  <dc:creator>Průša Ladislav</dc:creator>
  <cp:lastModifiedBy>Průša Ladislav</cp:lastModifiedBy>
  <cp:revision>145</cp:revision>
  <dcterms:created xsi:type="dcterms:W3CDTF">2018-10-04T15:02:25Z</dcterms:created>
  <dcterms:modified xsi:type="dcterms:W3CDTF">2021-04-06T15:36:48Z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0x01010023F4AECD54B67E47862AB14566E8592B</vt:lpwstr>
  </property>
</Properties>
</file>