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9" r:id="rId18"/>
    <p:sldId id="290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9325-0006-40BD-B5FA-BB46D3CA5E5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CFB8-023A-4055-B837-897E29AF80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64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9325-0006-40BD-B5FA-BB46D3CA5E5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CFB8-023A-4055-B837-897E29AF80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94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9325-0006-40BD-B5FA-BB46D3CA5E5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CFB8-023A-4055-B837-897E29AF80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9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7092-4654-49C8-AD27-92D17A5E29A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E81F-0FF0-4CBA-8B63-23A9A62A0C6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3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7092-4654-49C8-AD27-92D17A5E29A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E81F-0FF0-4CBA-8B63-23A9A62A0C6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21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7092-4654-49C8-AD27-92D17A5E29A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E81F-0FF0-4CBA-8B63-23A9A62A0C6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56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7092-4654-49C8-AD27-92D17A5E29A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E81F-0FF0-4CBA-8B63-23A9A62A0C6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9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7092-4654-49C8-AD27-92D17A5E29A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E81F-0FF0-4CBA-8B63-23A9A62A0C6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90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7092-4654-49C8-AD27-92D17A5E29A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E81F-0FF0-4CBA-8B63-23A9A62A0C6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05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7092-4654-49C8-AD27-92D17A5E29A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E81F-0FF0-4CBA-8B63-23A9A62A0C6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71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7092-4654-49C8-AD27-92D17A5E29A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E81F-0FF0-4CBA-8B63-23A9A62A0C6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9325-0006-40BD-B5FA-BB46D3CA5E5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CFB8-023A-4055-B837-897E29AF80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553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7092-4654-49C8-AD27-92D17A5E29A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E81F-0FF0-4CBA-8B63-23A9A62A0C6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04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7092-4654-49C8-AD27-92D17A5E29A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E81F-0FF0-4CBA-8B63-23A9A62A0C6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54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17092-4654-49C8-AD27-92D17A5E29A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6E81F-0FF0-4CBA-8B63-23A9A62A0C6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1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9325-0006-40BD-B5FA-BB46D3CA5E5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CFB8-023A-4055-B837-897E29AF80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16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9325-0006-40BD-B5FA-BB46D3CA5E5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CFB8-023A-4055-B837-897E29AF80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85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9325-0006-40BD-B5FA-BB46D3CA5E5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CFB8-023A-4055-B837-897E29AF80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83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9325-0006-40BD-B5FA-BB46D3CA5E5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CFB8-023A-4055-B837-897E29AF80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38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9325-0006-40BD-B5FA-BB46D3CA5E5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CFB8-023A-4055-B837-897E29AF80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94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9325-0006-40BD-B5FA-BB46D3CA5E5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CFB8-023A-4055-B837-897E29AF80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46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69325-0006-40BD-B5FA-BB46D3CA5E5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CFB8-023A-4055-B837-897E29AF80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6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69325-0006-40BD-B5FA-BB46D3CA5E53}" type="datetimeFigureOut">
              <a:rPr lang="cs-CZ" smtClean="0"/>
              <a:t>06.04.2021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CFB8-023A-4055-B837-897E29AF80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08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17092-4654-49C8-AD27-92D17A5E29A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06.04.2021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E81F-0FF0-4CBA-8B63-23A9A62A0C6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5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3A4813E-51ED-4012-8D78-821F6D57A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9505"/>
            <a:ext cx="9144000" cy="1366202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Sociální politika </a:t>
            </a:r>
            <a:r>
              <a:rPr lang="cs-CZ" sz="4000" dirty="0" smtClean="0"/>
              <a:t>II.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dirty="0" smtClean="0"/>
              <a:t>Systém </a:t>
            </a:r>
            <a:r>
              <a:rPr lang="cs-CZ" sz="4000" b="1" dirty="0"/>
              <a:t>pomoci v hmotné nouzi a systém sociálních služeb </a:t>
            </a:r>
            <a:endParaRPr lang="cs-CZ" sz="40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A11FA9A-F513-4EE6-B798-6DC506ADA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cs-CZ" dirty="0"/>
              <a:t>CZ.02.2.69/0.0/0.0/16_015/0002400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ROZVOJ VZDĚLÁVÁNÍ NA SLEZSKÉ UNIVERZITĚ V OPAVĚ</a:t>
            </a:r>
          </a:p>
        </p:txBody>
      </p:sp>
      <p:pic>
        <p:nvPicPr>
          <p:cNvPr id="4" name="Obrázek 3" descr="Logolink_OP_VVV_hor_barva_cz">
            <a:extLst>
              <a:ext uri="{FF2B5EF4-FFF2-40B4-BE49-F238E27FC236}">
                <a16:creationId xmlns:a16="http://schemas.microsoft.com/office/drawing/2014/main" xmlns="" id="{D3ECA9CD-610B-49AA-97ED-30168794AFF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94640"/>
            <a:ext cx="9702800" cy="2301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83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305" y="527901"/>
            <a:ext cx="9196119" cy="59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838201" y="1117599"/>
          <a:ext cx="10515598" cy="50164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1042"/>
                <a:gridCol w="2734852"/>
                <a:gridCol w="2734852"/>
                <a:gridCol w="2734852"/>
              </a:tblGrid>
              <a:tr h="2260957">
                <a:tc>
                  <a:txBody>
                    <a:bodyPr/>
                    <a:lstStyle/>
                    <a:p>
                      <a:pPr algn="just"/>
                      <a:endParaRPr lang="cs-CZ" sz="2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objem příspěvku na péči, který byl využit pro financování sociálních služeb (v mil. Kč)</a:t>
                      </a:r>
                      <a:endParaRPr lang="cs-CZ" sz="2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výdaje na příspěvek na péči celkem (v mil. Kč)</a:t>
                      </a:r>
                      <a:endParaRPr lang="cs-CZ" sz="2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podíl výdajů na příspěvek na péči, který by využit pro financování sociálních služeb zabezpečovaných registrovanými poskytovateli (v %)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257">
                <a:tc>
                  <a:txBody>
                    <a:bodyPr/>
                    <a:lstStyle/>
                    <a:p>
                      <a:pPr marL="184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2013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5 774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19 545</a:t>
                      </a:r>
                      <a:endParaRPr lang="cs-CZ" sz="2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29,54</a:t>
                      </a:r>
                      <a:endParaRPr lang="cs-CZ" sz="2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257">
                <a:tc>
                  <a:txBody>
                    <a:bodyPr/>
                    <a:lstStyle/>
                    <a:p>
                      <a:pPr marL="184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2014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5 808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20 402</a:t>
                      </a:r>
                      <a:endParaRPr lang="cs-CZ" sz="2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28,47</a:t>
                      </a:r>
                      <a:endParaRPr lang="cs-CZ" sz="2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257">
                <a:tc>
                  <a:txBody>
                    <a:bodyPr/>
                    <a:lstStyle/>
                    <a:p>
                      <a:pPr marL="184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2015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5 984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21 167</a:t>
                      </a:r>
                      <a:endParaRPr lang="cs-CZ" sz="2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28,27</a:t>
                      </a:r>
                      <a:endParaRPr lang="cs-CZ" sz="2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257">
                <a:tc>
                  <a:txBody>
                    <a:bodyPr/>
                    <a:lstStyle/>
                    <a:p>
                      <a:pPr marL="184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2016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6 445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23 046</a:t>
                      </a:r>
                      <a:endParaRPr lang="cs-CZ" sz="2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27,97</a:t>
                      </a:r>
                      <a:endParaRPr lang="cs-CZ" sz="2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257">
                <a:tc>
                  <a:txBody>
                    <a:bodyPr/>
                    <a:lstStyle/>
                    <a:p>
                      <a:pPr marL="184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2017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6 969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25 120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27,74</a:t>
                      </a:r>
                      <a:endParaRPr lang="cs-CZ" sz="2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9257">
                <a:tc>
                  <a:txBody>
                    <a:bodyPr/>
                    <a:lstStyle/>
                    <a:p>
                      <a:pPr marL="18415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2018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7 182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26 013</a:t>
                      </a:r>
                      <a:endParaRPr lang="cs-CZ" sz="2800" b="1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9525" algn="ctr"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27,61</a:t>
                      </a:r>
                      <a:endParaRPr lang="cs-CZ" sz="28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77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481"/>
          </a:xfrm>
        </p:spPr>
        <p:txBody>
          <a:bodyPr/>
          <a:lstStyle/>
          <a:p>
            <a:pPr algn="ctr"/>
            <a:r>
              <a:rPr lang="cs-CZ" dirty="0"/>
              <a:t>co ovlivňuje </a:t>
            </a:r>
            <a:r>
              <a:rPr lang="cs-CZ" dirty="0" smtClean="0"/>
              <a:t>výdaje na sociální služby?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4594"/>
            <a:ext cx="10515600" cy="4772369"/>
          </a:xfrm>
        </p:spPr>
        <p:txBody>
          <a:bodyPr>
            <a:normAutofit lnSpcReduction="10000"/>
          </a:bodyPr>
          <a:lstStyle/>
          <a:p>
            <a:pPr marL="442913" indent="-442913">
              <a:buFont typeface="Wingdings" panose="05000000000000000000" pitchFamily="2" charset="2"/>
              <a:buChar char="§"/>
            </a:pPr>
            <a:r>
              <a:rPr lang="cs-CZ" dirty="0"/>
              <a:t>kritéria pro stanovení míry </a:t>
            </a:r>
            <a:r>
              <a:rPr lang="cs-CZ" dirty="0" smtClean="0"/>
              <a:t>závislosti,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cs-CZ" dirty="0" smtClean="0"/>
              <a:t>struktura </a:t>
            </a:r>
            <a:r>
              <a:rPr lang="cs-CZ" dirty="0"/>
              <a:t>uživatelů jednotlivých typů sociálních služeb                          z hlediska míry jejich </a:t>
            </a:r>
            <a:r>
              <a:rPr lang="cs-CZ" dirty="0" smtClean="0"/>
              <a:t>závislosti,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cs-CZ" dirty="0" smtClean="0"/>
              <a:t>kritéria </a:t>
            </a:r>
            <a:r>
              <a:rPr lang="cs-CZ" dirty="0"/>
              <a:t>pro přiznávání dotací ze strany státu a zřizovatele, </a:t>
            </a:r>
            <a:endParaRPr lang="cs-CZ" dirty="0" smtClean="0"/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cs-CZ" dirty="0" smtClean="0"/>
              <a:t>přístup </a:t>
            </a:r>
            <a:r>
              <a:rPr lang="cs-CZ" dirty="0"/>
              <a:t>zdravotních pojišťoven k financování poskytované ošetřovatelské a rehabilitační zdravotní péče v pobytových </a:t>
            </a:r>
            <a:r>
              <a:rPr lang="cs-CZ" dirty="0" smtClean="0"/>
              <a:t>zařízeních,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cs-CZ" dirty="0" smtClean="0"/>
              <a:t>kritéria </a:t>
            </a:r>
            <a:r>
              <a:rPr lang="cs-CZ" dirty="0"/>
              <a:t>pro stanovení výše úhrad uživatele služby za pobyt                 a stravu v pobytových zařízeních sociálních služeb, </a:t>
            </a:r>
            <a:r>
              <a:rPr lang="cs-CZ" dirty="0" smtClean="0"/>
              <a:t>za </a:t>
            </a:r>
            <a:r>
              <a:rPr lang="cs-CZ" dirty="0"/>
              <a:t>jednotlivé úkony ambulantních a terénních </a:t>
            </a:r>
            <a:r>
              <a:rPr lang="cs-CZ" dirty="0" smtClean="0"/>
              <a:t>služeb </a:t>
            </a:r>
            <a:r>
              <a:rPr lang="cs-CZ" dirty="0"/>
              <a:t>a za poskytování sociálních služeb v lůžkových zdravotnických zařízeních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8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indent="-442913"/>
            <a:r>
              <a:rPr lang="cs-CZ" dirty="0"/>
              <a:t>rozdílná úrovně vybavenosti jednotlivých regionů sociálními službami (determinuje možnosti optimálního uspokojení potřeb klienta v závislosti na jeho celkové sociální situaci),</a:t>
            </a:r>
          </a:p>
          <a:p>
            <a:pPr marL="442913" indent="-442913"/>
            <a:r>
              <a:rPr lang="cs-CZ" dirty="0"/>
              <a:t>stáří jednotlivých budov,</a:t>
            </a:r>
          </a:p>
          <a:p>
            <a:pPr marL="442913" indent="-442913"/>
            <a:r>
              <a:rPr lang="cs-CZ" dirty="0"/>
              <a:t>personální vybavení jednotlivých zařízení, </a:t>
            </a:r>
          </a:p>
          <a:p>
            <a:pPr marL="442913" indent="-442913"/>
            <a:r>
              <a:rPr lang="cs-CZ" dirty="0"/>
              <a:t>demografický vývoj, velikost jednotlivých sídel a sídelní struktura,</a:t>
            </a:r>
          </a:p>
          <a:p>
            <a:pPr marL="442913" indent="-442913"/>
            <a:r>
              <a:rPr lang="cs-CZ" dirty="0"/>
              <a:t>hlavní vývojové trendy v evropských zemích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82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1129" y="365125"/>
            <a:ext cx="9530377" cy="61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8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367" y="471340"/>
            <a:ext cx="9557526" cy="61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306" y="471340"/>
            <a:ext cx="11025157" cy="595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role krajů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§ 101, odst. 2 zákona č. 108/2006 Sb.:</a:t>
            </a:r>
          </a:p>
          <a:p>
            <a:pPr marL="0" indent="0">
              <a:buNone/>
            </a:pPr>
            <a:r>
              <a:rPr lang="cs-CZ" dirty="0"/>
              <a:t>Kraj rozhoduje ... o poskytnutí finančních prostředků z dotace poskytovatelům sociálních služeb, kteří jsou zapsáni v registru podle </a:t>
            </a:r>
            <a:r>
              <a:rPr lang="cs-CZ" dirty="0" smtClean="0"/>
              <a:t>§ </a:t>
            </a:r>
            <a:r>
              <a:rPr lang="cs-CZ" dirty="0"/>
              <a:t>85 odst. 1, popřípadě o zadání veřejné zakázky na poskytování sociálních služeb. O poskytnutí finančních prostředků na jednotlivé sociální služby a jejich výši rozhoduje zastupitelstvo kraje v souladu </a:t>
            </a:r>
            <a:r>
              <a:rPr lang="cs-CZ" dirty="0" smtClean="0"/>
              <a:t>s </a:t>
            </a:r>
            <a:r>
              <a:rPr lang="cs-CZ" dirty="0"/>
              <a:t>podmínkami stanovenými zastupitelstvem kraje.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↓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kraj je ve střetu zájmů jako zřizovatel zařízení  a organizátor sítě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58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/>
              <a:t>je systém financování </a:t>
            </a:r>
            <a:r>
              <a:rPr lang="cs-CZ" sz="4000" b="1" dirty="0" smtClean="0"/>
              <a:t>sociálních služeb efektivní</a:t>
            </a:r>
            <a:r>
              <a:rPr lang="cs-CZ" sz="4000" b="1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42913" indent="-442913">
              <a:buNone/>
            </a:pPr>
            <a:r>
              <a:rPr lang="cs-CZ" dirty="0"/>
              <a:t>1. 	pojetí efektivnosti v ekonomické teorii</a:t>
            </a:r>
          </a:p>
          <a:p>
            <a:pPr marL="442913" indent="0">
              <a:buNone/>
            </a:pPr>
            <a:r>
              <a:rPr lang="cs-CZ" dirty="0"/>
              <a:t>(P. A. </a:t>
            </a:r>
            <a:r>
              <a:rPr lang="cs-CZ" dirty="0" err="1"/>
              <a:t>Samuelson</a:t>
            </a:r>
            <a:r>
              <a:rPr lang="cs-CZ" dirty="0"/>
              <a:t>, W. D. </a:t>
            </a:r>
            <a:r>
              <a:rPr lang="cs-CZ" dirty="0" err="1"/>
              <a:t>Nordhaus</a:t>
            </a:r>
            <a:r>
              <a:rPr lang="cs-CZ" dirty="0"/>
              <a:t> – Ekonomie, Svoboda, Praha 1991)</a:t>
            </a:r>
          </a:p>
          <a:p>
            <a:pPr marL="0" indent="0">
              <a:buNone/>
            </a:pPr>
            <a:endParaRPr lang="cs-CZ" dirty="0"/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cs-CZ" dirty="0"/>
              <a:t>efektivnost znamená absenci plýtvání neboli co nejefektivnější užívání zdrojů ekonomiky k uspokojování potřeb a přání lidí (str. </a:t>
            </a:r>
            <a:r>
              <a:rPr lang="cs-CZ" dirty="0" smtClean="0"/>
              <a:t>27)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cs-CZ" dirty="0" smtClean="0"/>
              <a:t>efektivnost </a:t>
            </a:r>
            <a:r>
              <a:rPr lang="cs-CZ" dirty="0"/>
              <a:t>je takové použití ekonomických zdrojů, které přináší maximální úroveň uspokojení dosažitelnou při daných vstupech a technologiích (str. </a:t>
            </a:r>
            <a:r>
              <a:rPr lang="cs-CZ" dirty="0" smtClean="0"/>
              <a:t>968)</a:t>
            </a:r>
          </a:p>
          <a:p>
            <a:pPr marL="442913" indent="-442913">
              <a:buFont typeface="Wingdings" panose="05000000000000000000" pitchFamily="2" charset="2"/>
              <a:buChar char="§"/>
            </a:pPr>
            <a:r>
              <a:rPr lang="cs-CZ" dirty="0" smtClean="0"/>
              <a:t>efektivní </a:t>
            </a:r>
            <a:r>
              <a:rPr lang="cs-CZ" dirty="0"/>
              <a:t>trh je takový trh, na kterém jeho účastníci  rychle vstřebávají všechny nové informace a ihned je bezprostředně zahrnují do tržních cen (str. 252)</a:t>
            </a:r>
          </a:p>
        </p:txBody>
      </p:sp>
    </p:spTree>
    <p:extLst>
      <p:ext uri="{BB962C8B-B14F-4D97-AF65-F5344CB8AC3E}">
        <p14:creationId xmlns:p14="http://schemas.microsoft.com/office/powerpoint/2010/main" val="19512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 startAt="2"/>
            </a:pPr>
            <a:r>
              <a:rPr lang="cs-CZ" b="1" dirty="0" smtClean="0"/>
              <a:t>Jaká </a:t>
            </a:r>
            <a:r>
              <a:rPr lang="cs-CZ" b="1" dirty="0"/>
              <a:t>je skutečnost</a:t>
            </a:r>
            <a:r>
              <a:rPr lang="cs-CZ" dirty="0" smtClean="0"/>
              <a:t>:</a:t>
            </a:r>
          </a:p>
          <a:p>
            <a:pPr marL="514350" indent="-514350">
              <a:buAutoNum type="arabicPeriod" startAt="2"/>
            </a:pPr>
            <a:endParaRPr lang="cs-CZ" dirty="0"/>
          </a:p>
          <a:p>
            <a:pPr marL="442913" indent="-442913"/>
            <a:r>
              <a:rPr lang="cs-CZ" dirty="0"/>
              <a:t>značná část příjemců využívá příspěvek na péči v rozporu </a:t>
            </a:r>
            <a:r>
              <a:rPr lang="cs-CZ" dirty="0" smtClean="0"/>
              <a:t>s </a:t>
            </a:r>
            <a:r>
              <a:rPr lang="cs-CZ" dirty="0"/>
              <a:t>představami zákonodárce, tedy nikoli na "nákup" potřebných sociálních služeb, ale ke zvýšení svých příjmů, popř. k úhradě svých závazků nebo závazků jiných členů rodiny (např. splátky půjček, hypotéky, </a:t>
            </a:r>
            <a:r>
              <a:rPr lang="cs-CZ" dirty="0" smtClean="0"/>
              <a:t>leasingu)</a:t>
            </a:r>
          </a:p>
          <a:p>
            <a:pPr marL="442913" indent="-442913"/>
            <a:r>
              <a:rPr lang="cs-CZ" dirty="0" smtClean="0"/>
              <a:t>zavedení </a:t>
            </a:r>
            <a:r>
              <a:rPr lang="cs-CZ" dirty="0"/>
              <a:t>příspěvku na péči bylo nešťastné, protože jakákoliv peněžní částka, která je přiznána občanovi, se jím a jeho rodinou považuje za rodinný příjem a jako s takovým se s ní nakládá </a:t>
            </a:r>
          </a:p>
          <a:p>
            <a:pPr marL="457200" lvl="1" indent="0">
              <a:buNone/>
            </a:pPr>
            <a:r>
              <a:rPr lang="cs-CZ" dirty="0"/>
              <a:t>(prof. I. Tomeš: Otázky realizace povinné sociální solidarity sociálním státem. FÓRUM sociální politiky, mimořádné číslo 2015)</a:t>
            </a:r>
          </a:p>
        </p:txBody>
      </p:sp>
    </p:spTree>
    <p:extLst>
      <p:ext uri="{BB962C8B-B14F-4D97-AF65-F5344CB8AC3E}">
        <p14:creationId xmlns:p14="http://schemas.microsoft.com/office/powerpoint/2010/main" val="23795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Systém pomoci v hmotné nouzi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 smtClean="0"/>
              <a:t>základní prvek = definování </a:t>
            </a:r>
            <a:r>
              <a:rPr lang="cs-CZ" dirty="0"/>
              <a:t>životního minima </a:t>
            </a:r>
            <a:r>
              <a:rPr lang="cs-CZ" dirty="0" smtClean="0"/>
              <a:t>(zákon </a:t>
            </a:r>
            <a:r>
              <a:rPr lang="cs-CZ" dirty="0"/>
              <a:t>č. 463/1991 Sb., o životním </a:t>
            </a:r>
            <a:r>
              <a:rPr lang="cs-CZ" dirty="0" smtClean="0"/>
              <a:t>minimu) a navazující zákon </a:t>
            </a:r>
            <a:r>
              <a:rPr lang="cs-CZ" dirty="0"/>
              <a:t>č. 482/1991 Sb., o sociální </a:t>
            </a:r>
            <a:r>
              <a:rPr lang="cs-CZ" dirty="0" smtClean="0"/>
              <a:t>potřebnosti </a:t>
            </a:r>
          </a:p>
          <a:p>
            <a:pPr marL="442913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 smtClean="0"/>
              <a:t>největší nedostatek – vytvářel </a:t>
            </a:r>
            <a:r>
              <a:rPr lang="cs-CZ" dirty="0"/>
              <a:t>sociální </a:t>
            </a:r>
            <a:r>
              <a:rPr lang="cs-CZ" dirty="0" smtClean="0"/>
              <a:t>past, že </a:t>
            </a:r>
            <a:r>
              <a:rPr lang="cs-CZ" dirty="0"/>
              <a:t>garantoval za poměrně snadno splnitelných podmínek trvalý příjem na úrovni, kterou zejména osoby s více dětmi a nízkou kvalifikací nemohly reálně dosáhnout příjmy z výdělečné činnosti, což vedlo k nezájmu o přijetí hůře placené </a:t>
            </a:r>
            <a:r>
              <a:rPr lang="cs-CZ" dirty="0" smtClean="0"/>
              <a:t>práce + po </a:t>
            </a:r>
            <a:r>
              <a:rPr lang="cs-CZ" dirty="0"/>
              <a:t>řadu let v 90. let byla úroveň minimální mzdy nižší, než životní minimum </a:t>
            </a:r>
            <a:r>
              <a:rPr lang="cs-CZ" dirty="0" smtClean="0"/>
              <a:t>jednotlivce (!!!!!).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61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co chybí sociálním službám?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1736"/>
          </a:xfrm>
        </p:spPr>
        <p:txBody>
          <a:bodyPr>
            <a:normAutofit/>
          </a:bodyPr>
          <a:lstStyle/>
          <a:p>
            <a:r>
              <a:rPr lang="cs-CZ" sz="3100" dirty="0"/>
              <a:t>efektivní systém financování sociálních služeb</a:t>
            </a:r>
          </a:p>
          <a:p>
            <a:r>
              <a:rPr lang="cs-CZ" sz="3100" dirty="0" smtClean="0"/>
              <a:t>dlouhodobá </a:t>
            </a:r>
            <a:r>
              <a:rPr lang="cs-CZ" sz="3100" dirty="0"/>
              <a:t>jistota poskytovatelů sociálních služeb</a:t>
            </a:r>
          </a:p>
          <a:p>
            <a:r>
              <a:rPr lang="cs-CZ" sz="3100" dirty="0" smtClean="0"/>
              <a:t>paušální </a:t>
            </a:r>
            <a:r>
              <a:rPr lang="cs-CZ" sz="3100" dirty="0"/>
              <a:t>systém financování ošetřovatelské péče v </a:t>
            </a:r>
            <a:r>
              <a:rPr lang="cs-CZ" sz="3100" dirty="0" err="1"/>
              <a:t>PZSS</a:t>
            </a:r>
            <a:endParaRPr lang="cs-CZ" sz="3100" dirty="0"/>
          </a:p>
          <a:p>
            <a:r>
              <a:rPr lang="cs-CZ" sz="3100" dirty="0" smtClean="0"/>
              <a:t>lepší </a:t>
            </a:r>
            <a:r>
              <a:rPr lang="cs-CZ" sz="3100" dirty="0"/>
              <a:t>odměňování sociálních pracovníků</a:t>
            </a:r>
          </a:p>
          <a:p>
            <a:r>
              <a:rPr lang="cs-CZ" sz="3100" dirty="0" err="1" smtClean="0"/>
              <a:t>marketizace</a:t>
            </a:r>
            <a:r>
              <a:rPr lang="cs-CZ" sz="3100" dirty="0" smtClean="0"/>
              <a:t> </a:t>
            </a:r>
            <a:r>
              <a:rPr lang="cs-CZ" sz="3100" dirty="0"/>
              <a:t>financování sociálních služeb?</a:t>
            </a:r>
          </a:p>
          <a:p>
            <a:r>
              <a:rPr lang="cs-CZ" sz="3100" dirty="0" smtClean="0"/>
              <a:t>je </a:t>
            </a:r>
            <a:r>
              <a:rPr lang="cs-CZ" sz="3100" dirty="0"/>
              <a:t>potřeba zavést pojištění na péči? (předpoklad: komplexní reforma daňového systému)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23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42913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 smtClean="0"/>
              <a:t>r</a:t>
            </a:r>
            <a:r>
              <a:rPr lang="cs-CZ" dirty="0"/>
              <a:t>. 2006 </a:t>
            </a:r>
            <a:r>
              <a:rPr lang="cs-CZ" dirty="0" smtClean="0"/>
              <a:t>- změna </a:t>
            </a:r>
            <a:r>
              <a:rPr lang="cs-CZ" dirty="0"/>
              <a:t>konstrukce životního </a:t>
            </a:r>
            <a:r>
              <a:rPr lang="cs-CZ" dirty="0" smtClean="0"/>
              <a:t>minima (zákon </a:t>
            </a:r>
            <a:r>
              <a:rPr lang="cs-CZ" dirty="0"/>
              <a:t>č. 110/2006 Sb., o životním a existenčním </a:t>
            </a:r>
            <a:r>
              <a:rPr lang="cs-CZ" dirty="0" smtClean="0"/>
              <a:t>minimu)</a:t>
            </a:r>
          </a:p>
          <a:p>
            <a:pPr marL="442913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 smtClean="0"/>
              <a:t>životní minimum = </a:t>
            </a:r>
            <a:r>
              <a:rPr lang="cs-CZ" dirty="0"/>
              <a:t>minimální </a:t>
            </a:r>
            <a:r>
              <a:rPr lang="cs-CZ" dirty="0" smtClean="0"/>
              <a:t>hranice </a:t>
            </a:r>
            <a:r>
              <a:rPr lang="cs-CZ" dirty="0"/>
              <a:t>peněžních příjmů osob k zajištění výživy a ostatních základních osobních </a:t>
            </a:r>
            <a:r>
              <a:rPr lang="cs-CZ" dirty="0" smtClean="0"/>
              <a:t>potřeb</a:t>
            </a:r>
          </a:p>
          <a:p>
            <a:pPr marL="442913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 smtClean="0"/>
              <a:t>existenční </a:t>
            </a:r>
            <a:r>
              <a:rPr lang="cs-CZ" dirty="0"/>
              <a:t>minimum </a:t>
            </a:r>
            <a:r>
              <a:rPr lang="cs-CZ" dirty="0" smtClean="0"/>
              <a:t>= minimální </a:t>
            </a:r>
            <a:r>
              <a:rPr lang="cs-CZ" dirty="0"/>
              <a:t>hranici příjmů osob, která se považuje za nezbytnou k zajištění výživy a ostatních základních osobních potřeb na úrovni umožňující </a:t>
            </a:r>
            <a:r>
              <a:rPr lang="cs-CZ" dirty="0" smtClean="0"/>
              <a:t>přežití</a:t>
            </a:r>
          </a:p>
          <a:p>
            <a:pPr marL="442913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 smtClean="0"/>
              <a:t>nově částky </a:t>
            </a:r>
            <a:r>
              <a:rPr lang="cs-CZ" dirty="0"/>
              <a:t>životního ani existenčního minima nezahrnují nezbytné náklady na </a:t>
            </a:r>
            <a:r>
              <a:rPr lang="cs-CZ" dirty="0" smtClean="0"/>
              <a:t>bydlení – ochrana </a:t>
            </a:r>
            <a:r>
              <a:rPr lang="cs-CZ" dirty="0"/>
              <a:t>v oblasti bydlení je řešena v rámci systému státní sociální podpory poskytováním příspěvku na bydlení a v systému pomoci v hmotné nouzi doplatkem na </a:t>
            </a:r>
            <a:r>
              <a:rPr lang="cs-CZ" dirty="0" smtClean="0"/>
              <a:t>bydlení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6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97583"/>
            <a:ext cx="10515600" cy="5646655"/>
          </a:xfrm>
        </p:spPr>
        <p:txBody>
          <a:bodyPr>
            <a:normAutofit fontScale="92500" lnSpcReduction="10000"/>
          </a:bodyPr>
          <a:lstStyle/>
          <a:p>
            <a:pPr marL="442913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 err="1" smtClean="0"/>
              <a:t>ŽM</a:t>
            </a:r>
            <a:r>
              <a:rPr lang="cs-CZ" dirty="0" smtClean="0"/>
              <a:t> jednotlivce = 3 </a:t>
            </a:r>
            <a:r>
              <a:rPr lang="cs-CZ" dirty="0"/>
              <a:t>410 Kč </a:t>
            </a:r>
            <a:r>
              <a:rPr lang="cs-CZ" dirty="0" smtClean="0"/>
              <a:t>měsíčně</a:t>
            </a:r>
          </a:p>
          <a:p>
            <a:pPr marL="442913" indent="-442913">
              <a:buSzPct val="70000"/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442913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 smtClean="0"/>
              <a:t>pokud </a:t>
            </a:r>
            <a:r>
              <a:rPr lang="cs-CZ" dirty="0"/>
              <a:t>je osoba posuzována společně s jinými osobami, jsou částky životního minima odstupňovány podle pořadí osob, </a:t>
            </a:r>
            <a:endParaRPr lang="cs-CZ" dirty="0" smtClean="0"/>
          </a:p>
          <a:p>
            <a:pPr marL="442913" indent="-442913">
              <a:buSzPct val="70000"/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900113" lvl="1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 smtClean="0"/>
              <a:t>ŽM osoby první </a:t>
            </a:r>
            <a:r>
              <a:rPr lang="cs-CZ" dirty="0"/>
              <a:t>v </a:t>
            </a:r>
            <a:r>
              <a:rPr lang="cs-CZ" dirty="0" smtClean="0"/>
              <a:t>pořadí = 3 550 Kč měsíčně</a:t>
            </a:r>
          </a:p>
          <a:p>
            <a:pPr marL="900113" lvl="1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 err="1" smtClean="0"/>
              <a:t>ŽM</a:t>
            </a:r>
            <a:r>
              <a:rPr lang="cs-CZ" dirty="0" smtClean="0"/>
              <a:t> osoby</a:t>
            </a:r>
            <a:r>
              <a:rPr lang="cs-CZ" dirty="0"/>
              <a:t>, která je posuzována jako druhá nebo další v pořadí, je diferencována podle věku </a:t>
            </a:r>
            <a:r>
              <a:rPr lang="cs-CZ" dirty="0" smtClean="0"/>
              <a:t>osoby</a:t>
            </a:r>
          </a:p>
          <a:p>
            <a:pPr marL="900113" lvl="1" indent="-442913">
              <a:buSzPct val="70000"/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1814513" lvl="3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/>
              <a:t>3</a:t>
            </a:r>
            <a:r>
              <a:rPr lang="cs-CZ" dirty="0" smtClean="0"/>
              <a:t> 200 </a:t>
            </a:r>
            <a:r>
              <a:rPr lang="cs-CZ" dirty="0"/>
              <a:t>Kč měsíčně u osoby od 15 let věku, která není nezaopatřeným dítětem, </a:t>
            </a:r>
            <a:endParaRPr lang="cs-CZ" dirty="0" smtClean="0"/>
          </a:p>
          <a:p>
            <a:pPr marL="1814513" lvl="3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/>
              <a:t>	2 </a:t>
            </a:r>
            <a:r>
              <a:rPr lang="cs-CZ" dirty="0" smtClean="0"/>
              <a:t>770 </a:t>
            </a:r>
            <a:r>
              <a:rPr lang="cs-CZ" dirty="0"/>
              <a:t>Kč měsíčně u nezaopatřeného dítěte od 15 do 26 let věku, </a:t>
            </a:r>
            <a:endParaRPr lang="cs-CZ" dirty="0" smtClean="0"/>
          </a:p>
          <a:p>
            <a:pPr marL="1814513" lvl="3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/>
              <a:t>	2 </a:t>
            </a:r>
            <a:r>
              <a:rPr lang="cs-CZ" dirty="0" smtClean="0"/>
              <a:t>420 </a:t>
            </a:r>
            <a:r>
              <a:rPr lang="cs-CZ" dirty="0"/>
              <a:t>Kč měsíčně u nezaopatřeného dítěte od 6 do 15 let věku, </a:t>
            </a:r>
            <a:endParaRPr lang="cs-CZ" dirty="0" smtClean="0"/>
          </a:p>
          <a:p>
            <a:pPr marL="1814513" lvl="3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/>
              <a:t>	1 </a:t>
            </a:r>
            <a:r>
              <a:rPr lang="cs-CZ" dirty="0" smtClean="0"/>
              <a:t>970 </a:t>
            </a:r>
            <a:r>
              <a:rPr lang="cs-CZ" dirty="0"/>
              <a:t>Kč měsíčně u nezaopatřeného dítěte do 6 let </a:t>
            </a:r>
            <a:r>
              <a:rPr lang="cs-CZ" dirty="0" smtClean="0"/>
              <a:t>věku</a:t>
            </a:r>
          </a:p>
          <a:p>
            <a:pPr marL="442913" indent="-442913">
              <a:buSzPct val="70000"/>
              <a:buFont typeface="Wingdings" panose="05000000000000000000" pitchFamily="2" charset="2"/>
              <a:buChar char="q"/>
            </a:pPr>
            <a:endParaRPr lang="cs-CZ" dirty="0" smtClean="0"/>
          </a:p>
          <a:p>
            <a:pPr marL="442913" indent="-442913">
              <a:buSzPct val="70000"/>
              <a:buFont typeface="Wingdings" panose="05000000000000000000" pitchFamily="2" charset="2"/>
              <a:buChar char="q"/>
            </a:pPr>
            <a:r>
              <a:rPr lang="cs-CZ" dirty="0" smtClean="0"/>
              <a:t>EM = </a:t>
            </a:r>
            <a:r>
              <a:rPr lang="cs-CZ" dirty="0"/>
              <a:t>2 </a:t>
            </a:r>
            <a:r>
              <a:rPr lang="cs-CZ" dirty="0" smtClean="0"/>
              <a:t>490 </a:t>
            </a:r>
            <a:r>
              <a:rPr lang="cs-CZ" dirty="0"/>
              <a:t>Kč měsíčně.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400" y="734174"/>
            <a:ext cx="9461500" cy="611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999241" y="575039"/>
          <a:ext cx="10354558" cy="5966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0576"/>
                <a:gridCol w="5217931"/>
                <a:gridCol w="312807"/>
                <a:gridCol w="3463387"/>
                <a:gridCol w="139857"/>
              </a:tblGrid>
              <a:tr h="7481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</a:rPr>
                        <a:t>rok</a:t>
                      </a:r>
                      <a:endParaRPr lang="cs-CZ" sz="3200" b="1" dirty="0">
                        <a:effectLst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příjmy ze systému dávek sociální potřebnosti</a:t>
                      </a:r>
                      <a:r>
                        <a:rPr lang="cs-CZ" sz="1800" b="1" dirty="0" smtClean="0">
                          <a:effectLst/>
                        </a:rPr>
                        <a:t>/                   pomoci </a:t>
                      </a:r>
                      <a:r>
                        <a:rPr lang="cs-CZ" sz="1800" b="1" dirty="0">
                          <a:effectLst/>
                        </a:rPr>
                        <a:t>v hmotné nouzi </a:t>
                      </a:r>
                      <a:endParaRPr lang="cs-CZ" sz="3200" b="1" dirty="0">
                        <a:effectLst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podíl příjmů </a:t>
                      </a:r>
                      <a:r>
                        <a:rPr lang="cs-CZ" sz="1800" b="1" dirty="0" smtClean="0">
                          <a:effectLst/>
                        </a:rPr>
                        <a:t>                                                ze </a:t>
                      </a:r>
                      <a:r>
                        <a:rPr lang="cs-CZ" sz="1800" b="1" dirty="0">
                          <a:effectLst/>
                        </a:rPr>
                        <a:t>systému dávek sociální potřebnosti</a:t>
                      </a:r>
                      <a:r>
                        <a:rPr lang="cs-CZ" sz="1800" b="1" dirty="0" smtClean="0">
                          <a:effectLst/>
                        </a:rPr>
                        <a:t>/                                      pomoci </a:t>
                      </a:r>
                      <a:r>
                        <a:rPr lang="cs-CZ" sz="1800" b="1" dirty="0">
                          <a:effectLst/>
                        </a:rPr>
                        <a:t>v hmotné nouzi na HDP (v </a:t>
                      </a:r>
                      <a:r>
                        <a:rPr lang="cs-CZ" sz="1800" b="1" dirty="0" smtClean="0">
                          <a:effectLst/>
                        </a:rPr>
                        <a:t>%)</a:t>
                      </a:r>
                      <a:endParaRPr lang="cs-CZ" sz="3200" b="1" dirty="0">
                        <a:effectLst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2000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9 807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1,53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2001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10 152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1,49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2002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10 798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1,47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2003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11 882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1,50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2004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11 987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1,46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2005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11 623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1,32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2006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11 995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1,19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2007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3 287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0,32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2008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2 794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0,25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2009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3 089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0,26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2010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3 882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0,33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2011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4 982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0,43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2012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7 751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0,67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2013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10 510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0,90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4290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2014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</a:rPr>
                        <a:t> 11 295</a:t>
                      </a:r>
                      <a:endParaRPr lang="cs-CZ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 0,91</a:t>
                      </a:r>
                      <a:endParaRPr lang="cs-CZ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35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31596"/>
            <a:ext cx="10515600" cy="5722070"/>
          </a:xfrm>
        </p:spPr>
        <p:txBody>
          <a:bodyPr>
            <a:normAutofit lnSpcReduction="10000"/>
          </a:bodyPr>
          <a:lstStyle/>
          <a:p>
            <a:pPr marL="442913" indent="-442913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klíčový aspekt pro vývoj výdajů = vývoj nezaměstnanosti – vzhledem ke stanovení podmínek nároku na podporu v nezaměstnanosti většina nezaměstnaných získá nárok na poskytování pomoci v hmotné nouzi </a:t>
            </a:r>
          </a:p>
          <a:p>
            <a:pPr marL="442913" indent="-442913">
              <a:lnSpc>
                <a:spcPct val="100000"/>
              </a:lnSpc>
              <a:buSzPct val="70000"/>
              <a:buFont typeface="Wingdings" panose="05000000000000000000" pitchFamily="2" charset="2"/>
              <a:buChar char="q"/>
            </a:pP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zákon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č. 111/2006 Sb., o pomoci v hmotné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nouzi – zjednodušení  struktury dávek, celkový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objem výdajů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r. 2008 každoročně roste, výdaje na příspěvek na živobytí vzrostly do r. 2014 3 x, výdaje na doplatek na bydlení se zvýšily dokonce 6,2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x, nárůst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způsoben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vývojem situace na trhu práce v důsledku ekonomické krize a přístupem některých měst, obcí a podnikatelských subjektů k financování tzv. sociálního bydlení.</a:t>
            </a:r>
          </a:p>
        </p:txBody>
      </p:sp>
    </p:spTree>
    <p:extLst>
      <p:ext uri="{BB962C8B-B14F-4D97-AF65-F5344CB8AC3E}">
        <p14:creationId xmlns:p14="http://schemas.microsoft.com/office/powerpoint/2010/main" val="36286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1178351" y="1244333"/>
          <a:ext cx="9860437" cy="4671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5969"/>
                <a:gridCol w="1883813"/>
                <a:gridCol w="2515696"/>
                <a:gridCol w="2180821"/>
                <a:gridCol w="2144138"/>
              </a:tblGrid>
              <a:tr h="7786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 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z toho </a:t>
                      </a:r>
                      <a:endParaRPr lang="cs-CZ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86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 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dávky pomoci v hmotné </a:t>
                      </a:r>
                      <a:r>
                        <a:rPr lang="cs-CZ" sz="1800" b="1" dirty="0" smtClean="0">
                          <a:effectLst/>
                          <a:latin typeface="+mn-lt"/>
                        </a:rPr>
                        <a:t>nouzi</a:t>
                      </a:r>
                      <a:endParaRPr lang="cs-CZ" sz="1800" b="1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příspěvek na </a:t>
                      </a:r>
                      <a:r>
                        <a:rPr lang="cs-CZ" sz="1800" b="1" dirty="0" smtClean="0">
                          <a:effectLst/>
                          <a:latin typeface="+mn-lt"/>
                        </a:rPr>
                        <a:t>živobytí</a:t>
                      </a:r>
                      <a:endParaRPr lang="cs-CZ" sz="1800" b="1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doplatek na </a:t>
                      </a:r>
                      <a:r>
                        <a:rPr lang="cs-CZ" sz="1800" b="1" dirty="0" smtClean="0">
                          <a:effectLst/>
                          <a:latin typeface="+mn-lt"/>
                        </a:rPr>
                        <a:t>bydlení</a:t>
                      </a:r>
                      <a:endParaRPr lang="cs-CZ" sz="1800" b="1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mimořádná okamžitá </a:t>
                      </a:r>
                      <a:r>
                        <a:rPr lang="cs-CZ" sz="1800" b="1" dirty="0" smtClean="0">
                          <a:effectLst/>
                          <a:latin typeface="+mn-lt"/>
                        </a:rPr>
                        <a:t>pomoc</a:t>
                      </a:r>
                      <a:endParaRPr lang="cs-CZ" sz="1800" b="1" dirty="0">
                        <a:effectLst/>
                        <a:latin typeface="+mn-lt"/>
                      </a:endParaRPr>
                    </a:p>
                  </a:txBody>
                  <a:tcPr marL="44450" marR="44450" marT="0" marB="0" anchor="ctr"/>
                </a:tc>
              </a:tr>
              <a:tr h="7786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2007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>
                          <a:effectLst/>
                          <a:latin typeface="+mn-lt"/>
                        </a:rPr>
                        <a:t>3 287</a:t>
                      </a:r>
                      <a:endParaRPr lang="cs-CZ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2 593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524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170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786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2010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3 882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2 863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686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+mn-lt"/>
                        </a:rPr>
                        <a:t>334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786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10 518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7 240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3 136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786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+mn-lt"/>
                        </a:rPr>
                        <a:t>2018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+mn-lt"/>
                        </a:rPr>
                        <a:t>5 353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+mn-lt"/>
                        </a:rPr>
                        <a:t>3 395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+mn-lt"/>
                        </a:rPr>
                        <a:t>1 894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effectLst/>
                          <a:latin typeface="+mn-lt"/>
                        </a:rPr>
                        <a:t>64</a:t>
                      </a:r>
                      <a:endParaRPr lang="cs-CZ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46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Systém sociálních služeb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848" y="1715839"/>
            <a:ext cx="7854696" cy="50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F4AECD54B67E47862AB14566E8592B" ma:contentTypeVersion="13" ma:contentTypeDescription="Vytvoří nový dokument" ma:contentTypeScope="" ma:versionID="ee5b6b88d513909e3ec28fe3579bebc3">
  <xsd:schema xmlns:xsd="http://www.w3.org/2001/XMLSchema" xmlns:xs="http://www.w3.org/2001/XMLSchema" xmlns:p="http://schemas.microsoft.com/office/2006/metadata/properties" xmlns:ns2="cbefea44-e136-4179-aaed-838712420fe3" xmlns:ns3="a5cc325b-3808-46fd-ba12-9be4b2bbba49" targetNamespace="http://schemas.microsoft.com/office/2006/metadata/properties" ma:root="true" ma:fieldsID="7298930277b2b3e53e458440e5182639" ns2:_="" ns3:_="">
    <xsd:import namespace="cbefea44-e136-4179-aaed-838712420fe3"/>
    <xsd:import namespace="a5cc325b-3808-46fd-ba12-9be4b2bbba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fea44-e136-4179-aaed-838712420f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c325b-3808-46fd-ba12-9be4b2bbba4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FA302F-E836-4791-8862-3E343F5F5614}"/>
</file>

<file path=customXml/itemProps2.xml><?xml version="1.0" encoding="utf-8"?>
<ds:datastoreItem xmlns:ds="http://schemas.openxmlformats.org/officeDocument/2006/customXml" ds:itemID="{5F62CC4F-3067-4138-B63C-9EFB82046129}"/>
</file>

<file path=customXml/itemProps3.xml><?xml version="1.0" encoding="utf-8"?>
<ds:datastoreItem xmlns:ds="http://schemas.openxmlformats.org/officeDocument/2006/customXml" ds:itemID="{4E9A48ED-EACC-4A8B-907C-F0321A6CB0A5}"/>
</file>

<file path=docProps/app.xml><?xml version="1.0" encoding="utf-8"?>
<Properties xmlns="http://schemas.openxmlformats.org/officeDocument/2006/extended-properties" xmlns:vt="http://schemas.openxmlformats.org/officeDocument/2006/docPropsVTypes">
  <TotalTime>6082</TotalTime>
  <Words>906</Words>
  <Application>Microsoft Office PowerPoint</Application>
  <PresentationFormat>Širokoúhlá obrazovka</PresentationFormat>
  <Paragraphs>181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Verdana</vt:lpstr>
      <vt:lpstr>Wingdings</vt:lpstr>
      <vt:lpstr>Motiv Office</vt:lpstr>
      <vt:lpstr>5_Motiv Office</vt:lpstr>
      <vt:lpstr>Sociální politika II. Systém pomoci v hmotné nouzi a systém sociálních služeb </vt:lpstr>
      <vt:lpstr>Systém pomoci v hmotné nouzi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Systém sociálních služeb</vt:lpstr>
      <vt:lpstr>Prezentace aplikace PowerPoint</vt:lpstr>
      <vt:lpstr>Prezentace aplikace PowerPoint</vt:lpstr>
      <vt:lpstr>co ovlivňuje výdaje na sociální služby?</vt:lpstr>
      <vt:lpstr>Prezentace aplikace PowerPoint</vt:lpstr>
      <vt:lpstr>Prezentace aplikace PowerPoint</vt:lpstr>
      <vt:lpstr>Prezentace aplikace PowerPoint</vt:lpstr>
      <vt:lpstr>Prezentace aplikace PowerPoint</vt:lpstr>
      <vt:lpstr>role krajů</vt:lpstr>
      <vt:lpstr>je systém financování sociálních služeb efektivní?</vt:lpstr>
      <vt:lpstr>Prezentace aplikace PowerPoint</vt:lpstr>
      <vt:lpstr>co chybí sociálním službám?</vt:lpstr>
    </vt:vector>
  </TitlesOfParts>
  <Company>VÚPSV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politika I.</dc:title>
  <dc:creator>Průša Ladislav</dc:creator>
  <cp:lastModifiedBy>Průša Ladislav</cp:lastModifiedBy>
  <cp:revision>145</cp:revision>
  <dcterms:created xsi:type="dcterms:W3CDTF">2018-10-04T15:02:25Z</dcterms:created>
  <dcterms:modified xsi:type="dcterms:W3CDTF">2021-04-06T15:46:06Z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0x01010023F4AECD54B67E47862AB14566E8592B</vt:lpwstr>
  </property>
</Properties>
</file>