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9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92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02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69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70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1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9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0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91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25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7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5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</a:t>
            </a:r>
            <a:r>
              <a:rPr lang="cs-CZ" sz="4000" dirty="0" smtClean="0"/>
              <a:t>II.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 smtClean="0"/>
              <a:t>Rodinná </a:t>
            </a:r>
            <a:r>
              <a:rPr lang="cs-CZ" sz="4000" b="1" dirty="0"/>
              <a:t>politika, mateřství jako sociální událost 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Rodinná </a:t>
            </a:r>
            <a:r>
              <a:rPr lang="cs-CZ" dirty="0" smtClean="0"/>
              <a:t>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9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h</a:t>
            </a:r>
            <a:r>
              <a:rPr lang="cs-CZ" dirty="0" smtClean="0"/>
              <a:t>lavní cíl = </a:t>
            </a:r>
            <a:r>
              <a:rPr lang="cs-CZ" dirty="0"/>
              <a:t>podporovat vznik a </a:t>
            </a:r>
            <a:r>
              <a:rPr lang="cs-CZ" dirty="0" smtClean="0"/>
              <a:t>zachování </a:t>
            </a:r>
            <a:r>
              <a:rPr lang="cs-CZ" dirty="0"/>
              <a:t>funkčních rodin, kvalitu rodinného života a vhodných podmínek pro rodiny, umožnit jejich členům svobodně realizovat vlastní životní strategie v naplňování jak rodičovských, tak i profesních plánů, dále pak výchovou k partnerství, manželství a rodičovství utvářet u mladé generace vědomí hodnoty </a:t>
            </a:r>
            <a:r>
              <a:rPr lang="cs-CZ" dirty="0" smtClean="0"/>
              <a:t>rodiny </a:t>
            </a:r>
            <a:r>
              <a:rPr lang="cs-CZ" dirty="0"/>
              <a:t>a vlastní odpovědnosti za její stabilitu a </a:t>
            </a:r>
            <a:r>
              <a:rPr lang="cs-CZ" dirty="0" smtClean="0"/>
              <a:t>funkčnost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dále: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podpora </a:t>
            </a:r>
            <a:r>
              <a:rPr lang="cs-CZ" dirty="0"/>
              <a:t>autonomní rodiny, založené na stabilních, celoživotních </a:t>
            </a:r>
            <a:r>
              <a:rPr lang="cs-CZ" dirty="0" smtClean="0"/>
              <a:t>vztazích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podpora </a:t>
            </a:r>
            <a:r>
              <a:rPr lang="cs-CZ" dirty="0"/>
              <a:t>svobodné volby rodiny týkající se její velikosti, míry profesního zapojení rodičů, způsobu péče o děti a další závislé členy </a:t>
            </a:r>
            <a:r>
              <a:rPr lang="cs-CZ" dirty="0" smtClean="0"/>
              <a:t>rodiny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předcházení </a:t>
            </a:r>
            <a:r>
              <a:rPr lang="cs-CZ" dirty="0"/>
              <a:t>krizovým situacím v životě fungující </a:t>
            </a:r>
            <a:r>
              <a:rPr lang="cs-CZ" dirty="0" smtClean="0"/>
              <a:t>rodiny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tvorba </a:t>
            </a:r>
            <a:r>
              <a:rPr lang="cs-CZ" dirty="0"/>
              <a:t>pro-rodinného klimatu cestou spolupráce široké sítě společenských </a:t>
            </a:r>
            <a:r>
              <a:rPr lang="cs-CZ" dirty="0" smtClean="0"/>
              <a:t>subjektů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6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3641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Výchozí teze rodinné politiky</a:t>
            </a:r>
          </a:p>
          <a:p>
            <a:r>
              <a:rPr lang="cs-CZ" dirty="0" smtClean="0"/>
              <a:t>rodina </a:t>
            </a:r>
            <a:r>
              <a:rPr lang="cs-CZ" dirty="0"/>
              <a:t>není soukromou záležitostí jednotlivců, ale zdrojem prosperity </a:t>
            </a:r>
            <a:r>
              <a:rPr lang="cs-CZ" dirty="0" smtClean="0"/>
              <a:t>společnosti</a:t>
            </a:r>
            <a:endParaRPr lang="cs-CZ" dirty="0"/>
          </a:p>
          <a:p>
            <a:r>
              <a:rPr lang="cs-CZ" dirty="0"/>
              <a:t>rodina není pouhým prostředím pro pěstování volnočasových aktivit nebo citového zázemí nutného pro reprodukci vlastních sil, ale místem společensky žádoucích výkonů, srovnatelných s výkony produktivní </a:t>
            </a:r>
            <a:r>
              <a:rPr lang="cs-CZ" dirty="0" smtClean="0"/>
              <a:t>sféry</a:t>
            </a:r>
            <a:endParaRPr lang="cs-CZ" dirty="0"/>
          </a:p>
          <a:p>
            <a:r>
              <a:rPr lang="cs-CZ" dirty="0"/>
              <a:t>rodinná politika není politikou sociální, která se zabývá způsoby prevence zmírňování existujících nežádoucích jevů, ale politikou průřezovou, která se zabývá způsoby podpory rodiny v interakci života společnosti a podpory samostatného rozhodování jednotlivých </a:t>
            </a:r>
            <a:r>
              <a:rPr lang="cs-CZ" dirty="0" smtClean="0"/>
              <a:t>rodin</a:t>
            </a:r>
            <a:endParaRPr lang="cs-CZ" dirty="0"/>
          </a:p>
          <a:p>
            <a:r>
              <a:rPr lang="cs-CZ" dirty="0"/>
              <a:t>nedostatečná podpora rodiny ve výše uvedeném smyslu se rozhodující měrou podílí na demografickém propadu, který narušuje mezigenerační solidaritu, prohlubuje proces stárnutí </a:t>
            </a:r>
            <a:r>
              <a:rPr lang="cs-CZ" dirty="0" smtClean="0"/>
              <a:t>obyvatelstva</a:t>
            </a:r>
            <a:endParaRPr lang="cs-CZ" dirty="0"/>
          </a:p>
          <a:p>
            <a:r>
              <a:rPr lang="cs-CZ" dirty="0"/>
              <a:t>k nejdůležitějším aktérům rodinné politiky patří orgány veřejné správy na ústřední, regionální a místní </a:t>
            </a:r>
            <a:r>
              <a:rPr lang="cs-CZ" dirty="0" smtClean="0"/>
              <a:t>úrovni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1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0535"/>
            <a:ext cx="10515600" cy="49064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r. 2018</a:t>
            </a:r>
          </a:p>
          <a:p>
            <a:endParaRPr lang="cs-CZ" dirty="0"/>
          </a:p>
          <a:p>
            <a:r>
              <a:rPr lang="cs-CZ" dirty="0" smtClean="0"/>
              <a:t>státní sociální podpora = 39,2 </a:t>
            </a:r>
            <a:r>
              <a:rPr lang="cs-CZ" dirty="0" err="1" smtClean="0"/>
              <a:t>mld</a:t>
            </a:r>
            <a:r>
              <a:rPr lang="cs-CZ" dirty="0" smtClean="0"/>
              <a:t> </a:t>
            </a:r>
            <a:r>
              <a:rPr lang="cs-CZ" dirty="0" smtClean="0"/>
              <a:t>Kč</a:t>
            </a:r>
          </a:p>
          <a:p>
            <a:endParaRPr lang="cs-CZ" dirty="0" smtClean="0"/>
          </a:p>
          <a:p>
            <a:r>
              <a:rPr lang="cs-CZ" dirty="0" smtClean="0"/>
              <a:t>daňová </a:t>
            </a:r>
            <a:r>
              <a:rPr lang="cs-CZ" dirty="0"/>
              <a:t>politika </a:t>
            </a:r>
            <a:r>
              <a:rPr lang="cs-CZ" dirty="0" smtClean="0"/>
              <a:t>(sleva </a:t>
            </a:r>
            <a:r>
              <a:rPr lang="cs-CZ" dirty="0"/>
              <a:t>na dítě: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	za </a:t>
            </a:r>
            <a:r>
              <a:rPr lang="cs-CZ" dirty="0"/>
              <a:t>1. dítě 15 204 Kč ročně, tedy 1 267 Kč </a:t>
            </a:r>
            <a:r>
              <a:rPr lang="cs-CZ" dirty="0" smtClean="0"/>
              <a:t>měsíčně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  za </a:t>
            </a:r>
            <a:r>
              <a:rPr lang="cs-CZ" dirty="0"/>
              <a:t>2. dítě 19 404 Kč ročně, tedy 1 617 Kč </a:t>
            </a:r>
            <a:r>
              <a:rPr lang="cs-CZ" dirty="0" smtClean="0"/>
              <a:t>měsíčně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  za </a:t>
            </a:r>
            <a:r>
              <a:rPr lang="cs-CZ" dirty="0"/>
              <a:t>každé další dítě 24 204 Kč ročně, tedy 2 017 Kč </a:t>
            </a:r>
            <a:r>
              <a:rPr lang="cs-CZ" dirty="0" smtClean="0"/>
              <a:t>měsíčně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tzn</a:t>
            </a:r>
            <a:r>
              <a:rPr lang="cs-CZ" dirty="0"/>
              <a:t>., že např. rodič se třemi dětmi si každý měsíc odečte z daní 4 901 Kč</a:t>
            </a:r>
          </a:p>
          <a:p>
            <a:endParaRPr lang="cs-CZ" dirty="0" smtClean="0"/>
          </a:p>
          <a:p>
            <a:r>
              <a:rPr lang="cs-CZ" dirty="0" smtClean="0"/>
              <a:t>veřejné služby (služby pro rodiny s dětmi!)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7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00189"/>
            <a:ext cx="9662961" cy="62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7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263190" y="365130"/>
          <a:ext cx="10090609" cy="5459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148"/>
                <a:gridCol w="2005483"/>
                <a:gridCol w="1516584"/>
                <a:gridCol w="1516584"/>
                <a:gridCol w="2120226"/>
                <a:gridCol w="1516584"/>
              </a:tblGrid>
              <a:tr h="15133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rok</a:t>
                      </a:r>
                      <a:endParaRPr lang="cs-CZ" sz="3600" b="1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přídavek na </a:t>
                      </a:r>
                      <a:r>
                        <a:rPr lang="cs-CZ" sz="2000" b="1" dirty="0" smtClean="0">
                          <a:effectLst/>
                          <a:latin typeface="+mn-lt"/>
                        </a:rPr>
                        <a:t>dítě</a:t>
                      </a:r>
                      <a:endParaRPr lang="cs-CZ" sz="3600" b="1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sociální </a:t>
                      </a:r>
                      <a:r>
                        <a:rPr lang="cs-CZ" sz="2000" b="1" dirty="0" smtClean="0">
                          <a:effectLst/>
                          <a:latin typeface="+mn-lt"/>
                        </a:rPr>
                        <a:t>příplatek</a:t>
                      </a:r>
                      <a:endParaRPr lang="cs-CZ" sz="3600" b="1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rodičovský </a:t>
                      </a:r>
                      <a:r>
                        <a:rPr lang="cs-CZ" sz="2000" b="1" dirty="0" smtClean="0">
                          <a:effectLst/>
                          <a:latin typeface="+mn-lt"/>
                        </a:rPr>
                        <a:t>příspěvek</a:t>
                      </a:r>
                      <a:endParaRPr lang="cs-CZ" sz="3600" b="1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příspěvek na </a:t>
                      </a:r>
                      <a:r>
                        <a:rPr lang="cs-CZ" sz="2000" b="1" dirty="0" smtClean="0">
                          <a:effectLst/>
                          <a:latin typeface="+mn-lt"/>
                        </a:rPr>
                        <a:t>bydlení</a:t>
                      </a:r>
                      <a:endParaRPr lang="cs-CZ" sz="3600" b="1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dávky pěstounské </a:t>
                      </a:r>
                      <a:r>
                        <a:rPr lang="cs-CZ" sz="2000" b="1" dirty="0" smtClean="0">
                          <a:effectLst/>
                          <a:latin typeface="+mn-lt"/>
                        </a:rPr>
                        <a:t>péče</a:t>
                      </a:r>
                      <a:endParaRPr lang="cs-CZ" sz="3600" b="1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</a:tr>
              <a:tr h="765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2000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12 748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6 199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7 691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2 697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339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765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2005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11 195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4 779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12 627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2 459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467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765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2010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3 862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3 100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27 722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</a:rPr>
                        <a:t>3 521</a:t>
                      </a:r>
                      <a:endParaRPr lang="cs-CZ" sz="3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1 005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88279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2015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3 057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22 480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9 161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2 665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765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2018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2 520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.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24 959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7 689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</a:rPr>
                        <a:t>3 802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3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026" y="654392"/>
            <a:ext cx="9394256" cy="607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1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/>
              <a:t>základní principy dávek státní sociální podpory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6886"/>
            <a:ext cx="10515600" cy="5269583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nárok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dávky má pouze občan a s ním společně posuzovaní členové domácnosti, kteří mají trvalý pobyt na území </a:t>
            </a: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ČR,</a:t>
            </a:r>
            <a:endParaRPr lang="cs-CZ" sz="3600" dirty="0">
              <a:latin typeface="Calibri" panose="020F0502020204030204" pitchFamily="34" charset="0"/>
              <a:ea typeface="MS Outlook" panose="05010100010000000000" pitchFamily="2" charset="2"/>
              <a:cs typeface="MS Outlook" panose="05010100010000000000" pitchFamily="2" charset="2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posuzování nároků na jednotlivé dávky státní sociální podpory se </a:t>
            </a:r>
            <a:r>
              <a:rPr lang="cs-CZ" u="sng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netestuje majetek </a:t>
            </a:r>
            <a:r>
              <a:rPr lang="cs-CZ" u="sng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rodiny, </a:t>
            </a:r>
            <a:endParaRPr lang="cs-CZ" sz="3600" u="sng" dirty="0">
              <a:latin typeface="Calibri" panose="020F0502020204030204" pitchFamily="34" charset="0"/>
              <a:ea typeface="MS Outlook" panose="05010100010000000000" pitchFamily="2" charset="2"/>
              <a:cs typeface="MS Outlook" panose="05010100010000000000" pitchFamily="2" charset="2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systém </a:t>
            </a:r>
            <a:r>
              <a:rPr lang="cs-CZ" dirty="0" err="1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SSP</a:t>
            </a:r>
            <a:r>
              <a:rPr lang="cs-CZ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chápe </a:t>
            </a:r>
            <a:r>
              <a:rPr lang="cs-CZ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rodinu jako soužití rodičů a nezaopatřených dětí ve společné </a:t>
            </a:r>
            <a:r>
              <a:rPr lang="cs-CZ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domácnosti, </a:t>
            </a:r>
            <a:endParaRPr lang="cs-CZ" sz="3600" dirty="0">
              <a:latin typeface="Calibri" panose="020F0502020204030204" pitchFamily="34" charset="0"/>
              <a:ea typeface="MS Outlook" panose="05010100010000000000" pitchFamily="2" charset="2"/>
              <a:cs typeface="MS Outlook" panose="05010100010000000000" pitchFamily="2" charset="2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základem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stanovení nároku na některé dávky státní sociální podpory je životní minimum.</a:t>
            </a:r>
            <a:r>
              <a:rPr lang="cs-CZ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s-CZ" sz="3600" dirty="0">
              <a:latin typeface="Calibri" panose="020F0502020204030204" pitchFamily="34" charset="0"/>
              <a:ea typeface="MS Outlook" panose="05010100010000000000" pitchFamily="2" charset="2"/>
              <a:cs typeface="MS Outlook" panose="05010100010000000000" pitchFamily="2" charset="2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mezi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příjmy, které jsou rozhodující pro přiznání nároku na dávky </a:t>
            </a:r>
            <a:r>
              <a:rPr lang="cs-CZ" dirty="0" err="1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SSP</a:t>
            </a: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patří především příjmy ze závislé činnosti, příjmy z podnikání nebo jiné samostatné výdělečné činnosti, </a:t>
            </a: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dávky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nemocenského a důchodového zabezpečení a hmotné zabezpečení uchazečů o </a:t>
            </a: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zaměstnání, </a:t>
            </a: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rozhodného příjmu se započítávají tzv. "čisté" příjmy, </a:t>
            </a:r>
            <a:endParaRPr lang="cs-CZ" sz="3600" dirty="0">
              <a:latin typeface="Calibri" panose="020F0502020204030204" pitchFamily="34" charset="0"/>
              <a:ea typeface="MS Outlook" panose="05010100010000000000" pitchFamily="2" charset="2"/>
              <a:cs typeface="MS Outlook" panose="05010100010000000000" pitchFamily="2" charset="2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žádosti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přiznání dávek státní sociální podpory vyřizují od 1. dubna 2004 Úřady práce.</a:t>
            </a:r>
            <a:endParaRPr lang="cs-CZ" sz="3600" dirty="0">
              <a:latin typeface="Calibri" panose="020F0502020204030204" pitchFamily="34" charset="0"/>
              <a:ea typeface="MS Outlook" panose="05010100010000000000" pitchFamily="2" charset="2"/>
              <a:cs typeface="MS Outlook" panose="05010100010000000000" pitchFamily="2" charset="2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Char char="-"/>
              <a:tabLst>
                <a:tab pos="228600" algn="l"/>
              </a:tabLst>
            </a:pP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žádosti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jednotlivé dávky je nutno podávat pouze na tiskopisech předepsaných </a:t>
            </a: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MPSV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8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Mateřství jako sociální </a:t>
            </a:r>
            <a:r>
              <a:rPr lang="cs-CZ" dirty="0" smtClean="0"/>
              <a:t>událost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těhotenství, porod, šestinedělí = přirozené procesy v životě ženy</a:t>
            </a:r>
          </a:p>
          <a:p>
            <a:r>
              <a:rPr lang="cs-CZ" dirty="0" smtClean="0"/>
              <a:t>sociálními událostmi jsou zdravotní, pracovní a sociální komplikace spojené s těmito procesy, které vyvolávají náklady a potřeby zdravotních  a sociálních služeb </a:t>
            </a:r>
          </a:p>
          <a:p>
            <a:r>
              <a:rPr lang="cs-CZ" dirty="0" smtClean="0"/>
              <a:t>ekonomické a sociální následky mateřství začaly být vnímány jako samostatná sociální událost teprve ve 20. stol. (1910 – Itálie, 1923 – Španělsko)</a:t>
            </a:r>
          </a:p>
          <a:p>
            <a:r>
              <a:rPr lang="cs-CZ" dirty="0" smtClean="0"/>
              <a:t>dávky v mateřství jsou cíleny na zdravotní a sociální potřeby ženy, nikoli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8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0E6F51-1505-4728-B488-38BAA7CB83FD}"/>
</file>

<file path=customXml/itemProps2.xml><?xml version="1.0" encoding="utf-8"?>
<ds:datastoreItem xmlns:ds="http://schemas.openxmlformats.org/officeDocument/2006/customXml" ds:itemID="{9D9B1949-DBC5-4181-B6C0-770F35E179EB}"/>
</file>

<file path=customXml/itemProps3.xml><?xml version="1.0" encoding="utf-8"?>
<ds:datastoreItem xmlns:ds="http://schemas.openxmlformats.org/officeDocument/2006/customXml" ds:itemID="{404D9E41-C595-4D0B-8905-A38B3987F633}"/>
</file>

<file path=docProps/app.xml><?xml version="1.0" encoding="utf-8"?>
<Properties xmlns="http://schemas.openxmlformats.org/officeDocument/2006/extended-properties" xmlns:vt="http://schemas.openxmlformats.org/officeDocument/2006/docPropsVTypes">
  <TotalTime>6089</TotalTime>
  <Words>556</Words>
  <Application>Microsoft Office PowerPoint</Application>
  <PresentationFormat>Širokoúhlá obrazovka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MS Outlook</vt:lpstr>
      <vt:lpstr>Times New Roman</vt:lpstr>
      <vt:lpstr>Verdana</vt:lpstr>
      <vt:lpstr>Wingdings</vt:lpstr>
      <vt:lpstr>Motiv Office</vt:lpstr>
      <vt:lpstr>5_Motiv Office</vt:lpstr>
      <vt:lpstr>Sociální politika II. Rodinná politika, mateřství jako sociální událost  </vt:lpstr>
      <vt:lpstr>Rodinná politika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principy dávek státní sociální podpory</vt:lpstr>
      <vt:lpstr>Mateřství jako sociální událost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146</cp:revision>
  <dcterms:created xsi:type="dcterms:W3CDTF">2018-10-04T15:02:25Z</dcterms:created>
  <dcterms:modified xsi:type="dcterms:W3CDTF">2021-04-06T16:00:52Z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