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73" r:id="rId3"/>
    <p:sldId id="277" r:id="rId4"/>
    <p:sldId id="278" r:id="rId5"/>
    <p:sldId id="279" r:id="rId6"/>
    <p:sldId id="280" r:id="rId7"/>
    <p:sldId id="281" r:id="rId8"/>
    <p:sldId id="274" r:id="rId9"/>
    <p:sldId id="275" r:id="rId10"/>
    <p:sldId id="276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 varScale="1">
        <p:scale>
          <a:sx n="44" d="100"/>
          <a:sy n="44" d="100"/>
        </p:scale>
        <p:origin x="7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customXml" Target="../customXml/item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D93FF-BE8F-4A5D-8CB1-C5DE756F7272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223ED-E847-40FC-B664-6C3705491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530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D1F97-CFDA-41F4-A625-632F356F21F8}" type="slidenum">
              <a:rPr lang="cs-CZ" smtClean="0">
                <a:solidFill>
                  <a:prstClr val="black"/>
                </a:solidFill>
              </a:rPr>
              <a:pPr/>
              <a:t>3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558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647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948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95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489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039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44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1301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8085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8982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5150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11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5535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6143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3283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19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162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853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836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38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94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460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9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69325-0006-40BD-B5FA-BB46D3CA5E53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08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17092-4654-49C8-AD27-92D17A5E29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06.04.2021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6E81F-0FF0-4CBA-8B63-23A9A62A0C6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513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Sociální politika </a:t>
            </a:r>
            <a:r>
              <a:rPr lang="cs-CZ" sz="4000" dirty="0" smtClean="0"/>
              <a:t>II.</a:t>
            </a:r>
            <a:r>
              <a:rPr lang="cs-CZ" sz="4000" dirty="0"/>
              <a:t/>
            </a:r>
            <a:br>
              <a:rPr lang="cs-CZ" sz="4000" dirty="0"/>
            </a:br>
            <a:r>
              <a:rPr lang="cs-CZ" sz="4000" b="1" dirty="0" smtClean="0"/>
              <a:t>Systém </a:t>
            </a:r>
            <a:r>
              <a:rPr lang="cs-CZ" sz="4000" b="1" dirty="0"/>
              <a:t>nemocenského a zdravotního pojištění, zdraví a nemoc jako sociální událost 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UNIVERZITĚ V OPAVĚ</a:t>
            </a:r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xmlns="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3830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Nemocenské a zdravotní </a:t>
            </a:r>
            <a:r>
              <a:rPr lang="cs-CZ" dirty="0" smtClean="0"/>
              <a:t>pojištění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4116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Systém nemocenského pojištění je určen pro výdělečně činné osoby, které při ztrátě příjmu v případech tzv. krátkodobých sociálních událostí (dočasné pracovní neschopnosti z důvodu nemoci nebo úrazu či karantény, ošetřování člena rodiny, těhotenství a mateřství, péče o dítě) zabezpečuje peněžitými dávkami nemocenského </a:t>
            </a:r>
            <a:r>
              <a:rPr lang="cs-CZ" dirty="0" smtClean="0"/>
              <a:t>pojištění</a:t>
            </a:r>
          </a:p>
          <a:p>
            <a:endParaRPr lang="cs-CZ" dirty="0" smtClean="0"/>
          </a:p>
          <a:p>
            <a:r>
              <a:rPr lang="cs-CZ" dirty="0"/>
              <a:t>N</a:t>
            </a:r>
            <a:r>
              <a:rPr lang="cs-CZ" dirty="0" smtClean="0"/>
              <a:t>emocenské </a:t>
            </a:r>
            <a:r>
              <a:rPr lang="cs-CZ" dirty="0"/>
              <a:t>pojištění upraveno zákonem č. 187/2006 Sb., o nemocenském pojištění, ve znění pozdějších předpisů.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Pojistné na nemocenské pojištění je upraveno zákonem č. 589/1992 Sb., o pojistném na sociální zabezpečení a příspěvku na státní politiku zaměstnanosti, ve znění pozdějších předpisů.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894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69264" y="687549"/>
            <a:ext cx="8492740" cy="548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46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7000" y="836248"/>
            <a:ext cx="8978900" cy="5803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34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7332" y="711200"/>
            <a:ext cx="9432954" cy="611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824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3429" y="661665"/>
            <a:ext cx="9448800" cy="6124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035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Zdraví a nemoc jako sociální </a:t>
            </a:r>
            <a:r>
              <a:rPr lang="cs-CZ" dirty="0" smtClean="0"/>
              <a:t>událost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historicky nejstarší události, o které společnost projevuje zájem = sociální a ekonomické důsledky nemoci, úrazů a invalidity</a:t>
            </a:r>
          </a:p>
          <a:p>
            <a:r>
              <a:rPr lang="cs-CZ" dirty="0" smtClean="0"/>
              <a:t>zdraví = biologický stav člověka, = rovnováha v organismu v biologicky přijatelných podmínkách a prostředí, = stav dokonalé, tělesné, duševní a sociální rovnováhy</a:t>
            </a:r>
          </a:p>
          <a:p>
            <a:r>
              <a:rPr lang="cs-CZ" dirty="0" smtClean="0"/>
              <a:t>životní a pracovní prostředí → zdravotní rizika = infekční onemocnění, nedostatek pitné vody, nedostatek hygieny, strava kontaminovaná bakteriemi</a:t>
            </a:r>
          </a:p>
          <a:p>
            <a:r>
              <a:rPr lang="cs-CZ" dirty="0" smtClean="0"/>
              <a:t>péče o zdraví – prevence, terapie, rehabilitace, reintegrace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438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85926"/>
            <a:ext cx="10515600" cy="5591037"/>
          </a:xfrm>
        </p:spPr>
        <p:txBody>
          <a:bodyPr>
            <a:normAutofit/>
          </a:bodyPr>
          <a:lstStyle/>
          <a:p>
            <a:r>
              <a:rPr lang="cs-CZ" dirty="0" smtClean="0"/>
              <a:t>dostupnost  zdravotní péče – geografická, prostorová, časová, institucionální, ekonomická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základní problémy:</a:t>
            </a:r>
          </a:p>
          <a:p>
            <a:r>
              <a:rPr lang="cs-CZ" dirty="0" smtClean="0"/>
              <a:t>rozsah státem garantované péče a její náklady</a:t>
            </a:r>
          </a:p>
          <a:p>
            <a:r>
              <a:rPr lang="cs-CZ" dirty="0" smtClean="0"/>
              <a:t>dostupnost zdravotní péče a její náklady</a:t>
            </a:r>
          </a:p>
          <a:p>
            <a:r>
              <a:rPr lang="cs-CZ" dirty="0" smtClean="0"/>
              <a:t>svobodná volba lékaře a náklady na její zabezpečení</a:t>
            </a:r>
          </a:p>
          <a:p>
            <a:r>
              <a:rPr lang="cs-CZ" dirty="0" smtClean="0"/>
              <a:t>univerzalita osobního rozsahu</a:t>
            </a:r>
          </a:p>
          <a:p>
            <a:r>
              <a:rPr lang="cs-CZ" dirty="0" smtClean="0"/>
              <a:t>kvalita zdravotní péče</a:t>
            </a:r>
          </a:p>
          <a:p>
            <a:r>
              <a:rPr lang="cs-CZ" dirty="0" smtClean="0"/>
              <a:t>privatizace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380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nemoc = </a:t>
            </a:r>
            <a:r>
              <a:rPr lang="cs-CZ" dirty="0"/>
              <a:t>narušení </a:t>
            </a:r>
            <a:r>
              <a:rPr lang="cs-CZ" dirty="0" smtClean="0"/>
              <a:t>stavu </a:t>
            </a:r>
            <a:r>
              <a:rPr lang="cs-CZ" dirty="0"/>
              <a:t>dokonalé, tělesné, duševní a sociální </a:t>
            </a:r>
            <a:r>
              <a:rPr lang="cs-CZ" dirty="0" smtClean="0"/>
              <a:t>rovnováhy, = souhrn reakcí organismu na poruchy rovnováhy</a:t>
            </a:r>
          </a:p>
          <a:p>
            <a:r>
              <a:rPr lang="cs-CZ" dirty="0" smtClean="0"/>
              <a:t>úraz = zvláštní případ nemoci, = porucha zdraví vyvolaná fyzikálním, chemický nebo sociálním působením</a:t>
            </a:r>
          </a:p>
          <a:p>
            <a:r>
              <a:rPr lang="cs-CZ" dirty="0" smtClean="0"/>
              <a:t>nemoc a úraz se stávají soc. událostí v okamžiku, kdy člověk nemůže zabránit poruše svého zdraví nebo nemá dostatek vlastních sil a zdrojů, aby tuto poruchu odstranil, léčil a rehabilitoval se, potřebuje pomoc jiné </a:t>
            </a:r>
            <a:r>
              <a:rPr lang="cs-CZ" dirty="0" err="1" smtClean="0"/>
              <a:t>osobynebo</a:t>
            </a:r>
            <a:r>
              <a:rPr lang="cs-CZ" dirty="0" smtClean="0"/>
              <a:t> ekonomickou či institucionální pomoc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661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3F4AECD54B67E47862AB14566E8592B" ma:contentTypeVersion="13" ma:contentTypeDescription="Vytvoří nový dokument" ma:contentTypeScope="" ma:versionID="ee5b6b88d513909e3ec28fe3579bebc3">
  <xsd:schema xmlns:xsd="http://www.w3.org/2001/XMLSchema" xmlns:xs="http://www.w3.org/2001/XMLSchema" xmlns:p="http://schemas.microsoft.com/office/2006/metadata/properties" xmlns:ns2="cbefea44-e136-4179-aaed-838712420fe3" xmlns:ns3="a5cc325b-3808-46fd-ba12-9be4b2bbba49" targetNamespace="http://schemas.microsoft.com/office/2006/metadata/properties" ma:root="true" ma:fieldsID="7298930277b2b3e53e458440e5182639" ns2:_="" ns3:_="">
    <xsd:import namespace="cbefea44-e136-4179-aaed-838712420fe3"/>
    <xsd:import namespace="a5cc325b-3808-46fd-ba12-9be4b2bbba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fea44-e136-4179-aaed-838712420f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c325b-3808-46fd-ba12-9be4b2bbba4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17796F7-85B4-4AA0-AE7E-FE2F847802C5}"/>
</file>

<file path=customXml/itemProps2.xml><?xml version="1.0" encoding="utf-8"?>
<ds:datastoreItem xmlns:ds="http://schemas.openxmlformats.org/officeDocument/2006/customXml" ds:itemID="{073EA3FD-21BE-4ABD-806D-685C8392CB14}"/>
</file>

<file path=customXml/itemProps3.xml><?xml version="1.0" encoding="utf-8"?>
<ds:datastoreItem xmlns:ds="http://schemas.openxmlformats.org/officeDocument/2006/customXml" ds:itemID="{D82D3107-FC63-43C3-8E24-0CCE7B9EED1F}"/>
</file>

<file path=docProps/app.xml><?xml version="1.0" encoding="utf-8"?>
<Properties xmlns="http://schemas.openxmlformats.org/officeDocument/2006/extended-properties" xmlns:vt="http://schemas.openxmlformats.org/officeDocument/2006/docPropsVTypes">
  <TotalTime>6139</TotalTime>
  <Words>322</Words>
  <Application>Microsoft Office PowerPoint</Application>
  <PresentationFormat>Širokoúhlá obrazovka</PresentationFormat>
  <Paragraphs>27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Motiv Office</vt:lpstr>
      <vt:lpstr>5_Motiv Office</vt:lpstr>
      <vt:lpstr>Sociální politika II. Systém nemocenského a zdravotního pojištění, zdraví a nemoc jako sociální událost </vt:lpstr>
      <vt:lpstr>Nemocenské a zdravotní pojištění</vt:lpstr>
      <vt:lpstr>Prezentace aplikace PowerPoint</vt:lpstr>
      <vt:lpstr>Prezentace aplikace PowerPoint</vt:lpstr>
      <vt:lpstr>Prezentace aplikace PowerPoint</vt:lpstr>
      <vt:lpstr>Prezentace aplikace PowerPoint</vt:lpstr>
      <vt:lpstr>Zdraví a nemoc jako sociální událost</vt:lpstr>
      <vt:lpstr>Prezentace aplikace PowerPoint</vt:lpstr>
      <vt:lpstr>Prezentace aplikace PowerPoint</vt:lpstr>
    </vt:vector>
  </TitlesOfParts>
  <Company>VÚPSV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politika I.</dc:title>
  <dc:creator>Průša Ladislav</dc:creator>
  <cp:lastModifiedBy>Průša Ladislav</cp:lastModifiedBy>
  <cp:revision>146</cp:revision>
  <dcterms:created xsi:type="dcterms:W3CDTF">2018-10-04T15:02:25Z</dcterms:created>
  <dcterms:modified xsi:type="dcterms:W3CDTF">2021-04-06T17:25:40Z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0x01010023F4AECD54B67E47862AB14566E8592B</vt:lpwstr>
  </property>
</Properties>
</file>