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0"/>
  </p:notesMasterIdLst>
  <p:sldIdLst>
    <p:sldId id="256" r:id="rId2"/>
    <p:sldId id="383" r:id="rId3"/>
    <p:sldId id="297" r:id="rId4"/>
    <p:sldId id="385" r:id="rId5"/>
    <p:sldId id="302" r:id="rId6"/>
    <p:sldId id="304" r:id="rId7"/>
    <p:sldId id="393" r:id="rId8"/>
    <p:sldId id="374" r:id="rId9"/>
    <p:sldId id="298" r:id="rId10"/>
    <p:sldId id="380" r:id="rId11"/>
    <p:sldId id="381" r:id="rId12"/>
    <p:sldId id="382" r:id="rId13"/>
    <p:sldId id="386" r:id="rId14"/>
    <p:sldId id="363" r:id="rId15"/>
    <p:sldId id="364" r:id="rId16"/>
    <p:sldId id="271" r:id="rId17"/>
    <p:sldId id="375" r:id="rId18"/>
    <p:sldId id="376" r:id="rId19"/>
    <p:sldId id="377" r:id="rId20"/>
    <p:sldId id="394" r:id="rId21"/>
    <p:sldId id="387" r:id="rId22"/>
    <p:sldId id="263" r:id="rId23"/>
    <p:sldId id="266" r:id="rId24"/>
    <p:sldId id="265" r:id="rId25"/>
    <p:sldId id="264" r:id="rId26"/>
    <p:sldId id="267" r:id="rId27"/>
    <p:sldId id="338" r:id="rId28"/>
    <p:sldId id="354" r:id="rId29"/>
    <p:sldId id="388" r:id="rId30"/>
    <p:sldId id="390" r:id="rId31"/>
    <p:sldId id="365" r:id="rId32"/>
    <p:sldId id="270" r:id="rId33"/>
    <p:sldId id="269" r:id="rId34"/>
    <p:sldId id="268" r:id="rId35"/>
    <p:sldId id="257" r:id="rId36"/>
    <p:sldId id="258" r:id="rId37"/>
    <p:sldId id="259" r:id="rId38"/>
    <p:sldId id="260" r:id="rId39"/>
    <p:sldId id="378" r:id="rId40"/>
    <p:sldId id="372" r:id="rId41"/>
    <p:sldId id="373" r:id="rId42"/>
    <p:sldId id="339" r:id="rId43"/>
    <p:sldId id="340" r:id="rId44"/>
    <p:sldId id="341" r:id="rId45"/>
    <p:sldId id="367" r:id="rId46"/>
    <p:sldId id="369" r:id="rId47"/>
    <p:sldId id="370" r:id="rId48"/>
    <p:sldId id="391" r:id="rId49"/>
    <p:sldId id="395" r:id="rId50"/>
    <p:sldId id="350" r:id="rId51"/>
    <p:sldId id="343" r:id="rId52"/>
    <p:sldId id="344" r:id="rId53"/>
    <p:sldId id="345" r:id="rId54"/>
    <p:sldId id="346" r:id="rId55"/>
    <p:sldId id="347" r:id="rId56"/>
    <p:sldId id="348" r:id="rId57"/>
    <p:sldId id="262" r:id="rId58"/>
    <p:sldId id="261" r:id="rId59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61"/>
    <p:restoredTop sz="65280"/>
  </p:normalViewPr>
  <p:slideViewPr>
    <p:cSldViewPr snapToGrid="0">
      <p:cViewPr varScale="1">
        <p:scale>
          <a:sx n="81" d="100"/>
          <a:sy n="81" d="100"/>
        </p:scale>
        <p:origin x="15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308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76063-95B0-DA4C-A122-4F063C318CD5}" type="datetimeFigureOut">
              <a:rPr lang="sk-SK" smtClean="0"/>
              <a:t>8.11.2023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AFBDBE-1A8A-F349-920A-F4E0450F792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6799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Koha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oha-v-knihovne.cz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333816851_Library_Services_Platform_LSP_An_Overview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k.wikipedia.org/wiki/B%C3%A1za_znalost%C3%AD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librarianshipstudies.com/2020/04/ifla-library-reference-model-lrm.html" TargetMode="External"/><Relationship Id="rId5" Type="http://schemas.openxmlformats.org/officeDocument/2006/relationships/hyperlink" Target="https://www.ifla.org/files/assets/cataloguing/frbr-lrm/ifla-lrm-august-2017_rev201712.pdf" TargetMode="External"/><Relationship Id="rId4" Type="http://schemas.openxmlformats.org/officeDocument/2006/relationships/hyperlink" Target="https://metadatamaker.library.illinois.edu/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ehavior-driven_development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folio.org/docs/getting-started/installation/vagrantboxes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docs.folio.org/docs/getting-started/installation/kubernetesex/" TargetMode="External"/><Relationship Id="rId4" Type="http://schemas.openxmlformats.org/officeDocument/2006/relationships/hyperlink" Target="https://docs.folio.org/docs/getting-started/installation/singleserverfreshinstall/" TargetMode="Externa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folio.org/docs/getting-started/installation/singleserverfreshinstall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ytechnology.org/document/25609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lio.org/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dev.folio.org/source-code/#server-side" TargetMode="External"/><Relationship Id="rId4" Type="http://schemas.openxmlformats.org/officeDocument/2006/relationships/hyperlink" Target="http://dev.folio.org/source-code/#client-side" TargetMode="Externa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c212.net/c/link/?t=0&amp;l=en&amp;o=3900585-1&amp;h=3848232223&amp;u=https%3A%2F%2Fwww.folio.org%2F&amp;a=FOLIO" TargetMode="External"/><Relationship Id="rId7" Type="http://schemas.openxmlformats.org/officeDocument/2006/relationships/hyperlink" Target="https://c212.net/c/link/?t=0&amp;l=en&amp;o=3900585-1&amp;h=1094737908&amp;u=https%3A%2F%2Fwww.ebsco.com%2Fproducts%2Febsco-folio-integrations&amp;a=EBSCO+FOLIO%27s+integration+options+enable+customization+for+each+site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212.net/c/link/?t=0&amp;l=en&amp;o=3900585-1&amp;h=577498406&amp;u=https%3A%2F%2Fwww.ebsco.com%2Facademic-libraries%2Fproducts%2Febsco-folio%2Fcurrent-sites&amp;a=Current+EBSCO+FOLIO+sites" TargetMode="External"/><Relationship Id="rId5" Type="http://schemas.openxmlformats.org/officeDocument/2006/relationships/hyperlink" Target="https://c212.net/c/link/?t=0&amp;l=en&amp;o=3900585-1&amp;h=3161017807&amp;u=http%3A%2F%2Fwww.ebsco.com%2F&amp;a=EBSCO+Information+Services" TargetMode="External"/><Relationship Id="rId4" Type="http://schemas.openxmlformats.org/officeDocument/2006/relationships/hyperlink" Target="https://c212.net/c/link/?t=0&amp;l=en&amp;o=3900585-1&amp;h=2907989964&amp;u=https%3A%2F%2Fwww.ebsco.com%2Facademic-libraries%2Fproducts%2Febsco-folio%2Fservices&amp;a=EBSCO+FOLIO+Services" TargetMode="Externa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folio.org/docs/users/#view-a-user-record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docs.folio.org/docs/users/#user-information" TargetMode="External"/><Relationship Id="rId4" Type="http://schemas.openxmlformats.org/officeDocument/2006/relationships/hyperlink" Target="https://docs.folio.org/docs/settings/settings_users/settings_users/#settings--users--permission-sets" TargetMode="Externa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2.com/categories/library-management-systems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research.com/software/best-library-management-software" TargetMode="Externa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8" Type="http://schemas.openxmlformats.org/officeDocument/2006/relationships/hyperlink" Target="https://knihovnahavirov.cz/regionalni-funkce/" TargetMode="External"/><Relationship Id="rId13" Type="http://schemas.openxmlformats.org/officeDocument/2006/relationships/hyperlink" Target="https://kpbo.cz/adresar-knihoven-kraje/" TargetMode="External"/><Relationship Id="rId3" Type="http://schemas.openxmlformats.org/officeDocument/2006/relationships/hyperlink" Target="https://bruntal.knihovna.info/" TargetMode="External"/><Relationship Id="rId7" Type="http://schemas.openxmlformats.org/officeDocument/2006/relationships/hyperlink" Target="http://www.knihovnafrydlant.cz/regionalni-funkce/" TargetMode="External"/><Relationship Id="rId12" Type="http://schemas.openxmlformats.org/officeDocument/2006/relationships/hyperlink" Target="https://knihovnanj.cz/" TargetMode="External"/><Relationship Id="rId17" Type="http://schemas.openxmlformats.org/officeDocument/2006/relationships/hyperlink" Target="https://www.knihovna-vratimov.cz/region-knihoven" TargetMode="External"/><Relationship Id="rId2" Type="http://schemas.openxmlformats.org/officeDocument/2006/relationships/slide" Target="../slides/slide58.xml"/><Relationship Id="rId16" Type="http://schemas.openxmlformats.org/officeDocument/2006/relationships/hyperlink" Target="https://knihovna.vitkov.info/regionalni-funkce/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mkmistek.cz/index.php/region" TargetMode="External"/><Relationship Id="rId11" Type="http://schemas.openxmlformats.org/officeDocument/2006/relationships/hyperlink" Target="https://www.rkka.cz/pro-knihovny/" TargetMode="External"/><Relationship Id="rId5" Type="http://schemas.openxmlformats.org/officeDocument/2006/relationships/hyperlink" Target="https://knihovna-dobra.cz/regionalni-funkce/" TargetMode="External"/><Relationship Id="rId15" Type="http://schemas.openxmlformats.org/officeDocument/2006/relationships/hyperlink" Target="https://knihovnatrinec.cz/regionalni-funkce/" TargetMode="External"/><Relationship Id="rId10" Type="http://schemas.openxmlformats.org/officeDocument/2006/relationships/hyperlink" Target="http://www.knihovnahradec.cz/regionalni-funkce/" TargetMode="External"/><Relationship Id="rId4" Type="http://schemas.openxmlformats.org/officeDocument/2006/relationships/hyperlink" Target="http://knihovna.brusperk.com/region/" TargetMode="External"/><Relationship Id="rId9" Type="http://schemas.openxmlformats.org/officeDocument/2006/relationships/hyperlink" Target="http://www.knihovnaholasovice.info/" TargetMode="External"/><Relationship Id="rId14" Type="http://schemas.openxmlformats.org/officeDocument/2006/relationships/hyperlink" Target="http://cms.kmo.cz/www/cl-900/18-regionalni-funkce/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15628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Považujeme za potrebné rozlišovať medzi ILS s otvoreným zdrojovým kódom a platformami typu LSP</a:t>
            </a:r>
          </a:p>
          <a:p>
            <a:endParaRPr lang="sk-SK" dirty="0"/>
          </a:p>
          <a:p>
            <a:r>
              <a:rPr lang="sk-SK" dirty="0"/>
              <a:t>Tieto ILS majú staršiu architektúru chýba im však napríklad natívny </a:t>
            </a:r>
            <a:r>
              <a:rPr lang="sk-SK" dirty="0" err="1"/>
              <a:t>discovery</a:t>
            </a:r>
            <a:r>
              <a:rPr lang="sk-SK" dirty="0"/>
              <a:t> systém, integrácia a synchronizáciu s digitálnymi repozitármi, </a:t>
            </a:r>
            <a:r>
              <a:rPr lang="sk-SK" dirty="0" err="1"/>
              <a:t>linked</a:t>
            </a:r>
            <a:r>
              <a:rPr lang="sk-SK" dirty="0"/>
              <a:t> </a:t>
            </a:r>
            <a:r>
              <a:rPr lang="sk-SK" dirty="0" err="1"/>
              <a:t>data</a:t>
            </a:r>
            <a:r>
              <a:rPr lang="sk-SK" dirty="0"/>
              <a:t>, implementáciu RDA a FRBR</a:t>
            </a:r>
          </a:p>
          <a:p>
            <a:endParaRPr lang="sk-SK" dirty="0"/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08DCD-F59D-5A42-8567-F4AC1360FF9B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99064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Koha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u="sng" dirty="0">
                <a:solidFill>
                  <a:srgbClr val="0000F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hlinkClick r:id="rId3"/>
              </a:rPr>
              <a:t>https://cs.wikipedia.org/wiki/Koha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je knižničný systém s prístupným zdrojovým kódom. Je šírený pod licenciou GNU General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Public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License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v3 a jeho použitie je bezplatné. Pracuje na platforme Linux alebo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Ubuntu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. 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Začiatok vývoja siaha do roku 1999, kedy konzorcium novozélandských knižníc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Horowhenua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Library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Trust začalo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Koha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vyvíjať. 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KOHA môže mať aj </a:t>
            </a:r>
            <a:r>
              <a:rPr lang="sk-SK" sz="12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discovery</a:t>
            </a:r>
            <a:r>
              <a:rPr lang="sk-SK" sz="12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systém.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Aspen</a:t>
            </a:r>
            <a:r>
              <a:rPr lang="sk-SK" sz="12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 plnohodnotný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Discovery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System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ktorý sa integruje s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eContent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ďalšími poskytovateľmi tretích strán a poskytuje používateľom komplexný prístup ku všetkým vašim materiálom na jednom mieste.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200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Aspen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kombinuje katalóg knižnice s elektronickým obsahom, digitálnymi archívmi a obohatením od všetkých hlavných poskytovateľov </a:t>
            </a:r>
            <a:r>
              <a:rPr lang="sk-SK" sz="12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tretích strán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 Zlepšuje tiež relevantnosť a jednoduchosť používania, poskytuje odporúčania na čítanie, zobrazuje všetky formáty názvov v rámci jedného výsledku (FRBR) a oveľa viac.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Aspen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bol vytvorený s cieľom poskytnúť používateľom vylepšenú skúsenosť v porovnaní s inými systémami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Discovery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 menším dopadom na rozpočty knižníc.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ASPEN. 2023.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Aspen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discovery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[Online]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ByWater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Solutions, 2023. [Dátum: 12. 09 2023.]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bywatersolutions.com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products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aspen-discovery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200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08DCD-F59D-5A42-8567-F4AC1360FF9B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22436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Veľmi aktívna je aj česká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Koha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komunita vytvárajúca plnú českú lokalizáciu. 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Mapu inštalácií nájdete na portáli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koha.cz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. </a:t>
            </a:r>
          </a:p>
          <a:p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Štatistiky pre české výkazy rieši nadstavba knižničného systému, tzv. Center. 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Ako prvý tento systém začala používať Mestská knižnica Česká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Třebová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(v januári 2015) a krátko potom potom Mestská knižnica Ústí nad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Orlicí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.</a:t>
            </a:r>
          </a:p>
          <a:p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V súčasnosti (2023) je v Česku využívaný v cca 1090 knižniciach (mapa)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https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://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cs.wikipedia.org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/wiki/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Koha</a:t>
            </a:r>
            <a:endParaRPr lang="sk-SK" sz="1800" dirty="0">
              <a:solidFill>
                <a:srgbClr val="252525"/>
              </a:solidFill>
              <a:effectLst/>
              <a:latin typeface="Roboto" panose="02000000000000000000" pitchFamily="2" charset="0"/>
              <a:ea typeface="Times New Roman" panose="02020603050405020304" pitchFamily="18" charset="0"/>
            </a:endParaRPr>
          </a:p>
          <a:p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Ide o druhý najpoužívanejší knižničný systém v ČR. Na stránke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Koha.sk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nájdete aj plne funkčnú demo verziu. Na jeho vývoji sa v Čechách podieľa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oi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aj firma R-Bit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Technology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s.r.o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.: 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hlinkClick r:id="rId3"/>
              </a:rPr>
              <a:t>https://www.koha-v-knihovne.cz/</a:t>
            </a:r>
            <a:endParaRPr lang="sk-SK" sz="1800" dirty="0">
              <a:solidFill>
                <a:srgbClr val="252525"/>
              </a:solidFill>
              <a:effectLst/>
              <a:latin typeface="Roboto" panose="02000000000000000000" pitchFamily="2" charset="0"/>
              <a:ea typeface="Times New Roman" panose="02020603050405020304" pitchFamily="18" charset="0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08DCD-F59D-5A42-8567-F4AC1360FF9B}" type="slidenum">
              <a:rPr lang="sk-SK" smtClean="0"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716686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LSP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lze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definovat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jako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novou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generaci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systémů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řízení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knihovnických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/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informačních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institucí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která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přesahuje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všechny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vestavěné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funkce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ILS, 
	je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postaven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na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platformě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SaaS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
	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více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tenantů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
	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využívá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výhod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cloud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computingu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, 
	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využívá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webové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technologie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
	poskytuje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vyhledávací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služby
	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zajišťuje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správu fyzických,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digitálních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a elektronických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materiálů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a 
	má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doplňkové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služby v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jediném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systému (jedno rozhraní)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sk-SK" sz="1800" dirty="0">
              <a:solidFill>
                <a:srgbClr val="000000"/>
              </a:solidFill>
              <a:effectLst/>
              <a:latin typeface="Helvetica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Systémy, </a:t>
            </a:r>
            <a:r>
              <a:rPr lang="sk-SK" sz="180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které</a:t>
            </a:r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doporučuji</a:t>
            </a:r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jsou</a:t>
            </a:r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vhodné pro </a:t>
            </a:r>
            <a:r>
              <a:rPr lang="sk-SK" sz="180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všechny</a:t>
            </a:r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typy </a:t>
            </a:r>
            <a:r>
              <a:rPr lang="sk-SK" sz="180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informačních</a:t>
            </a:r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institucí</a:t>
            </a:r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včetně</a:t>
            </a:r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muzeí</a:t>
            </a:r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galerií</a:t>
            </a:r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archivů</a:t>
            </a:r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atd</a:t>
            </a:r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sk-SK" altLang="sk-SK" sz="1200" dirty="0">
                <a:latin typeface="Century Gothic" panose="020B0502020202020204" pitchFamily="34" charset="0"/>
              </a:rPr>
            </a:br>
            <a:br>
              <a:rPr lang="sk-SK" altLang="sk-SK" sz="1200" dirty="0">
                <a:latin typeface="Century Gothic" panose="020B0502020202020204" pitchFamily="34" charset="0"/>
              </a:rPr>
            </a:b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87144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sz="1600" dirty="0">
              <a:solidFill>
                <a:srgbClr val="333333"/>
              </a:solidFill>
              <a:effectLst/>
              <a:latin typeface="Roboto" panose="02000000000000000000" pitchFamily="2" charset="0"/>
              <a:ea typeface="Times New Roman" panose="02020603050405020304" pitchFamily="18" charset="0"/>
            </a:endParaRPr>
          </a:p>
          <a:p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Na trhu sú dostupné rôzne produkty LSP, ako napríklad</a:t>
            </a:r>
          </a:p>
          <a:p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OCLC </a:t>
            </a:r>
            <a:r>
              <a:rPr lang="sk-SK" sz="16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WorldShare</a:t>
            </a:r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Management </a:t>
            </a:r>
            <a:r>
              <a:rPr lang="sk-SK" sz="16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Services</a:t>
            </a:r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, </a:t>
            </a:r>
          </a:p>
          <a:p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Ex Libris Alma, </a:t>
            </a:r>
          </a:p>
          <a:p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Sierra od </a:t>
            </a:r>
            <a:r>
              <a:rPr lang="sk-SK" sz="16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Innovative</a:t>
            </a:r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6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Interfaces</a:t>
            </a:r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, </a:t>
            </a:r>
          </a:p>
          <a:p>
            <a:r>
              <a:rPr lang="sk-SK" sz="16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ProQuest</a:t>
            </a:r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6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Intota</a:t>
            </a:r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, </a:t>
            </a:r>
          </a:p>
          <a:p>
            <a:r>
              <a:rPr lang="sk-SK" sz="16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Kuali</a:t>
            </a:r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OLE, </a:t>
            </a:r>
          </a:p>
          <a:p>
            <a:r>
              <a:rPr lang="sk-SK" sz="16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SirsiDynix</a:t>
            </a:r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6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BLUEcloud</a:t>
            </a:r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Suite</a:t>
            </a:r>
          </a:p>
          <a:p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MEDAD</a:t>
            </a:r>
          </a:p>
          <a:p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FOLIO</a:t>
            </a:r>
            <a:r>
              <a:rPr lang="sk-SK" sz="160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. </a:t>
            </a:r>
            <a:endParaRPr lang="sk-SK" sz="1600" dirty="0">
              <a:solidFill>
                <a:srgbClr val="333333"/>
              </a:solidFill>
              <a:effectLst/>
              <a:latin typeface="Roboto" panose="02000000000000000000" pitchFamily="2" charset="0"/>
              <a:ea typeface="Times New Roman" panose="02020603050405020304" pitchFamily="18" charset="0"/>
            </a:endParaRPr>
          </a:p>
          <a:p>
            <a:endParaRPr lang="sk-SK" sz="1600" dirty="0">
              <a:solidFill>
                <a:srgbClr val="333333"/>
              </a:solidFill>
              <a:effectLst/>
              <a:latin typeface="Roboto" panose="02000000000000000000" pitchFamily="2" charset="0"/>
              <a:ea typeface="Times New Roman" panose="02020603050405020304" pitchFamily="18" charset="0"/>
            </a:endParaRPr>
          </a:p>
          <a:p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Podrobnejšie</a:t>
            </a:r>
            <a:r>
              <a:rPr lang="sk-SK" sz="160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: Tento článok stručne rozoberá koncept </a:t>
            </a:r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Platformy knižničných služieb (LSP), jej vlastnosti, funkcie a charakteristiky. (</a:t>
            </a:r>
            <a:r>
              <a:rPr lang="sk-SK" sz="1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Pradhan</a:t>
            </a:r>
            <a:r>
              <a:rPr lang="sk-SK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sk-SK" sz="1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Pallab</a:t>
            </a:r>
            <a:r>
              <a:rPr lang="sk-SK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2019.</a:t>
            </a:r>
            <a:r>
              <a:rPr lang="sk-SK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sk-SK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Library</a:t>
            </a:r>
            <a:r>
              <a:rPr lang="sk-SK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sk-SK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Services</a:t>
            </a:r>
            <a:r>
              <a:rPr lang="sk-SK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sk-SK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Platform</a:t>
            </a:r>
            <a:r>
              <a:rPr lang="sk-SK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(LSP): </a:t>
            </a:r>
            <a:r>
              <a:rPr lang="sk-SK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</a:t>
            </a:r>
            <a:r>
              <a:rPr lang="sk-SK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sk-SK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Overview</a:t>
            </a:r>
            <a:r>
              <a:rPr lang="sk-SK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sk-SK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sk-SK" sz="1600" i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https://www.researchgate.net/publication/333816851_Library_Services_Platform_LSP_An_Overview</a:t>
            </a:r>
            <a:r>
              <a:rPr lang="sk-SK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. </a:t>
            </a:r>
            <a:r>
              <a:rPr lang="sk-SK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2019.</a:t>
            </a:r>
          </a:p>
          <a:p>
            <a:endParaRPr lang="sk-SK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TIND</a:t>
            </a:r>
            <a:r>
              <a:rPr lang="sk-SK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sk-SK" sz="16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Tind</a:t>
            </a:r>
            <a:r>
              <a:rPr lang="sk-SK" sz="16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Technologies je nórska spoločnosť založená v roku 2013 s cieľom ponúkať služby </a:t>
            </a:r>
            <a:r>
              <a:rPr lang="sk-SK" sz="16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hostingu</a:t>
            </a:r>
            <a:r>
              <a:rPr lang="sk-SK" sz="16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a údržby pre inštitúcie využívajúce softvér </a:t>
            </a:r>
            <a:r>
              <a:rPr lang="sk-SK" sz="1600" i="1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Invenio</a:t>
            </a:r>
            <a:r>
              <a:rPr lang="sk-SK" sz="16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, ktorý vytvoril CERN (</a:t>
            </a:r>
            <a:r>
              <a:rPr lang="sk-SK" sz="16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Purcell</a:t>
            </a:r>
            <a:r>
              <a:rPr lang="sk-SK" sz="16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2015). Odvtedy má spoločnosť niekoľko klientov z radov akademických a vedeckých knižníc, najmä v Nórsku a Severnej Amerike (</a:t>
            </a:r>
            <a:r>
              <a:rPr lang="sk-SK" sz="16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Breeding</a:t>
            </a:r>
            <a:r>
              <a:rPr lang="sk-SK" sz="16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2020, s. 39). (BREEDING, 2023)</a:t>
            </a:r>
            <a:endParaRPr lang="sk-SK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6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Rovnako ako RERO+, aj TIND vyvinul svoje vlastné riešenia založené na </a:t>
            </a:r>
            <a:r>
              <a:rPr lang="sk-SK" sz="1600" i="1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Invenio</a:t>
            </a:r>
            <a:r>
              <a:rPr lang="sk-SK" sz="16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: riešenie digitálnej archivácie, inštitucionálne úložisko, nástroj na správu výskumných údajov a SIGB (</a:t>
            </a:r>
            <a:r>
              <a:rPr lang="sk-SK" sz="16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Tind</a:t>
            </a:r>
            <a:r>
              <a:rPr lang="sk-SK" sz="16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[</a:t>
            </a:r>
            <a:r>
              <a:rPr lang="sk-SK" sz="16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n.d</a:t>
            </a:r>
            <a:r>
              <a:rPr lang="sk-SK" sz="16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.]). </a:t>
            </a:r>
            <a:endParaRPr lang="sk-SK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6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Webová stránka projektu obsahuje veľmi málo informácií o použitých pracovných metódach. </a:t>
            </a:r>
            <a:r>
              <a:rPr lang="sk-SK" sz="16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Audun</a:t>
            </a:r>
            <a:r>
              <a:rPr lang="sk-SK" sz="16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6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Bjørkøy</a:t>
            </a:r>
            <a:r>
              <a:rPr lang="sk-SK" sz="16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(2021).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6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MEDAD</a:t>
            </a:r>
            <a:r>
              <a:rPr lang="sk-SK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 fakticky derivátom platformy založenej na platforme FOLIO v arabskom svete.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sk-SK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913633-777E-E945-80F1-B7953EF3203E}" type="slidenum">
              <a:rPr lang="sk-SK" smtClean="0"/>
              <a:pPr>
                <a:defRPr/>
              </a:pPr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554343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sk-SK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Funkčná špecifikácia LSP (2023)</a:t>
            </a:r>
          </a:p>
          <a:p>
            <a:pPr fontAlgn="base"/>
            <a:endParaRPr lang="sk-SK" sz="1800" b="1" i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fontAlgn="base"/>
            <a:r>
              <a:rPr lang="sk-SK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ERMS: 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Cieľom ERMS je vytvoriť systém riadenia elektronických zdrojov cez  webovú aplikáciu. </a:t>
            </a:r>
          </a:p>
          <a:p>
            <a:pPr algn="just" fontAlgn="base"/>
            <a:endParaRPr lang="sk-SK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 fontAlgn="base"/>
            <a:r>
              <a:rPr lang="sk-SK" sz="2800" b="1" i="1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Knowledge</a:t>
            </a:r>
            <a:r>
              <a:rPr lang="sk-SK" sz="2800" b="1" i="1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sz="2800" b="1" i="1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Bases</a:t>
            </a:r>
            <a:r>
              <a:rPr lang="sk-SK" sz="2800" b="1" i="1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sk-SK" sz="28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Báza znalostí alebo znalostná báza je databáza používaná v expertných systémoch, ktorá obsahuje akumulované znalostí ľudí - expertov, špecialistov v konkrétnych odboroch. Báza znalostí je spravidla rozsiahla dátová štruktúra, ktorá obsahuje symbolickú reprezentáciu expertných znalostí zo zvolenej problémovej oblasti. </a:t>
            </a:r>
            <a:r>
              <a:rPr lang="sk-SK" sz="2800" b="0" i="0" u="none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3"/>
              </a:rPr>
              <a:t>Wikipédia</a:t>
            </a:r>
            <a:endParaRPr lang="sk-SK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 fontAlgn="base"/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800" b="1" i="1" spc="20" dirty="0" err="1">
                <a:solidFill>
                  <a:srgbClr val="25252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Conceptual</a:t>
            </a:r>
            <a:r>
              <a:rPr lang="sk-SK" sz="1800" b="1" i="1" spc="20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b="1" i="1" spc="20" dirty="0" err="1">
                <a:solidFill>
                  <a:srgbClr val="25252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Organisation</a:t>
            </a:r>
            <a:r>
              <a:rPr lang="sk-SK" sz="1800" b="1" spc="20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sk-SK" sz="1800" b="1" spc="20" dirty="0" err="1">
                <a:solidFill>
                  <a:srgbClr val="25252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Sonnenwald</a:t>
            </a:r>
            <a:r>
              <a:rPr lang="sk-SK" sz="1800" b="1" spc="20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Diane</a:t>
            </a:r>
            <a:r>
              <a:rPr lang="sk-SK" sz="1800" spc="20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(2004). „Kultúra inovácií v organizácii“. </a:t>
            </a:r>
            <a:r>
              <a:rPr lang="sk-SK" sz="1800" i="1" spc="20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Riadenie kognitívnej a afektívnej dôvery v koncepčnú organizáciu výskumu a vývoja</a:t>
            </a:r>
            <a:r>
              <a:rPr lang="sk-SK" sz="1800" spc="20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10.4018/9781591401261.ch004. </a:t>
            </a:r>
          </a:p>
          <a:p>
            <a:endParaRPr lang="sk-SK" sz="1800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sk-SK" sz="1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Linked</a:t>
            </a:r>
            <a:r>
              <a:rPr lang="sk-SK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Data</a:t>
            </a:r>
            <a:r>
              <a:rPr lang="sk-SK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</a:p>
          <a:p>
            <a:r>
              <a:rPr lang="sk-SK" sz="1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Heng</a:t>
            </a:r>
            <a:r>
              <a:rPr lang="sk-SK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sk-SK" sz="1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Greta</a:t>
            </a:r>
            <a:r>
              <a:rPr lang="sk-SK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2023.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Revamping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Metadata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Maker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for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‘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Linked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Data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Editor’: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Thinking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Out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Loud.Vylepšenie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nástroja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Metadata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Maker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pre „Editor prepojených údajov Myslite nahlas“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In: Code4Lib.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Issue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55, 2023-1-20. Dostupné: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https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://journal.code4lib. 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2023.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Linked</a:t>
            </a:r>
            <a:r>
              <a:rPr lang="sk-SK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2012-2022.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Linked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Data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for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Libraries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https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://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wiki.lyrasis.org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pages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viewpage.action?pageId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=41354028;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Linked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Data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for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Libraries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Labs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https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://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wiki.lyrasis.org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pages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viewpage.action?pageId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=77447730;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Linked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Data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for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Production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https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://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wiki.lyrasis.org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pages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viewpage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2012-2022.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Maker</a:t>
            </a:r>
            <a:r>
              <a:rPr lang="sk-SK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2023.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Metadata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Maker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[Online] 2023. [Dátum: 12. 07 2023.] </a:t>
            </a:r>
            <a:r>
              <a:rPr lang="sk-SK" sz="1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4"/>
              </a:rPr>
              <a:t>https://metadatamaker.library.illinois.edu/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sk-SK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Napríklad: v šablóne do modulu katalogizácie monografie (LD) v nástroji </a:t>
            </a:r>
            <a:r>
              <a:rPr lang="sk-SK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Metadata</a:t>
            </a:r>
            <a:r>
              <a:rPr lang="sk-SK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Maker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výskumníci pridali dve nové prepojené dátové funkcie, a to: návrhy </a:t>
            </a:r>
            <a:r>
              <a:rPr lang="sk-SK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osobných mien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z VIAF a návrhy </a:t>
            </a:r>
            <a:r>
              <a:rPr lang="sk-SK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predmetových hesiel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LCSH. Nové funkcie podporujú vyhľadávanie a automatické dopĺňanie osobných mien vo VIAF a generovanie LCSH (kľúčových slov) na základe textu poskytnutého používateľom do šablóny záznamu. URI kontrolovaných výrazov sú pridané do výstupných metadát. V budúcnosti bude dozaista možné pri „skladaní“ katalogizačného záznamu linkovať aj iné dáta, napríklad názvy vydavateľov, štandardné čísla (ISBN), kódy krajín, kódy jazykov, časové údaje (dátumy) ap.  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Vývoj editorov katalogizácie pomocou </a:t>
            </a:r>
            <a:r>
              <a:rPr lang="sk-SK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prepojených dát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stále pokračuje. Stále však existujú problémy, ktoré sa riešia formou spolupráce knihovníkov a informatikov. Hlavný problém spočíva v tom, že zatiaľ neexistuje žiadny integrovaný knižničný systém (ILS), ktorý by bol schopný prijímať dáta z BIBFRAME editorov. Nezdá sa, že by predajcovia ILS podporovali</a:t>
            </a:r>
            <a:r>
              <a:rPr lang="sk-SK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trend prepájania dát a fungujú v režime tradičnej rigidnej katalogizácie s využívaním dát špecifikovaných vo formátoch MARC 21. 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Metadata</a:t>
            </a:r>
            <a:r>
              <a:rPr lang="sk-SK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Maker</a:t>
            </a:r>
            <a:r>
              <a:rPr lang="sk-SK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sk-SK" sz="18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Maker</a:t>
            </a:r>
            <a:r>
              <a:rPr lang="sk-SK" sz="18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2023)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vyvinutý a vydaný ako </a:t>
            </a:r>
            <a:r>
              <a:rPr lang="sk-SK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open-source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aplikácia v roku 2015 (</a:t>
            </a:r>
            <a:r>
              <a:rPr lang="sk-SK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Heng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2023). Je to nástroj na tvorbu katalogizácie, ktorý umožňuje používateľom vytvárať bibliografické metadáta bez predchádzajúcich znalostí o katalogizácii. </a:t>
            </a:r>
            <a:r>
              <a:rPr lang="sk-SK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Metadata</a:t>
            </a:r>
            <a:r>
              <a:rPr lang="sk-SK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Maker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môže mať potenciál, aby si ho v praxi osvojili poloprofesionálni </a:t>
            </a:r>
            <a:r>
              <a:rPr lang="sk-SK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katalogizátori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 pridanými novými prepojenými zdrojmi údajov, vrátane automatického návrhu osobného mena súboru VIAF (VIAF) (</a:t>
            </a:r>
            <a:r>
              <a:rPr lang="sk-SK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Virtual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International </a:t>
            </a:r>
            <a:r>
              <a:rPr lang="sk-SK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Authority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File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 a odporúčaní predmetu LCSH (LCSH, 2022) (</a:t>
            </a:r>
            <a:r>
              <a:rPr lang="sk-SK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Library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of </a:t>
            </a:r>
            <a:r>
              <a:rPr lang="sk-SK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Congress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 na základe zadávania textu používateľom (</a:t>
            </a:r>
            <a:r>
              <a:rPr lang="sk-SK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Heng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2023). Rovnako by malo byť možné pripájať </a:t>
            </a:r>
            <a:r>
              <a:rPr lang="sk-SK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data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z národných súborov autorít.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 </a:t>
            </a:r>
          </a:p>
          <a:p>
            <a:r>
              <a:rPr lang="sk-SK" sz="1800" b="1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IFLA LRM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Riva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Pat, et al. 2017.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IFLA </a:t>
            </a:r>
            <a:r>
              <a:rPr lang="sk-SK" sz="1800" i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Library</a:t>
            </a:r>
            <a:r>
              <a:rPr lang="sk-SK" sz="1800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i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Reference</a:t>
            </a:r>
            <a:r>
              <a:rPr lang="sk-SK" sz="1800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Model: a </a:t>
            </a:r>
            <a:r>
              <a:rPr lang="sk-SK" sz="1800" i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conceptual</a:t>
            </a:r>
            <a:r>
              <a:rPr lang="sk-SK" sz="1800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model </a:t>
            </a:r>
            <a:r>
              <a:rPr lang="sk-SK" sz="1800" i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</a:t>
            </a:r>
            <a:r>
              <a:rPr lang="sk-SK" sz="1800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i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bibliographic</a:t>
            </a:r>
            <a:r>
              <a:rPr lang="sk-SK" sz="1800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i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information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International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Federation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of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Library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Associations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Institutions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August 2017;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amended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corrected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December 2017. </a:t>
            </a:r>
            <a:r>
              <a:rPr lang="sk-SK" sz="1800" u="none" strike="noStrike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5"/>
              </a:rPr>
              <a:t>https://www.ifla.org/files/assets/cataloguing/frbr-lrm/ifla-lrm-august-2017_rev201712.pdf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sk-SK" sz="1800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IFLA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Library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Reference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Model (LRM). 2020. </a:t>
            </a:r>
            <a:r>
              <a:rPr lang="sk-SK" sz="1800" u="sng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6"/>
              </a:rPr>
              <a:t>https://www.librarianshipstudies.com/2020/04/ifla-library-reference-model-lrm.html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[2023-08-16]. [Vzdelávací materiál pre odbor knižničné a informačné štúdiá. Video: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Chris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Oliver: </a:t>
            </a:r>
            <a:r>
              <a:rPr lang="sk-SK" sz="1800" u="sng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6"/>
              </a:rPr>
              <a:t>https://www.librarianshipstudies.com/2020/04/ifla-library-reference-model-lrm.html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].</a:t>
            </a:r>
          </a:p>
          <a:p>
            <a:endParaRPr lang="sk-SK" sz="1800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2800" b="1" i="1" dirty="0" err="1">
                <a:solidFill>
                  <a:srgbClr val="110E0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Artificial</a:t>
            </a:r>
            <a:r>
              <a:rPr lang="sk-SK" sz="2800" b="1" i="1" dirty="0">
                <a:solidFill>
                  <a:srgbClr val="110E0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2800" b="1" i="1" dirty="0" err="1">
                <a:solidFill>
                  <a:srgbClr val="110E0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intelligence</a:t>
            </a:r>
            <a:r>
              <a:rPr lang="sk-SK" sz="2800" b="1" i="1" dirty="0">
                <a:solidFill>
                  <a:srgbClr val="110E0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2800" b="1" i="1" dirty="0" err="1">
                <a:solidFill>
                  <a:srgbClr val="110E0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tools</a:t>
            </a:r>
            <a:r>
              <a:rPr lang="sk-SK" sz="1800" b="1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: Napr. </a:t>
            </a:r>
            <a:r>
              <a:rPr lang="sk-SK" sz="1800" b="1" i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ChatBoots</a:t>
            </a:r>
            <a:r>
              <a:rPr lang="sk-SK" sz="1800" b="1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MADAD v LSP 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MEDAD je fakticky derivátom platformy založenej na platforme FOLIO v arabskom svete. </a:t>
            </a:r>
            <a:r>
              <a:rPr lang="sk-SK" sz="1800" b="0" i="0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Pozri tiež: </a:t>
            </a:r>
            <a:r>
              <a:rPr lang="sk-SK" sz="2800" b="0" i="0" dirty="0">
                <a:effectLst/>
                <a:latin typeface="var(--chakra-fonts-heading)"/>
              </a:rPr>
              <a:t>5 </a:t>
            </a:r>
            <a:r>
              <a:rPr lang="sk-SK" sz="2800" b="0" i="0" dirty="0" err="1">
                <a:effectLst/>
                <a:latin typeface="var(--chakra-fonts-heading)"/>
              </a:rPr>
              <a:t>Ways</a:t>
            </a:r>
            <a:r>
              <a:rPr lang="sk-SK" sz="2800" b="0" i="0" dirty="0">
                <a:effectLst/>
                <a:latin typeface="var(--chakra-fonts-heading)"/>
              </a:rPr>
              <a:t> </a:t>
            </a:r>
            <a:r>
              <a:rPr lang="sk-SK" sz="2800" b="0" i="0" dirty="0" err="1">
                <a:effectLst/>
                <a:latin typeface="var(--chakra-fonts-heading)"/>
              </a:rPr>
              <a:t>Artificial</a:t>
            </a:r>
            <a:r>
              <a:rPr lang="sk-SK" sz="2800" b="0" i="0" dirty="0">
                <a:effectLst/>
                <a:latin typeface="var(--chakra-fonts-heading)"/>
              </a:rPr>
              <a:t> </a:t>
            </a:r>
            <a:r>
              <a:rPr lang="sk-SK" sz="2800" b="0" i="0" dirty="0" err="1">
                <a:effectLst/>
                <a:latin typeface="var(--chakra-fonts-heading)"/>
              </a:rPr>
              <a:t>Intelligence</a:t>
            </a:r>
            <a:r>
              <a:rPr lang="sk-SK" sz="2800" b="0" i="0" dirty="0">
                <a:effectLst/>
                <a:latin typeface="var(--chakra-fonts-heading)"/>
              </a:rPr>
              <a:t> </a:t>
            </a:r>
            <a:r>
              <a:rPr lang="sk-SK" sz="2800" b="0" i="0" dirty="0" err="1">
                <a:effectLst/>
                <a:latin typeface="var(--chakra-fonts-heading)"/>
              </a:rPr>
              <a:t>Impacts</a:t>
            </a:r>
            <a:r>
              <a:rPr lang="sk-SK" sz="2800" b="0" i="0" dirty="0">
                <a:effectLst/>
                <a:latin typeface="var(--chakra-fonts-heading)"/>
              </a:rPr>
              <a:t> </a:t>
            </a:r>
            <a:r>
              <a:rPr lang="sk-SK" sz="2800" b="0" i="0" dirty="0" err="1">
                <a:effectLst/>
                <a:latin typeface="var(--chakra-fonts-heading)"/>
              </a:rPr>
              <a:t>Libraries</a:t>
            </a:r>
            <a:r>
              <a:rPr lang="sk-SK" sz="2800" b="0" i="0" dirty="0">
                <a:effectLst/>
                <a:latin typeface="var(--chakra-fonts-heading)"/>
              </a:rPr>
              <a:t>. 2023. </a:t>
            </a:r>
            <a:r>
              <a:rPr lang="sk-SK" sz="2800" b="0" i="0" dirty="0" err="1">
                <a:effectLst/>
                <a:latin typeface="var(--chakra-fonts-heading)"/>
              </a:rPr>
              <a:t>https</a:t>
            </a:r>
            <a:r>
              <a:rPr lang="sk-SK" sz="2800" b="0" i="0" dirty="0">
                <a:effectLst/>
                <a:latin typeface="var(--chakra-fonts-heading)"/>
              </a:rPr>
              <a:t>://</a:t>
            </a:r>
            <a:r>
              <a:rPr lang="sk-SK" sz="2800" b="0" i="0" dirty="0" err="1">
                <a:effectLst/>
                <a:latin typeface="var(--chakra-fonts-heading)"/>
              </a:rPr>
              <a:t>www.aje.com</a:t>
            </a:r>
            <a:r>
              <a:rPr lang="sk-SK" sz="2800" b="0" i="0" dirty="0">
                <a:effectLst/>
                <a:latin typeface="var(--chakra-fonts-heading)"/>
              </a:rPr>
              <a:t>/</a:t>
            </a:r>
            <a:r>
              <a:rPr lang="sk-SK" sz="2800" b="0" i="0" dirty="0" err="1">
                <a:effectLst/>
                <a:latin typeface="var(--chakra-fonts-heading)"/>
              </a:rPr>
              <a:t>arc</a:t>
            </a:r>
            <a:r>
              <a:rPr lang="sk-SK" sz="2800" b="0" i="0" dirty="0">
                <a:effectLst/>
                <a:latin typeface="var(--chakra-fonts-heading)"/>
              </a:rPr>
              <a:t>/</a:t>
            </a:r>
            <a:r>
              <a:rPr lang="sk-SK" sz="2800" b="0" i="0" dirty="0" err="1">
                <a:effectLst/>
                <a:latin typeface="var(--chakra-fonts-heading)"/>
              </a:rPr>
              <a:t>ways-artificial-intelligence-impacts-libraries</a:t>
            </a:r>
            <a:r>
              <a:rPr lang="sk-SK" sz="2800" b="0" i="0" dirty="0">
                <a:effectLst/>
                <a:latin typeface="var(--chakra-fonts-heading)"/>
              </a:rPr>
              <a:t>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2800" b="1" i="0" dirty="0">
              <a:effectLst/>
              <a:latin typeface="var(--chakra-fonts-heading)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4000" b="1" i="0" dirty="0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API,</a:t>
            </a:r>
            <a:r>
              <a:rPr lang="sk-SK" sz="4000" b="0" i="0" dirty="0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 alebo </a:t>
            </a:r>
            <a:r>
              <a:rPr lang="sk-SK" sz="4000" b="0" i="0" dirty="0" err="1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Application</a:t>
            </a:r>
            <a:r>
              <a:rPr lang="sk-SK" sz="4000" b="0" i="0" dirty="0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 </a:t>
            </a:r>
            <a:r>
              <a:rPr lang="sk-SK" sz="4000" b="0" i="0" dirty="0" err="1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Programming</a:t>
            </a:r>
            <a:r>
              <a:rPr lang="sk-SK" sz="4000" b="0" i="0" dirty="0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 Interface, je výraz, ktorý sa často používa v súvislosti s programovaním a vývojom webových aplikácií. </a:t>
            </a:r>
            <a:r>
              <a:rPr lang="sk-SK" sz="4000" b="0" i="0" dirty="0" err="1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Napr</a:t>
            </a:r>
            <a:r>
              <a:rPr lang="sk-SK" sz="4000" b="0" i="0" dirty="0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.:</a:t>
            </a:r>
            <a:r>
              <a:rPr lang="sk-SK" sz="4000" b="0" i="0" dirty="0" err="1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https</a:t>
            </a:r>
            <a:r>
              <a:rPr lang="sk-SK" sz="4000" b="0" i="0" dirty="0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://</a:t>
            </a:r>
            <a:r>
              <a:rPr lang="sk-SK" sz="4000" b="0" i="0" dirty="0" err="1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smartyacademy.sk</a:t>
            </a:r>
            <a:r>
              <a:rPr lang="sk-SK" sz="4000" b="0" i="0" dirty="0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/</a:t>
            </a:r>
            <a:r>
              <a:rPr lang="sk-SK" sz="4000" b="0" i="0" dirty="0" err="1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co</a:t>
            </a:r>
            <a:r>
              <a:rPr lang="sk-SK" sz="4000" b="0" i="0" dirty="0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-je-</a:t>
            </a:r>
            <a:r>
              <a:rPr lang="sk-SK" sz="4000" b="0" i="0" dirty="0" err="1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api</a:t>
            </a:r>
            <a:r>
              <a:rPr lang="sk-SK" sz="4000" b="0" i="0" dirty="0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-</a:t>
            </a:r>
            <a:r>
              <a:rPr lang="sk-SK" sz="4000" b="0" i="0" dirty="0" err="1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application</a:t>
            </a:r>
            <a:r>
              <a:rPr lang="sk-SK" sz="4000" b="0" i="0" dirty="0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-</a:t>
            </a:r>
            <a:r>
              <a:rPr lang="sk-SK" sz="4000" b="0" i="0" dirty="0" err="1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programming</a:t>
            </a:r>
            <a:r>
              <a:rPr lang="sk-SK" sz="4000" b="0" i="0" dirty="0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-interface/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2800" b="0" i="0" dirty="0">
              <a:effectLst/>
              <a:latin typeface="var(--chakra-fonts-heading)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2800" b="0" i="0" dirty="0">
              <a:effectLst/>
              <a:latin typeface="var(--chakra-fonts-heading)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2800" b="0" i="0" dirty="0">
              <a:effectLst/>
              <a:latin typeface="var(--chakra-fonts-heading)"/>
            </a:endParaRPr>
          </a:p>
          <a:p>
            <a:endParaRPr lang="sk-SK" sz="1800" b="1" i="1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08DCD-F59D-5A42-8567-F4AC1360FF9B}" type="slidenum">
              <a:rPr lang="sk-SK" smtClean="0"/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913491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800" b="1" i="1" kern="0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Technická špecifikácia LSP (2023)</a:t>
            </a:r>
          </a:p>
          <a:p>
            <a:endParaRPr lang="sk-SK" sz="1800" b="1" i="1" kern="0" dirty="0">
              <a:solidFill>
                <a:srgbClr val="373435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sk-SK" sz="1800" b="1" i="1" kern="0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Beyond</a:t>
            </a:r>
            <a:r>
              <a:rPr lang="sk-SK" sz="1800" b="1" i="1" kern="0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b="1" i="1" kern="0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Client</a:t>
            </a:r>
            <a:r>
              <a:rPr lang="sk-SK" sz="1800" b="1" i="1" kern="0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/Server </a:t>
            </a:r>
            <a:r>
              <a:rPr lang="sk-SK" sz="1800" b="1" i="1" kern="0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Computing</a:t>
            </a:r>
            <a:r>
              <a:rPr lang="sk-SK" sz="2800" i="1" kern="0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sk-SK" sz="2800" i="0" kern="0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LSP na rozdiel od ILS nevyžadujú lokálnu inštaláciu tučného klienta (zamestnanci), používa sa len </a:t>
            </a:r>
            <a:r>
              <a:rPr lang="sk-SK" sz="2800" i="0" kern="0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weobový</a:t>
            </a:r>
            <a:r>
              <a:rPr lang="sk-SK" sz="2800" i="0" kern="0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2800" i="0" kern="0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interfejs</a:t>
            </a:r>
            <a:r>
              <a:rPr lang="sk-SK" sz="2800" i="0" kern="0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pre zamestnancov aj </a:t>
            </a:r>
            <a:r>
              <a:rPr lang="sk-SK" sz="2800" i="0" kern="0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použivateľov</a:t>
            </a:r>
            <a:r>
              <a:rPr lang="sk-SK" sz="2800" i="0" kern="0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sk-SK" sz="1800" i="0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sk-SK" sz="1800" i="1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sk-SK" sz="1800" b="1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1) </a:t>
            </a:r>
            <a:r>
              <a:rPr lang="sk-SK" sz="1800" b="1" i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Cloud</a:t>
            </a:r>
            <a:r>
              <a:rPr lang="sk-SK" sz="1800" b="1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b="1" i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Computing</a:t>
            </a:r>
            <a:r>
              <a:rPr lang="sk-SK" sz="1800" b="1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skutečnosti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existuje dohodnutý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soubor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charakteristik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Národního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institutu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standardů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technologie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který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definuje systém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cloud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computingu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systém: »Samoobsluha na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vyžádání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Široký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přístup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síti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sdružování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zdrojů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Rychlá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elasticita;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Měřená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služba».</a:t>
            </a:r>
          </a:p>
          <a:p>
            <a:endParaRPr lang="sk-SK" sz="1800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800" b="1" i="1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2) </a:t>
            </a:r>
            <a:r>
              <a:rPr lang="sk-SK" sz="1800" b="1" i="1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IaaS</a:t>
            </a:r>
            <a:r>
              <a:rPr lang="sk-SK" sz="1800" b="1" i="1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sk-SK" sz="1800" b="1" i="1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SaaS</a:t>
            </a:r>
            <a:r>
              <a:rPr lang="sk-SK" sz="1800" b="1" i="1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sk-SK" sz="1800" b="1" i="1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DaaS</a:t>
            </a:r>
            <a:r>
              <a:rPr lang="sk-SK" sz="1800" b="1" i="1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b="1" i="1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Platforms</a:t>
            </a:r>
            <a:r>
              <a:rPr lang="sk-SK" sz="1800" i="1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Pokud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b="1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chcete</a:t>
            </a:r>
            <a:r>
              <a:rPr lang="sk-SK" sz="1800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vytvářet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hostovat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své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webové stránky, ale nechcete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používat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cloudové služby,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koupíte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serverový hardware za vyšší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počáteční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cenu. Máte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větší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kontrolu nad tím, jak je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nastaven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integrován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vaší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firmou (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Lokálně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sk-SK" sz="1800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Pokud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b="1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nechcete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kupovat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serverový hardware, ale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přesto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chcete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získat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výpočetní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prostředky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 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Tyto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zdroje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lze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vyžádání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uživatelům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služby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zabalit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prostřednictvím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internetu (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Infrastruktura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sk-SK" sz="1800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Cloudová služba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představuje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širokou škálu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služeb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poskytovaných na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vyžádání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společnostem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zákazníkům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přes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internet. 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Lze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jej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rozdělit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do 3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kategorií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 S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rychlým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rozvojem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informačních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technologií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existují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také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různé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modely cloudových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služeb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které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objevily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 rámci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segmentace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odvětví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IaaS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Infrastruktura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Platforma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služba; 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SaaS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Software 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služba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;AaaS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Analytics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služba;BaaS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Backend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Funkce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služba; 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DaaS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Data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Úložiště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Kontejner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Síť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DBaaS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Databáze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Autentizace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Aplikační platforma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iPaas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Integrační platforma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sk-SK" sz="1800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sk-SK" sz="1800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sk-SK" sz="1800" b="1" i="1" spc="20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Multi-Tenant</a:t>
            </a:r>
            <a:r>
              <a:rPr lang="sk-SK" sz="1800" b="1" i="1" spc="20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b="1" i="1" spc="20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Platforms</a:t>
            </a:r>
            <a:r>
              <a:rPr lang="sk-SK" sz="1800" b="1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je často jeden z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nejvíce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nepochopených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konceptů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cloud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computingu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"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Lehká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"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definice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z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WhatIs.Com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uvádí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"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Multi-tancy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architektura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které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jedna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softwarové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aplikace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slouží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zákazníkům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Každý zákazník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nazývá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klient. Klienti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mohou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být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schopni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přizpůsobit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některé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části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aplikace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například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barva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uživatelského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rozhraní (UI) nebo obchodní pravidla, ale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nemohou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přizpůsobit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programy (kód)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aplikace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pronájmů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může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být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ekonomické,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protože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náklady na vývoj a údržbu softwaru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jsou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běžné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To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lze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přirovnat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 jedinému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zapůjčení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architektuře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které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má každý zákazník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svou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vlastní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softwaru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může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být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udělen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přístup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kódu. 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víceklientské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architektury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stačí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zprostředkovateli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aktualizovat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jenom jednou. S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architekturou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jedním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tenantem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poskytovatel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musí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dotknout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softwaru (ILS), aby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mohl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provádět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aktualizace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Dalším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důvodem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proč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by náklady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měly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být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nižší, je to, že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pokud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dodavatel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podporuje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všechny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své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zákazníky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(a pro pracovní počet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řekněme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500) z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této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jedné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softwaru,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upgradu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této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softwaru na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nejnovější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verzi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všech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500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zákazníků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aktualizováno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současně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Pokud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dodavatel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používá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jednu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softwaru na zákazníka, i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když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hostován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architektuře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musí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aktualizovat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každou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jednotlivě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To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samozřejmě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vytváří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režijní náklady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zpoždění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." (GRANT, 2012)</a:t>
            </a:r>
          </a:p>
          <a:p>
            <a:endParaRPr lang="sk-SK" sz="1800" b="1" i="1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sk-SK" sz="1800" b="1" i="1" spc="20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Security</a:t>
            </a:r>
            <a:r>
              <a:rPr lang="sk-SK" sz="1800" b="1" i="1" spc="20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b="1" i="1" spc="20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certifications</a:t>
            </a:r>
            <a:r>
              <a:rPr lang="sk-SK" sz="1800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Bez zabezpečeného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cloud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computingu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nebo systému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potenciálně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zvýšíte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vystavení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vaší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knihovny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všem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druhům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rizik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Výsledkem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je, že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pořizování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nového systému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cloud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computingu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nebo správy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knihoven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byste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vy a vaši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právníci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pracovníci nákupu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měli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ujistit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že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dodavatel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splňuje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nějaký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certifikovaný bezpečnostní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standard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Upozorňujeme však, že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většina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certifikací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vztahuje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pouze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datové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centrum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pouze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konkrétní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místo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Tyto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bezpečnostní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certifikace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tedy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nemusí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poskytovat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žádnou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záruku, že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data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opouštějící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datové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centrum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procházející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větším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webem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jsou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přenášena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šifrovaným a bezpečným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způsobem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Opět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 to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něco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byste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měli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zkontrolovat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samostatně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součást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procesu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zadávání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veřejných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zakázek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Existují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dva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specifické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standardy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které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týkají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takového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zabezpečení: Bezpečnostní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certifikace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Bez zabezpečeného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cloud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computingu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nebo systému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potenciálně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zvýšíte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vystavení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vaší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knihovny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všem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druhům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rizik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Výsledkem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je, že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pořizování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nového systému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cloud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computingu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nebo správy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knihoven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byste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vy a vaši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právníci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pracovníci nákupu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měli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ujistit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že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dodavatel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splňuje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nějaký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certifikovaný bezpečnostní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standard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Upozorňujeme však, že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většina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certifikací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vztahuje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pouze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datové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centrum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pouze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konkrétní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místo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Tyto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bezpečnostní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certifikace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tedy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nemusí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poskytovat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žádnou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záruku, že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data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opouštějící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datové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centrum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procházející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větším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webem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jsou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přenášena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šifrovaným a bezpečným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způsobem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Opět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 to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něco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byste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měli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zkontrolovat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samostatně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součást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procesu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zadávání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veřejných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zakázek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Existují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dva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specifické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standardy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týkající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tohoto zabezpečení: ISO/IEC 27001 a SAS 70/SSAE 16. (GRANT, 2012).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08DCD-F59D-5A42-8567-F4AC1360FF9B}" type="slidenum">
              <a:rPr lang="sk-SK" smtClean="0"/>
              <a:t>16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791737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sk-SK" b="1" i="0" dirty="0">
                <a:solidFill>
                  <a:srgbClr val="232323"/>
                </a:solidFill>
                <a:effectLst/>
                <a:latin typeface="Tahoma" panose="020B0604030504040204" pitchFamily="34" charset="0"/>
              </a:rPr>
              <a:t>Architektúra </a:t>
            </a:r>
            <a:r>
              <a:rPr lang="sk-SK" b="1" i="0" dirty="0" err="1">
                <a:solidFill>
                  <a:srgbClr val="232323"/>
                </a:solidFill>
                <a:effectLst/>
                <a:latin typeface="Tahoma" panose="020B0604030504040204" pitchFamily="34" charset="0"/>
              </a:rPr>
              <a:t>mikroslužieb</a:t>
            </a:r>
            <a:endParaRPr lang="sk-SK" b="1" i="0" dirty="0">
              <a:solidFill>
                <a:srgbClr val="232323"/>
              </a:solidFill>
              <a:effectLst/>
              <a:latin typeface="Tahoma" panose="020B0604030504040204" pitchFamily="34" charset="0"/>
            </a:endParaRPr>
          </a:p>
          <a:p>
            <a:pPr algn="just"/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just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Architektúru 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mikroslužieb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 možno prirovnať k </a:t>
            </a:r>
            <a:r>
              <a:rPr lang="sk-SK" b="1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dlažbám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 na chodníkoch. Ako projekt rastie, na chodník sa pridávajú ďalšie dlaždice. Ak je komponent zastaraný, stačí túto dlaždicu vymeniť za novú.</a:t>
            </a:r>
          </a:p>
          <a:p>
            <a:pPr algn="just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Táto architektúra má veľa výhod, no vymenujem tie najdôležitejšie: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 jednotliví zamestnanci sú zodpovední za prevádzku každej 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mikroslužby</a:t>
            </a:r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 krádeži kódu projektu je zabránené, pretože vývojári majú prístup iba k časti kódu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 keď vyjdú aktualizácie programovacieho jazyka, môžete jeden po druhom opraviť programový kód každej služby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just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Podľa: 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https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://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finmv.com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/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sk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/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product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/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how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/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microservices</a:t>
            </a:r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just"/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Na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rozdíl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od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monolitů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jsou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mikroslužby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obvykle decentralizované,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volně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propojené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jednotky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provádění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.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Následující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diagram znázorňuje typickou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architekturu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mikroslužeb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:</a:t>
            </a:r>
          </a:p>
          <a:p>
            <a:pPr algn="just"/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just"/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17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447174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Príklad: Databázy pre produkty, objednávky, platby, používatelia ...</a:t>
            </a:r>
          </a:p>
          <a:p>
            <a:pPr algn="l"/>
            <a:endParaRPr lang="sk-SK" b="0" i="0" dirty="0">
              <a:solidFill>
                <a:srgbClr val="161616"/>
              </a:solidFill>
              <a:effectLst/>
              <a:latin typeface="Segoe UI" panose="020B0502040204020203" pitchFamily="34" charset="0"/>
            </a:endParaRPr>
          </a:p>
          <a:p>
            <a:pPr algn="l"/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Nabízí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například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tyto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výhody: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Služby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se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můžou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vyvíjet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nezávisle na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základě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potřeb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uživatelů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Služby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se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můžou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škálovat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nezávisle, aby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uspokojily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poptávku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uživatelů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Postupem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času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se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vývojové cykly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zrychlovnou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,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protože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funkce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se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dají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rychleji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vydávat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na trh.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Služby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jsou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izolované a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jsou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tolerantnější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k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selhání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Jedna služba,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která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selže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, nespustí celou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aplikaci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Testování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bude koherentní a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konzistentnější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s využitím </a:t>
            </a:r>
            <a:r>
              <a:rPr lang="sk-SK" b="0" i="0" u="none" strike="noStrike" dirty="0">
                <a:solidFill>
                  <a:srgbClr val="161616"/>
                </a:solidFill>
                <a:effectLst/>
                <a:latin typeface="Segoe UI" panose="020B0502040204020203" pitchFamily="34" charset="0"/>
                <a:hlinkClick r:id="rId3"/>
              </a:rPr>
              <a:t>vývoje založeného na chování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sk-SK" b="0" i="0" dirty="0">
              <a:solidFill>
                <a:srgbClr val="161616"/>
              </a:solidFill>
              <a:effectLst/>
              <a:latin typeface="Segoe UI" panose="020B0502040204020203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Podľa: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https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://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learn.microsoft.com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/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cs-cz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/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azure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/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architecture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/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microservices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/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migrate-monolith</a:t>
            </a:r>
            <a:endParaRPr lang="sk-SK" b="0" i="0" dirty="0">
              <a:solidFill>
                <a:srgbClr val="161616"/>
              </a:solidFill>
              <a:effectLst/>
              <a:latin typeface="Segoe UI" panose="020B0502040204020203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sk-SK" b="0" i="0" dirty="0">
              <a:solidFill>
                <a:srgbClr val="161616"/>
              </a:solidFill>
              <a:effectLst/>
              <a:latin typeface="Segoe UI" panose="020B0502040204020203" pitchFamily="34" charset="0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18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124002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b="0" i="0" dirty="0">
              <a:solidFill>
                <a:srgbClr val="161616"/>
              </a:solidFill>
              <a:effectLst/>
              <a:latin typeface="Segoe UI" panose="020B0502040204020203" pitchFamily="34" charset="0"/>
            </a:endParaRPr>
          </a:p>
          <a:p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V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této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fázi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může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tým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začít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odlupovat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monolitickou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aplikaci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a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pomalu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extrahovat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služby,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které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byly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vytvořeny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jejich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ohraničenými kontexty, do vlastní sady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mikroslužeb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.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Mikroslužby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můžou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zpřístupnit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rozhraní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RESTful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pro aplikační vrstvu pro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interakci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s pomocí brány rozhraní API s vloženým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kódem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pro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komunikaci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s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monolitem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za určitých okolností.</a:t>
            </a:r>
          </a:p>
          <a:p>
            <a:endParaRPr lang="sk-SK" b="0" i="0" dirty="0">
              <a:solidFill>
                <a:srgbClr val="161616"/>
              </a:solidFill>
              <a:effectLst/>
              <a:latin typeface="Segoe UI" panose="020B0502040204020203" pitchFamily="34" charset="0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97211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056494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Schéma podľa aplikácie FOLIO v systéme MEDAD zobrazuje:</a:t>
            </a:r>
          </a:p>
          <a:p>
            <a:endParaRPr lang="sk-SK" dirty="0"/>
          </a:p>
          <a:p>
            <a:r>
              <a:rPr lang="sk-SK" dirty="0"/>
              <a:t>1. Možnosť plného spravovania klientom – v tomto prípade klient sám vlastní systém a riadi jeho prevádzku (Hore vľavo)</a:t>
            </a:r>
          </a:p>
          <a:p>
            <a:r>
              <a:rPr lang="sk-SK" dirty="0"/>
              <a:t>2. Ukazuje výhody prechodu do </a:t>
            </a:r>
            <a:r>
              <a:rPr lang="sk-SK" dirty="0" err="1"/>
              <a:t>cloudu</a:t>
            </a:r>
            <a:r>
              <a:rPr lang="sk-SK" dirty="0"/>
              <a:t> (stred) </a:t>
            </a:r>
          </a:p>
          <a:p>
            <a:r>
              <a:rPr lang="sk-SK" dirty="0"/>
              <a:t>3. V prípade prechodu do </a:t>
            </a:r>
            <a:r>
              <a:rPr lang="sk-SK" dirty="0" err="1"/>
              <a:t>cloudu</a:t>
            </a:r>
            <a:r>
              <a:rPr lang="sk-SK" dirty="0"/>
              <a:t> systém (platformu) spracuje poskytovateľ cloudových služieb (vpravo hore)</a:t>
            </a:r>
          </a:p>
          <a:p>
            <a:endParaRPr lang="sk-SK" dirty="0"/>
          </a:p>
          <a:p>
            <a:r>
              <a:rPr lang="sk-SK" dirty="0"/>
              <a:t>V </a:t>
            </a:r>
            <a:r>
              <a:rPr lang="sk-SK" dirty="0" err="1"/>
              <a:t>cloude</a:t>
            </a:r>
            <a:r>
              <a:rPr lang="sk-SK" dirty="0"/>
              <a:t> sú k dispozícii služby infraštruktúry: </a:t>
            </a:r>
          </a:p>
          <a:p>
            <a:pPr marL="228600" indent="-228600">
              <a:buFont typeface="+mj-lt"/>
              <a:buAutoNum type="arabicPeriod"/>
            </a:pPr>
            <a:r>
              <a:rPr lang="sk-SK" dirty="0"/>
              <a:t>server, </a:t>
            </a:r>
          </a:p>
          <a:p>
            <a:pPr marL="228600" indent="-228600">
              <a:buFont typeface="+mj-lt"/>
              <a:buAutoNum type="arabicPeriod"/>
            </a:pPr>
            <a:r>
              <a:rPr lang="sk-SK" dirty="0"/>
              <a:t>operačné systémy, </a:t>
            </a:r>
          </a:p>
          <a:p>
            <a:pPr marL="228600" indent="-228600">
              <a:buFont typeface="+mj-lt"/>
              <a:buAutoNum type="arabicPeriod"/>
            </a:pPr>
            <a:r>
              <a:rPr lang="sk-SK" dirty="0"/>
              <a:t>databázy, </a:t>
            </a:r>
          </a:p>
          <a:p>
            <a:pPr marL="228600" indent="-228600">
              <a:buFont typeface="+mj-lt"/>
              <a:buAutoNum type="arabicPeriod"/>
            </a:pPr>
            <a:r>
              <a:rPr lang="sk-SK" dirty="0"/>
              <a:t>bezpečnosť a ochrana, </a:t>
            </a:r>
          </a:p>
          <a:p>
            <a:pPr marL="228600" indent="-228600">
              <a:buFont typeface="+mj-lt"/>
              <a:buAutoNum type="arabicPeriod"/>
            </a:pPr>
            <a:r>
              <a:rPr lang="sk-SK" dirty="0"/>
              <a:t>softvér a licencie, </a:t>
            </a:r>
          </a:p>
          <a:p>
            <a:pPr marL="228600" indent="-228600">
              <a:buFont typeface="+mj-lt"/>
              <a:buAutoNum type="arabicPeriod"/>
            </a:pPr>
            <a:r>
              <a:rPr lang="sk-SK" dirty="0"/>
              <a:t>aktualizácie, </a:t>
            </a:r>
          </a:p>
          <a:p>
            <a:pPr marL="228600" indent="-228600">
              <a:buFont typeface="+mj-lt"/>
              <a:buAutoNum type="arabicPeriod"/>
            </a:pPr>
            <a:r>
              <a:rPr lang="sk-SK" dirty="0"/>
              <a:t>siete a dátové centrá, </a:t>
            </a:r>
          </a:p>
          <a:p>
            <a:pPr marL="228600" indent="-228600">
              <a:buFont typeface="+mj-lt"/>
              <a:buAutoNum type="arabicPeriod"/>
            </a:pPr>
            <a:r>
              <a:rPr lang="sk-SK" dirty="0"/>
              <a:t>záložné kópie, </a:t>
            </a:r>
          </a:p>
          <a:p>
            <a:pPr marL="228600" indent="-228600">
              <a:buFont typeface="+mj-lt"/>
              <a:buAutoNum type="arabicPeriod"/>
            </a:pPr>
            <a:r>
              <a:rPr lang="sk-SK" dirty="0"/>
              <a:t>úložiská.</a:t>
            </a:r>
          </a:p>
          <a:p>
            <a:endParaRPr lang="sk-SK" dirty="0"/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20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031309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21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749580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Organizace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se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může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rozhodnout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zda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bude FOLIO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provozovat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jako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hosting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nebo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samostatně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.
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Hosting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nabízí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například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EBSCO nebo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IndexData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. 
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Tyto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společnosti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se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intenzivně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podílejí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na vývoji FOLIA, ale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nejsou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vlastníky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FOLIA</a:t>
            </a:r>
          </a:p>
          <a:p>
            <a:pPr algn="l"/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Veľké systémy, napríklad NAKIS3G sa môžu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hostovat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„lokálne“ samy!</a:t>
            </a:r>
          </a:p>
          <a:p>
            <a:pPr algn="l"/>
            <a:endParaRPr lang="sk-SK" b="1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Podľa slov </a:t>
            </a:r>
            <a:r>
              <a:rPr lang="sk-SK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Mika </a:t>
            </a:r>
            <a:r>
              <a:rPr lang="sk-SK" b="1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Gorrella</a:t>
            </a:r>
            <a:r>
              <a:rPr lang="sk-SK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(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Managing</a:t>
            </a:r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Director</a:t>
            </a:r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Index 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Data</a:t>
            </a:r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) v mailovej komunikácii (1.11.2023)</a:t>
            </a:r>
          </a:p>
          <a:p>
            <a:pPr algn="l"/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Asi „95 % nasadení FOLIO je hosťovaných poskytovateľom, ako je Index </a:t>
            </a:r>
            <a:r>
              <a:rPr lang="sk-SK" b="0" i="1" dirty="0" err="1">
                <a:solidFill>
                  <a:srgbClr val="222222"/>
                </a:solidFill>
                <a:effectLst/>
                <a:latin typeface="-apple-system"/>
              </a:rPr>
              <a:t>Data</a:t>
            </a:r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 alebo EBSCO. Väčšina, ak nie všetky nemecké siete však hosťujú pre svojich členov a v USA sú veľké univerzity (</a:t>
            </a:r>
            <a:r>
              <a:rPr lang="sk-SK" b="0" i="1" dirty="0" err="1">
                <a:solidFill>
                  <a:srgbClr val="222222"/>
                </a:solidFill>
                <a:effectLst/>
                <a:latin typeface="-apple-system"/>
              </a:rPr>
              <a:t>Stanford</a:t>
            </a:r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, Texas A&amp;M), ktoré sú hostiteľmi samy seba. Nejde o inštaláciu jedného servera. FOLIO beží na kontajneroch, ktoré sú zvyčajne nasadené v klastri virtuálnych počítačov“</a:t>
            </a:r>
          </a:p>
          <a:p>
            <a:pPr algn="l"/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Mike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Gorell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: </a:t>
            </a:r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„FOLIO je sofistikovaný systém postavený pre modernú cloudovú infraštruktúru. Jeho prevádzka si okrem tradičných databáz a moderných virtuálnych počítačových prostredí vyžaduje kompetencie v oblastiach, ako je orchestrácia kontajnerov, fronty správ. Naši inžinieri </a:t>
            </a:r>
            <a:r>
              <a:rPr lang="sk-SK" b="0" i="1" dirty="0" err="1">
                <a:solidFill>
                  <a:srgbClr val="222222"/>
                </a:solidFill>
                <a:effectLst/>
                <a:latin typeface="-apple-system"/>
              </a:rPr>
              <a:t>DevOps</a:t>
            </a:r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 spravujú FOLIO (pre komunitu aj pre našich zákazníkov) od jeho začiatku. Naša skúsenosť je taká, že miestnym tímom často chýbajú skúsenosti s jednou alebo viacerými z týchto technológií.“</a:t>
            </a:r>
          </a:p>
          <a:p>
            <a:pPr algn="l"/>
            <a:endParaRPr lang="sk-SK" b="0" i="1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Předem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postavené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Vagrant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boxy</a:t>
            </a: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Pokud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si chcete FOLIO jen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vyzkoušet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bez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instalace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můžete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spustit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jeden z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předem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připravených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boxů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Vagrant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Stažení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spuštění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virtuálního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počítače s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instancí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ukázkovými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daty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které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lze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okamžitě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použít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zabere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několik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minut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</a:t>
            </a: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Další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informace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naleznete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v </a:t>
            </a:r>
            <a:r>
              <a:rPr lang="sk-SK" b="0" i="0" u="none" strike="noStrike" dirty="0">
                <a:solidFill>
                  <a:srgbClr val="3176D9"/>
                </a:solidFill>
                <a:effectLst/>
                <a:latin typeface="-apple-system"/>
                <a:hlinkClick r:id="rId3"/>
              </a:rPr>
              <a:t>části Vagrant boxy .</a:t>
            </a:r>
            <a:endParaRPr lang="sk-SK" b="0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endParaRPr lang="sk-SK" b="1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Jednoserver</a:t>
            </a:r>
            <a:endParaRPr lang="sk-SK" b="1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Můžete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rozhodnout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hostovat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provozovat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lokálně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V tomto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scénáři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instalace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 spravuje sama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provádí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jediném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serveru bez použití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řešení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softwarové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orchestrace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jako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je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Kubernetes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Tato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konfigurace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doporučuje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pokud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máte jediného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tenanta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nebo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můžete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předem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odhadnout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počet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tenantů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prostředků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které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bude vaše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instance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zpracovávat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;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jinak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byste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měli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zvážit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nasazení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Kubernetes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</a:t>
            </a: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Jedním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z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cílů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 je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rozšiřitelnost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Knihovny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dodavatelé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mohou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stavět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stávajících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aplikacích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nebo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vyvíjet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nové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aplikace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které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rozšiřují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knihovnu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do oblastí,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jako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je ERP kampusu,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administrace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výzkumu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další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Kromě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nástrojů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pro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kódování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testování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bude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pravděpodobně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chtít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vývojář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prozkoumat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celý systém FOLIO a bude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potřebovat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místní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instanci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Obvykle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jedná 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virtuální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stroj s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nasazením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 na jednom serveru.</a:t>
            </a: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Další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informace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naleznete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v </a:t>
            </a:r>
            <a:r>
              <a:rPr lang="sk-SK" b="0" i="0" u="none" strike="noStrike" dirty="0">
                <a:solidFill>
                  <a:srgbClr val="1E53A0"/>
                </a:solidFill>
                <a:effectLst/>
                <a:latin typeface="-apple-system"/>
                <a:hlinkClick r:id="rId4"/>
              </a:rPr>
              <a:t>části Nová instalace jednoho serveru .</a:t>
            </a:r>
            <a:endParaRPr lang="sk-SK" b="0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Kubernetes</a:t>
            </a:r>
            <a:endParaRPr lang="sk-SK" b="1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Díky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vestavěným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funkcím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pro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více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nájemců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 je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snadné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využít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úspor z rozsahu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zvýšit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efektivitu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knihoven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V tomto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scénáři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bude FOLIO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nasazeno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cluster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serverů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používajících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Kubernetes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pro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orchestraci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Tato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konfigurace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umožňuje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přidání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nových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tenantů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hardwarových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prostředků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vyžádání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je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ideální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pokud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budete v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budoucnu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potřebovat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rozšířit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svou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instanci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FOLIO.</a:t>
            </a: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Další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informace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najdete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sk-SK" b="0" i="0" u="none" strike="noStrike" dirty="0">
                <a:solidFill>
                  <a:srgbClr val="3176D9"/>
                </a:solidFill>
                <a:effectLst/>
                <a:latin typeface="-apple-system"/>
                <a:hlinkClick r:id="rId5"/>
              </a:rPr>
              <a:t>v příkladu Kubernetes .</a:t>
            </a:r>
            <a:endParaRPr lang="sk-SK" b="0" i="0" dirty="0">
              <a:solidFill>
                <a:srgbClr val="222222"/>
              </a:solidFill>
              <a:effectLst/>
              <a:latin typeface="-apple-system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22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90891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Operační systém: UBUNTU</a:t>
            </a:r>
          </a:p>
          <a:p>
            <a:r>
              <a:rPr lang="sk-SK" dirty="0"/>
              <a:t>Jazyk JAVA: </a:t>
            </a:r>
            <a:r>
              <a:rPr lang="sk-SK" dirty="0" err="1"/>
              <a:t>Open</a:t>
            </a:r>
            <a:r>
              <a:rPr lang="sk-SK" dirty="0"/>
              <a:t> JDK 11</a:t>
            </a:r>
          </a:p>
          <a:p>
            <a:r>
              <a:rPr lang="sk-SK" dirty="0"/>
              <a:t>Databáza: </a:t>
            </a:r>
            <a:r>
              <a:rPr lang="sk-SK" dirty="0" err="1"/>
              <a:t>PostgreSQL</a:t>
            </a:r>
            <a:r>
              <a:rPr lang="sk-SK" dirty="0"/>
              <a:t> 12 (</a:t>
            </a:r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en.wikipedia.org</a:t>
            </a:r>
            <a:r>
              <a:rPr lang="sk-SK" dirty="0"/>
              <a:t>/wiki/</a:t>
            </a:r>
            <a:r>
              <a:rPr lang="sk-SK" dirty="0" err="1"/>
              <a:t>PostgreSQL</a:t>
            </a:r>
            <a:r>
              <a:rPr lang="sk-SK" dirty="0"/>
              <a:t>)</a:t>
            </a:r>
          </a:p>
          <a:p>
            <a:endParaRPr lang="sk-SK" dirty="0"/>
          </a:p>
          <a:p>
            <a:r>
              <a:rPr lang="sk-SK" dirty="0"/>
              <a:t>Hardware: RAM 24GB 4 jadrá /</a:t>
            </a:r>
            <a:r>
              <a:rPr lang="sk-SK" b="1" dirty="0"/>
              <a:t>8 jadier 40GM</a:t>
            </a:r>
          </a:p>
          <a:p>
            <a:r>
              <a:rPr lang="sk-SK" dirty="0"/>
              <a:t>Harddisk : 100 GB SSD /</a:t>
            </a:r>
            <a:r>
              <a:rPr lang="sk-SK" b="1" dirty="0"/>
              <a:t>350 GB SSD</a:t>
            </a:r>
          </a:p>
          <a:p>
            <a:endParaRPr lang="sk-SK" b="1" dirty="0"/>
          </a:p>
          <a:p>
            <a:r>
              <a:rPr lang="sk-SK" b="1" dirty="0"/>
              <a:t>Postup inštalácie je podrobne dokumentovaný. </a:t>
            </a:r>
            <a:r>
              <a:rPr lang="sk-SK" b="1" dirty="0" err="1"/>
              <a:t>https</a:t>
            </a:r>
            <a:r>
              <a:rPr lang="sk-SK" b="1" dirty="0"/>
              <a:t>://</a:t>
            </a:r>
            <a:r>
              <a:rPr lang="sk-SK" b="1" dirty="0" err="1"/>
              <a:t>docs.folio.org</a:t>
            </a:r>
            <a:r>
              <a:rPr lang="sk-SK" b="1" dirty="0"/>
              <a:t>/</a:t>
            </a:r>
            <a:r>
              <a:rPr lang="sk-SK" b="1" dirty="0" err="1"/>
              <a:t>docs</a:t>
            </a:r>
            <a:r>
              <a:rPr lang="sk-SK" b="1" dirty="0"/>
              <a:t>/</a:t>
            </a:r>
            <a:r>
              <a:rPr lang="sk-SK" b="1" dirty="0" err="1"/>
              <a:t>getting-started</a:t>
            </a:r>
            <a:r>
              <a:rPr lang="sk-SK" b="1" dirty="0"/>
              <a:t>/</a:t>
            </a:r>
            <a:r>
              <a:rPr lang="sk-SK" b="1" dirty="0" err="1"/>
              <a:t>installation</a:t>
            </a:r>
            <a:r>
              <a:rPr lang="sk-SK" b="1" dirty="0"/>
              <a:t>/</a:t>
            </a:r>
          </a:p>
          <a:p>
            <a:endParaRPr lang="sk-SK" b="1" dirty="0"/>
          </a:p>
          <a:p>
            <a:endParaRPr lang="sk-SK" b="1" dirty="0"/>
          </a:p>
          <a:p>
            <a:endParaRPr lang="sk-SK" b="1" dirty="0"/>
          </a:p>
          <a:p>
            <a:endParaRPr lang="sk-SK" b="1" dirty="0"/>
          </a:p>
          <a:p>
            <a:endParaRPr lang="sk-SK" b="1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23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685559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FOLIO je neustále </a:t>
            </a:r>
            <a:r>
              <a:rPr lang="sk-SK" dirty="0" err="1"/>
              <a:t>vyvíjeno</a:t>
            </a:r>
            <a:r>
              <a:rPr lang="sk-SK" dirty="0"/>
              <a:t> a </a:t>
            </a:r>
            <a:r>
              <a:rPr lang="sk-SK" dirty="0" err="1"/>
              <a:t>aktualizováno</a:t>
            </a:r>
            <a:r>
              <a:rPr lang="sk-SK" dirty="0"/>
              <a:t> </a:t>
            </a:r>
            <a:r>
              <a:rPr lang="sk-SK" dirty="0" err="1"/>
              <a:t>podle</a:t>
            </a:r>
            <a:r>
              <a:rPr lang="sk-SK" dirty="0"/>
              <a:t> plánu – </a:t>
            </a:r>
            <a:r>
              <a:rPr lang="sk-SK" dirty="0" err="1"/>
              <a:t>roadmapy</a:t>
            </a:r>
            <a:r>
              <a:rPr lang="sk-SK" dirty="0"/>
              <a:t>. </a:t>
            </a:r>
          </a:p>
          <a:p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wiki.folio.org</a:t>
            </a:r>
            <a:r>
              <a:rPr lang="sk-SK" dirty="0"/>
              <a:t>/display/PC/</a:t>
            </a:r>
            <a:r>
              <a:rPr lang="sk-SK" dirty="0" err="1"/>
              <a:t>FOLIO+Roadmap</a:t>
            </a:r>
            <a:endParaRPr lang="sk-SK" dirty="0"/>
          </a:p>
          <a:p>
            <a:endParaRPr lang="sk-SK" dirty="0"/>
          </a:p>
          <a:p>
            <a:r>
              <a:rPr lang="sk-SK" dirty="0"/>
              <a:t>Demo </a:t>
            </a:r>
            <a:r>
              <a:rPr lang="sk-SK" dirty="0" err="1"/>
              <a:t>verze</a:t>
            </a:r>
            <a:r>
              <a:rPr lang="sk-SK" dirty="0"/>
              <a:t>: </a:t>
            </a:r>
            <a:r>
              <a:rPr lang="sk-SK" dirty="0" err="1"/>
              <a:t>Mák</a:t>
            </a:r>
            <a:r>
              <a:rPr lang="sk-SK" dirty="0"/>
              <a:t> - </a:t>
            </a:r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folio-snapshot.dev.folio.org</a:t>
            </a:r>
            <a:r>
              <a:rPr lang="sk-SK" dirty="0"/>
              <a:t>/</a:t>
            </a:r>
          </a:p>
          <a:p>
            <a:endParaRPr lang="sk-SK" dirty="0"/>
          </a:p>
          <a:p>
            <a:r>
              <a:rPr lang="sk-SK" dirty="0"/>
              <a:t>Základné nastavenie po inštalácii:</a:t>
            </a:r>
          </a:p>
          <a:p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docs.folio.org</a:t>
            </a:r>
            <a:r>
              <a:rPr lang="sk-SK" dirty="0"/>
              <a:t>/</a:t>
            </a:r>
            <a:r>
              <a:rPr lang="sk-SK" dirty="0" err="1"/>
              <a:t>docs</a:t>
            </a:r>
            <a:r>
              <a:rPr lang="sk-SK" dirty="0"/>
              <a:t>/</a:t>
            </a:r>
            <a:r>
              <a:rPr lang="sk-SK" dirty="0" err="1"/>
              <a:t>getting-started</a:t>
            </a:r>
            <a:r>
              <a:rPr lang="sk-SK" dirty="0"/>
              <a:t>/</a:t>
            </a:r>
            <a:r>
              <a:rPr lang="sk-SK" dirty="0" err="1"/>
              <a:t>installation</a:t>
            </a:r>
            <a:r>
              <a:rPr lang="sk-SK" dirty="0"/>
              <a:t>/</a:t>
            </a:r>
            <a:r>
              <a:rPr lang="sk-SK" dirty="0" err="1"/>
              <a:t>customizations</a:t>
            </a:r>
            <a:r>
              <a:rPr lang="sk-SK" dirty="0"/>
              <a:t>/</a:t>
            </a:r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24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61431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Jednoserver</a:t>
            </a:r>
            <a:endParaRPr lang="sk-SK" b="1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Můžete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rozhodnout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hostovat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provozovat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lokálně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V tomto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scénáři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instalace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 spravuje sama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provádí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jediném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serveru bez použití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řešení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softwarové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orchestrace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jako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je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Kubernetes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Tato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konfigurace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doporučuje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pokud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máte jediného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tenanta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nebo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můžete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;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jinak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byste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měli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zvážit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nasazení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Kubernetes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</a:t>
            </a: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Jedním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z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cílů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 je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rozšiřitelnost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Knihovny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dodavatelé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mohou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stavět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stávajících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aplikacích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nebo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vyvíjet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nové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aplikace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které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rozšiřují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knihovnu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do oblastí,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jako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je ERP kampusu,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administrace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výzkumu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další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Kromě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nástrojů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pro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kódování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testování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bude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pravděpodobně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chtít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vývojář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prozkoumat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celý systém FOLIO a bude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potřebovat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místní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instanci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Obvykle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jedná 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virtuální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stroj s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nasazením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 na jednom serveru.</a:t>
            </a: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Další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informace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naleznete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v </a:t>
            </a:r>
            <a:r>
              <a:rPr lang="sk-SK" b="0" i="0" u="none" strike="noStrike" dirty="0">
                <a:solidFill>
                  <a:srgbClr val="1E53A0"/>
                </a:solidFill>
                <a:effectLst/>
                <a:latin typeface="-apple-system"/>
                <a:hlinkClick r:id="rId3"/>
              </a:rPr>
              <a:t>části Nová instalace jednoho serveru .</a:t>
            </a:r>
            <a:endParaRPr lang="sk-SK" b="0" i="0" u="none" strike="noStrike" dirty="0">
              <a:solidFill>
                <a:srgbClr val="1E53A0"/>
              </a:solidFill>
              <a:effectLst/>
              <a:latin typeface="-apple-system"/>
            </a:endParaRPr>
          </a:p>
          <a:p>
            <a:pPr algn="l"/>
            <a:endParaRPr lang="sk-SK" b="0" i="0" u="none" strike="noStrike" dirty="0">
              <a:solidFill>
                <a:srgbClr val="1E53A0"/>
              </a:solidFill>
              <a:effectLst/>
              <a:latin typeface="-apple-system"/>
            </a:endParaRPr>
          </a:p>
          <a:p>
            <a:pPr algn="l"/>
            <a:r>
              <a:rPr lang="sk-SK" b="0" i="0" u="none" strike="noStrike" dirty="0">
                <a:solidFill>
                  <a:srgbClr val="1E53A0"/>
                </a:solidFill>
                <a:effectLst/>
                <a:latin typeface="-apple-system"/>
              </a:rPr>
              <a:t>Zdroj: </a:t>
            </a:r>
            <a:r>
              <a:rPr lang="sk-SK" b="0" i="0" u="none" strike="noStrike" dirty="0" err="1">
                <a:solidFill>
                  <a:srgbClr val="1E53A0"/>
                </a:solidFill>
                <a:effectLst/>
                <a:latin typeface="-apple-system"/>
              </a:rPr>
              <a:t>https</a:t>
            </a:r>
            <a:r>
              <a:rPr lang="sk-SK" b="0" i="0" u="none" strike="noStrike" dirty="0">
                <a:solidFill>
                  <a:srgbClr val="1E53A0"/>
                </a:solidFill>
                <a:effectLst/>
                <a:latin typeface="-apple-system"/>
              </a:rPr>
              <a:t>://</a:t>
            </a:r>
            <a:r>
              <a:rPr lang="sk-SK" b="0" i="0" u="none" strike="noStrike" dirty="0" err="1">
                <a:solidFill>
                  <a:srgbClr val="1E53A0"/>
                </a:solidFill>
                <a:effectLst/>
                <a:latin typeface="-apple-system"/>
              </a:rPr>
              <a:t>docs.folio.org</a:t>
            </a:r>
            <a:r>
              <a:rPr lang="sk-SK" b="0" i="0" u="none" strike="noStrike" dirty="0">
                <a:solidFill>
                  <a:srgbClr val="1E53A0"/>
                </a:solidFill>
                <a:effectLst/>
                <a:latin typeface="-apple-system"/>
              </a:rPr>
              <a:t>/</a:t>
            </a:r>
            <a:r>
              <a:rPr lang="sk-SK" b="0" i="0" u="none" strike="noStrike" dirty="0" err="1">
                <a:solidFill>
                  <a:srgbClr val="1E53A0"/>
                </a:solidFill>
                <a:effectLst/>
                <a:latin typeface="-apple-system"/>
              </a:rPr>
              <a:t>docs</a:t>
            </a:r>
            <a:r>
              <a:rPr lang="sk-SK" b="0" i="0" u="none" strike="noStrike" dirty="0">
                <a:solidFill>
                  <a:srgbClr val="1E53A0"/>
                </a:solidFill>
                <a:effectLst/>
                <a:latin typeface="-apple-system"/>
              </a:rPr>
              <a:t>/</a:t>
            </a:r>
            <a:r>
              <a:rPr lang="sk-SK" b="0" i="0" u="none" strike="noStrike" dirty="0" err="1">
                <a:solidFill>
                  <a:srgbClr val="1E53A0"/>
                </a:solidFill>
                <a:effectLst/>
                <a:latin typeface="-apple-system"/>
              </a:rPr>
              <a:t>getting-started</a:t>
            </a:r>
            <a:r>
              <a:rPr lang="sk-SK" b="0" i="0" u="none" strike="noStrike" dirty="0">
                <a:solidFill>
                  <a:srgbClr val="1E53A0"/>
                </a:solidFill>
                <a:effectLst/>
                <a:latin typeface="-apple-system"/>
              </a:rPr>
              <a:t>/</a:t>
            </a:r>
            <a:r>
              <a:rPr lang="sk-SK" b="0" i="0" u="none" strike="noStrike" dirty="0" err="1">
                <a:solidFill>
                  <a:srgbClr val="1E53A0"/>
                </a:solidFill>
                <a:effectLst/>
                <a:latin typeface="-apple-system"/>
              </a:rPr>
              <a:t>installation</a:t>
            </a:r>
            <a:r>
              <a:rPr lang="sk-SK" b="0" i="0" u="none" strike="noStrike" dirty="0">
                <a:solidFill>
                  <a:srgbClr val="1E53A0"/>
                </a:solidFill>
                <a:effectLst/>
                <a:latin typeface="-apple-system"/>
              </a:rPr>
              <a:t>/</a:t>
            </a:r>
          </a:p>
          <a:p>
            <a:pPr algn="l"/>
            <a:endParaRPr lang="sk-SK" b="0" i="0" dirty="0">
              <a:solidFill>
                <a:srgbClr val="222222"/>
              </a:solidFill>
              <a:effectLst/>
              <a:latin typeface="-apple-system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25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48908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26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032369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b="1" dirty="0"/>
              <a:t>Po inštalácii je dostupná kompletná platforma FOLIO – všetky požadované funkcie!</a:t>
            </a:r>
          </a:p>
          <a:p>
            <a:endParaRPr lang="sk-SK" dirty="0"/>
          </a:p>
          <a:p>
            <a:r>
              <a:rPr lang="sk-SK" dirty="0"/>
              <a:t>Koncept FOLIO  na rozdiel od monolitickej ILS používa </a:t>
            </a:r>
            <a:r>
              <a:rPr lang="sk-SK" dirty="0" err="1"/>
              <a:t>mikroslužby</a:t>
            </a:r>
            <a:r>
              <a:rPr lang="sk-SK" dirty="0"/>
              <a:t> 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wiki.folio.org</a:t>
            </a:r>
            <a:r>
              <a:rPr lang="sk-SK" dirty="0"/>
              <a:t>/</a:t>
            </a:r>
            <a:r>
              <a:rPr lang="sk-SK" dirty="0" err="1"/>
              <a:t>pages</a:t>
            </a:r>
            <a:r>
              <a:rPr lang="sk-SK" dirty="0"/>
              <a:t>/</a:t>
            </a:r>
            <a:r>
              <a:rPr lang="sk-SK" dirty="0" err="1"/>
              <a:t>viewpage.action?pageId</a:t>
            </a:r>
            <a:r>
              <a:rPr lang="sk-SK" dirty="0"/>
              <a:t>=14461387</a:t>
            </a:r>
          </a:p>
          <a:p>
            <a:endParaRPr lang="sk-SK" b="0" i="0" dirty="0">
              <a:solidFill>
                <a:srgbClr val="0645AD"/>
              </a:solidFill>
              <a:effectLst/>
              <a:latin typeface="Arial" panose="020B0604020202020204" pitchFamily="34" charset="0"/>
            </a:endParaRPr>
          </a:p>
          <a:p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Chauhan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Satbir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&amp; K.,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Kandhasamy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&amp; N.,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Sakthivel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. (2023). FOLIO: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Future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of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Library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Open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. SRELS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Journal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of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Information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Management. 150-156. 10.17821/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srels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/2023/v60i3/171035. </a:t>
            </a:r>
          </a:p>
          <a:p>
            <a:endParaRPr lang="sk-SK" b="0" i="0" dirty="0">
              <a:solidFill>
                <a:srgbClr val="0645AD"/>
              </a:solidFill>
              <a:effectLst/>
              <a:latin typeface="Arial" panose="020B0604020202020204" pitchFamily="34" charset="0"/>
            </a:endParaRPr>
          </a:p>
          <a:p>
            <a:r>
              <a:rPr lang="sk-SK" dirty="0"/>
              <a:t>Index </a:t>
            </a:r>
            <a:r>
              <a:rPr lang="sk-SK" dirty="0" err="1"/>
              <a:t>Data</a:t>
            </a:r>
            <a:r>
              <a:rPr lang="sk-SK" dirty="0"/>
              <a:t>. (2023, </a:t>
            </a:r>
            <a:r>
              <a:rPr lang="sk-SK" dirty="0" err="1"/>
              <a:t>March</a:t>
            </a:r>
            <a:r>
              <a:rPr lang="sk-SK" dirty="0"/>
              <a:t> 27). FOLIO - </a:t>
            </a:r>
            <a:r>
              <a:rPr lang="sk-SK" dirty="0" err="1"/>
              <a:t>Open</a:t>
            </a:r>
            <a:r>
              <a:rPr lang="sk-SK" dirty="0"/>
              <a:t> </a:t>
            </a:r>
            <a:r>
              <a:rPr lang="sk-SK" dirty="0" err="1"/>
              <a:t>Source</a:t>
            </a:r>
            <a:r>
              <a:rPr lang="sk-SK" dirty="0"/>
              <a:t> </a:t>
            </a:r>
            <a:r>
              <a:rPr lang="sk-SK" dirty="0" err="1"/>
              <a:t>Library</a:t>
            </a:r>
            <a:r>
              <a:rPr lang="sk-SK" dirty="0"/>
              <a:t> Management </a:t>
            </a:r>
            <a:r>
              <a:rPr lang="sk-SK" dirty="0" err="1"/>
              <a:t>System</a:t>
            </a:r>
            <a:r>
              <a:rPr lang="sk-SK" dirty="0"/>
              <a:t>: Index </a:t>
            </a:r>
            <a:r>
              <a:rPr lang="sk-SK" dirty="0" err="1"/>
              <a:t>Data</a:t>
            </a:r>
            <a:r>
              <a:rPr lang="sk-SK" dirty="0"/>
              <a:t>. </a:t>
            </a:r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www.indexdata.com</a:t>
            </a:r>
            <a:r>
              <a:rPr lang="sk-SK" dirty="0"/>
              <a:t>/</a:t>
            </a:r>
            <a:r>
              <a:rPr lang="sk-SK" dirty="0" err="1"/>
              <a:t>folio</a:t>
            </a:r>
            <a:r>
              <a:rPr lang="sk-SK" dirty="0"/>
              <a:t>/</a:t>
            </a:r>
          </a:p>
          <a:p>
            <a:endParaRPr lang="sk-SK" b="0" i="0" dirty="0">
              <a:solidFill>
                <a:srgbClr val="0645AD"/>
              </a:solidFill>
              <a:effectLst/>
              <a:latin typeface="Arial" panose="020B0604020202020204" pitchFamily="34" charset="0"/>
            </a:endParaRPr>
          </a:p>
          <a:p>
            <a:r>
              <a:rPr lang="sk-SK" dirty="0"/>
              <a:t>Murray, P. (2023). </a:t>
            </a:r>
            <a:r>
              <a:rPr lang="sk-SK" dirty="0" err="1"/>
              <a:t>Welcome</a:t>
            </a:r>
            <a:r>
              <a:rPr lang="sk-SK" dirty="0"/>
              <a:t> to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folio</a:t>
            </a:r>
            <a:r>
              <a:rPr lang="sk-SK" dirty="0"/>
              <a:t> wiki.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Open</a:t>
            </a:r>
            <a:r>
              <a:rPr lang="sk-SK" dirty="0"/>
              <a:t> </a:t>
            </a:r>
            <a:r>
              <a:rPr lang="sk-SK" dirty="0" err="1"/>
              <a:t>Library</a:t>
            </a:r>
            <a:r>
              <a:rPr lang="sk-SK" dirty="0"/>
              <a:t> </a:t>
            </a:r>
            <a:r>
              <a:rPr lang="sk-SK" dirty="0" err="1"/>
              <a:t>Foundation</a:t>
            </a:r>
            <a:r>
              <a:rPr lang="sk-SK" dirty="0"/>
              <a:t>: FOLIO </a:t>
            </a:r>
            <a:r>
              <a:rPr lang="sk-SK" dirty="0" err="1"/>
              <a:t>project</a:t>
            </a:r>
            <a:r>
              <a:rPr lang="sk-SK" dirty="0"/>
              <a:t>. </a:t>
            </a:r>
            <a:r>
              <a:rPr lang="sk-SK" dirty="0" err="1"/>
              <a:t>Available</a:t>
            </a:r>
            <a:r>
              <a:rPr lang="sk-SK" dirty="0"/>
              <a:t> at: </a:t>
            </a:r>
            <a:r>
              <a:rPr lang="sk-SK" dirty="0" err="1"/>
              <a:t>https</a:t>
            </a:r>
            <a:r>
              <a:rPr lang="sk-SK" dirty="0"/>
              <a:t>:// </a:t>
            </a:r>
            <a:r>
              <a:rPr lang="sk-SK" dirty="0" err="1"/>
              <a:t>wiki.folio.org</a:t>
            </a:r>
            <a:r>
              <a:rPr lang="sk-SK" dirty="0"/>
              <a:t>/</a:t>
            </a:r>
            <a:endParaRPr lang="sk-SK" b="0" i="0" dirty="0">
              <a:solidFill>
                <a:srgbClr val="0645AD"/>
              </a:solidFill>
              <a:effectLst/>
              <a:latin typeface="Arial" panose="020B0604020202020204" pitchFamily="34" charset="0"/>
            </a:endParaRPr>
          </a:p>
          <a:p>
            <a:endParaRPr lang="sk-SK" dirty="0"/>
          </a:p>
          <a:p>
            <a:r>
              <a:rPr lang="sk-SK" dirty="0"/>
              <a:t>V schéme sa nachádza 5 blokov:</a:t>
            </a:r>
          </a:p>
          <a:p>
            <a:pPr marL="342900" marR="0" lvl="0" indent="-342900" algn="l" defTabSz="12176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sk-SK" b="1" dirty="0"/>
              <a:t>Centrálne služby (zelený)</a:t>
            </a:r>
            <a:r>
              <a:rPr lang="sk-SK" dirty="0"/>
              <a:t> – </a:t>
            </a:r>
            <a:r>
              <a:rPr lang="sk-SK" dirty="0" err="1"/>
              <a:t>workflow</a:t>
            </a:r>
            <a:r>
              <a:rPr lang="sk-SK" dirty="0"/>
              <a:t> WFL, prístupnosť ACC, autentifikácia CCQ, katalogizácia CAT, MVS ILL, bibliografia BIM, </a:t>
            </a:r>
            <a:r>
              <a:rPr lang="sk-SK" dirty="0" err="1"/>
              <a:t>namespace</a:t>
            </a:r>
            <a:r>
              <a:rPr lang="sk-SK" dirty="0"/>
              <a:t> NSL + žltý Gate </a:t>
            </a:r>
            <a:r>
              <a:rPr lang="sk-SK" dirty="0" err="1"/>
              <a:t>system</a:t>
            </a:r>
            <a:r>
              <a:rPr lang="sk-SK" dirty="0"/>
              <a:t> GTE, služby SMG, administrácia CAD, </a:t>
            </a:r>
            <a:r>
              <a:rPr lang="sk-SK" dirty="0" err="1"/>
              <a:t>configurácia</a:t>
            </a:r>
            <a:r>
              <a:rPr lang="sk-SK" dirty="0"/>
              <a:t> </a:t>
            </a:r>
            <a:r>
              <a:rPr lang="sk-SK" dirty="0" err="1"/>
              <a:t>katal</a:t>
            </a:r>
            <a:r>
              <a:rPr lang="sk-SK" dirty="0"/>
              <a:t> CCM, používatelia USM, výpožičky CIR, zákazníci CLC, financie PAY, </a:t>
            </a:r>
            <a:r>
              <a:rPr lang="sk-SK" dirty="0" err="1"/>
              <a:t>discovery</a:t>
            </a:r>
            <a:r>
              <a:rPr lang="sk-SK" dirty="0"/>
              <a:t> DRY, admin používateľov UAD, samoobsluha používateľov USS</a:t>
            </a:r>
          </a:p>
          <a:p>
            <a:pPr marL="342900" indent="-342900">
              <a:buAutoNum type="arabicPeriod"/>
            </a:pPr>
            <a:r>
              <a:rPr lang="sk-SK" b="1" dirty="0"/>
              <a:t>Knižnice (červený) </a:t>
            </a:r>
            <a:r>
              <a:rPr lang="sk-SK" dirty="0"/>
              <a:t>– akvizícia AQU, periodiká PER, Holdingy WHM, admin holdingov prírastkov PRG, admin knižnice LMA, el. zdroje ESM, štatistiky STA</a:t>
            </a:r>
          </a:p>
          <a:p>
            <a:pPr marL="342900" indent="-342900">
              <a:buAutoNum type="arabicPeriod"/>
            </a:pPr>
            <a:r>
              <a:rPr lang="sk-SK" b="1" dirty="0"/>
              <a:t>Používatelia (modrý) </a:t>
            </a:r>
            <a:r>
              <a:rPr lang="sk-SK" dirty="0"/>
              <a:t>– služby: CIR, CLC, PAY, DRY, UAD, USS</a:t>
            </a:r>
          </a:p>
          <a:p>
            <a:pPr marL="342900" indent="-342900">
              <a:buAutoNum type="arabicPeriod"/>
            </a:pPr>
            <a:r>
              <a:rPr lang="sk-SK" b="1" dirty="0"/>
              <a:t>Úložisko služby (hnedý) </a:t>
            </a:r>
            <a:r>
              <a:rPr lang="sk-SK" dirty="0"/>
              <a:t>slúži pre centrálne služby – vstupy do úložiska: digitalizácia DIG, </a:t>
            </a:r>
            <a:r>
              <a:rPr lang="sk-SK" dirty="0" err="1"/>
              <a:t>webharvesting</a:t>
            </a:r>
            <a:r>
              <a:rPr lang="sk-SK" dirty="0"/>
              <a:t> HAR, </a:t>
            </a:r>
            <a:r>
              <a:rPr lang="sk-SK" dirty="0" err="1"/>
              <a:t>catalogizácia</a:t>
            </a:r>
            <a:r>
              <a:rPr lang="sk-SK" dirty="0"/>
              <a:t> CAT; dočasné úložisko </a:t>
            </a:r>
            <a:r>
              <a:rPr lang="sk-SK" dirty="0" err="1"/>
              <a:t>el</a:t>
            </a:r>
            <a:r>
              <a:rPr lang="sk-SK" dirty="0"/>
              <a:t> </a:t>
            </a:r>
            <a:r>
              <a:rPr lang="sk-SK" dirty="0" err="1"/>
              <a:t>doc</a:t>
            </a:r>
            <a:r>
              <a:rPr lang="sk-SK" dirty="0"/>
              <a:t> EDC, dlhodobá ochrana LTP, úložisko 1+2, úložiská SSI</a:t>
            </a:r>
          </a:p>
          <a:p>
            <a:pPr marL="342900" indent="-342900">
              <a:buAutoNum type="arabicPeriod"/>
            </a:pPr>
            <a:r>
              <a:rPr lang="sk-SK" b="1" dirty="0"/>
              <a:t>Technické služby (sivý) </a:t>
            </a:r>
            <a:r>
              <a:rPr lang="sk-SK" dirty="0"/>
              <a:t>– slúži pre centrálne služby – </a:t>
            </a:r>
            <a:r>
              <a:rPr lang="sk-SK" dirty="0" err="1"/>
              <a:t>interfejs</a:t>
            </a:r>
            <a:r>
              <a:rPr lang="sk-SK" dirty="0"/>
              <a:t> UIX, export/import EIL, metadáta konverzia nahrávanie/sťahovanie MDC, </a:t>
            </a:r>
            <a:r>
              <a:rPr lang="sk-SK" dirty="0" err="1"/>
              <a:t>HelpDesk</a:t>
            </a:r>
            <a:r>
              <a:rPr lang="sk-SK" dirty="0"/>
              <a:t> HDS. </a:t>
            </a:r>
          </a:p>
          <a:p>
            <a:pPr marL="342900" indent="-342900">
              <a:buAutoNum type="arabicPeriod"/>
            </a:pPr>
            <a:endParaRPr lang="sk-SK" dirty="0"/>
          </a:p>
          <a:p>
            <a:pPr marL="342900" indent="-342900">
              <a:buAutoNum type="arabicPeriod"/>
            </a:pPr>
            <a:endParaRPr lang="sk-SK" dirty="0"/>
          </a:p>
          <a:p>
            <a:pPr marL="342900" indent="-342900">
              <a:buAutoNum type="arabicPeriod"/>
            </a:pPr>
            <a:r>
              <a:rPr lang="sk-SK" dirty="0"/>
              <a:t>Zdroje: </a:t>
            </a:r>
          </a:p>
          <a:p>
            <a:pPr marL="342900" indent="-342900">
              <a:buAutoNum type="arabicPeriod"/>
            </a:pPr>
            <a:r>
              <a:rPr lang="sk-SK" dirty="0"/>
              <a:t>FOLIO </a:t>
            </a:r>
            <a:r>
              <a:rPr lang="sk-SK" dirty="0" err="1"/>
              <a:t>Community</a:t>
            </a:r>
            <a:r>
              <a:rPr lang="sk-SK" dirty="0"/>
              <a:t> (2023). FOLIO: </a:t>
            </a:r>
            <a:r>
              <a:rPr lang="sk-SK" dirty="0" err="1"/>
              <a:t>Open</a:t>
            </a:r>
            <a:r>
              <a:rPr lang="sk-SK" dirty="0"/>
              <a:t> </a:t>
            </a:r>
            <a:r>
              <a:rPr lang="sk-SK" dirty="0" err="1"/>
              <a:t>Source</a:t>
            </a:r>
            <a:r>
              <a:rPr lang="sk-SK" dirty="0"/>
              <a:t> </a:t>
            </a:r>
            <a:r>
              <a:rPr lang="sk-SK" dirty="0" err="1"/>
              <a:t>Library</a:t>
            </a:r>
            <a:r>
              <a:rPr lang="sk-SK" dirty="0"/>
              <a:t> </a:t>
            </a:r>
            <a:r>
              <a:rPr lang="sk-SK" dirty="0" err="1"/>
              <a:t>Services</a:t>
            </a:r>
            <a:r>
              <a:rPr lang="sk-SK" dirty="0"/>
              <a:t> </a:t>
            </a:r>
            <a:r>
              <a:rPr lang="sk-SK" dirty="0" err="1"/>
              <a:t>Platform</a:t>
            </a:r>
            <a:r>
              <a:rPr lang="sk-SK" dirty="0"/>
              <a:t>. FOLIO: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Future</a:t>
            </a:r>
            <a:r>
              <a:rPr lang="sk-SK" dirty="0"/>
              <a:t> of </a:t>
            </a:r>
            <a:r>
              <a:rPr lang="sk-SK" dirty="0" err="1"/>
              <a:t>Libraries</a:t>
            </a:r>
            <a:r>
              <a:rPr lang="sk-SK" dirty="0"/>
              <a:t> </a:t>
            </a:r>
            <a:r>
              <a:rPr lang="sk-SK" dirty="0" err="1"/>
              <a:t>Is</a:t>
            </a:r>
            <a:r>
              <a:rPr lang="sk-SK" dirty="0"/>
              <a:t> </a:t>
            </a:r>
            <a:r>
              <a:rPr lang="sk-SK" dirty="0" err="1"/>
              <a:t>Open</a:t>
            </a:r>
            <a:r>
              <a:rPr lang="sk-SK" dirty="0"/>
              <a:t>. </a:t>
            </a:r>
            <a:r>
              <a:rPr lang="sk-SK" dirty="0" err="1"/>
              <a:t>Available</a:t>
            </a:r>
            <a:r>
              <a:rPr lang="sk-SK" dirty="0"/>
              <a:t> at: </a:t>
            </a:r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www.folio.org</a:t>
            </a:r>
            <a:r>
              <a:rPr lang="sk-SK" dirty="0"/>
              <a:t>/ </a:t>
            </a:r>
          </a:p>
          <a:p>
            <a:pPr marL="342900" indent="-342900">
              <a:buAutoNum type="arabicPeriod"/>
            </a:pPr>
            <a:r>
              <a:rPr lang="sk-SK" dirty="0"/>
              <a:t>FOLIO </a:t>
            </a:r>
            <a:r>
              <a:rPr lang="sk-SK" dirty="0" err="1"/>
              <a:t>Community</a:t>
            </a:r>
            <a:r>
              <a:rPr lang="sk-SK" dirty="0"/>
              <a:t> (2023). </a:t>
            </a:r>
            <a:r>
              <a:rPr lang="sk-SK" dirty="0" err="1"/>
              <a:t>All</a:t>
            </a:r>
            <a:r>
              <a:rPr lang="sk-SK" dirty="0"/>
              <a:t> </a:t>
            </a:r>
            <a:r>
              <a:rPr lang="sk-SK" dirty="0" err="1"/>
              <a:t>guidelines</a:t>
            </a:r>
            <a:r>
              <a:rPr lang="sk-SK" dirty="0"/>
              <a:t>. FOLIO UX </a:t>
            </a:r>
            <a:r>
              <a:rPr lang="sk-SK" dirty="0" err="1"/>
              <a:t>docs</a:t>
            </a:r>
            <a:r>
              <a:rPr lang="sk-SK" dirty="0"/>
              <a:t>. UX </a:t>
            </a:r>
            <a:r>
              <a:rPr lang="sk-SK" dirty="0" err="1"/>
              <a:t>prototypes</a:t>
            </a:r>
            <a:r>
              <a:rPr lang="sk-SK" dirty="0"/>
              <a:t>, </a:t>
            </a:r>
            <a:r>
              <a:rPr lang="sk-SK" dirty="0" err="1"/>
              <a:t>guidelines</a:t>
            </a:r>
            <a:r>
              <a:rPr lang="sk-SK" dirty="0"/>
              <a:t> and </a:t>
            </a:r>
            <a:r>
              <a:rPr lang="sk-SK" dirty="0" err="1"/>
              <a:t>assets</a:t>
            </a:r>
            <a:r>
              <a:rPr lang="sk-SK" dirty="0"/>
              <a:t>. FOLIO UX. </a:t>
            </a:r>
            <a:r>
              <a:rPr lang="sk-SK" dirty="0" err="1"/>
              <a:t>Available</a:t>
            </a:r>
            <a:r>
              <a:rPr lang="sk-SK" dirty="0"/>
              <a:t> at: </a:t>
            </a:r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ux.folio.org</a:t>
            </a:r>
            <a:r>
              <a:rPr lang="sk-SK" dirty="0"/>
              <a:t>/</a:t>
            </a:r>
            <a:r>
              <a:rPr lang="sk-SK" dirty="0" err="1"/>
              <a:t>docs</a:t>
            </a:r>
            <a:r>
              <a:rPr lang="sk-SK" dirty="0"/>
              <a:t>/</a:t>
            </a:r>
            <a:r>
              <a:rPr lang="sk-SK" dirty="0" err="1"/>
              <a:t>all-guidelines</a:t>
            </a:r>
            <a:r>
              <a:rPr lang="sk-SK" dirty="0"/>
              <a:t>/ </a:t>
            </a:r>
          </a:p>
          <a:p>
            <a:pPr marL="342900" indent="-342900">
              <a:buAutoNum type="arabicPeriod"/>
            </a:pPr>
            <a:r>
              <a:rPr lang="sk-SK" dirty="0"/>
              <a:t>FOLIO </a:t>
            </a:r>
            <a:r>
              <a:rPr lang="sk-SK" dirty="0" err="1"/>
              <a:t>Community</a:t>
            </a:r>
            <a:r>
              <a:rPr lang="sk-SK" dirty="0"/>
              <a:t> (2023). FOLIO </a:t>
            </a:r>
            <a:r>
              <a:rPr lang="sk-SK" dirty="0" err="1"/>
              <a:t>Documentation</a:t>
            </a:r>
            <a:r>
              <a:rPr lang="sk-SK" dirty="0"/>
              <a:t>. </a:t>
            </a:r>
            <a:r>
              <a:rPr lang="sk-SK" dirty="0" err="1"/>
              <a:t>Available</a:t>
            </a:r>
            <a:r>
              <a:rPr lang="sk-SK" dirty="0"/>
              <a:t> at: </a:t>
            </a:r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docs.folio.org</a:t>
            </a:r>
            <a:r>
              <a:rPr lang="sk-SK" dirty="0"/>
              <a:t>/</a:t>
            </a:r>
            <a:r>
              <a:rPr lang="sk-SK" dirty="0" err="1"/>
              <a:t>docs</a:t>
            </a:r>
            <a:r>
              <a:rPr lang="sk-SK" dirty="0"/>
              <a:t>/ </a:t>
            </a:r>
          </a:p>
          <a:p>
            <a:pPr marL="342900" indent="-342900">
              <a:buAutoNum type="arabicPeriod"/>
            </a:pPr>
            <a:r>
              <a:rPr lang="sk-SK" dirty="0"/>
              <a:t>FOLIO </a:t>
            </a:r>
            <a:r>
              <a:rPr lang="sk-SK" dirty="0" err="1"/>
              <a:t>Community</a:t>
            </a:r>
            <a:r>
              <a:rPr lang="sk-SK" dirty="0"/>
              <a:t> (2023). FAQ · FOLIO UX </a:t>
            </a:r>
            <a:r>
              <a:rPr lang="sk-SK" dirty="0" err="1"/>
              <a:t>docs</a:t>
            </a:r>
            <a:r>
              <a:rPr lang="sk-SK" dirty="0"/>
              <a:t> · UX </a:t>
            </a:r>
            <a:r>
              <a:rPr lang="sk-SK" dirty="0" err="1"/>
              <a:t>prototypes</a:t>
            </a:r>
            <a:r>
              <a:rPr lang="sk-SK" dirty="0"/>
              <a:t>, </a:t>
            </a:r>
            <a:r>
              <a:rPr lang="sk-SK" dirty="0" err="1"/>
              <a:t>guidelines</a:t>
            </a:r>
            <a:r>
              <a:rPr lang="sk-SK" dirty="0"/>
              <a:t> and </a:t>
            </a:r>
            <a:r>
              <a:rPr lang="sk-SK" dirty="0" err="1"/>
              <a:t>assets</a:t>
            </a:r>
            <a:r>
              <a:rPr lang="sk-SK" dirty="0"/>
              <a:t>. FOLIO UX. </a:t>
            </a:r>
            <a:r>
              <a:rPr lang="sk-SK" dirty="0" err="1"/>
              <a:t>Available</a:t>
            </a:r>
            <a:r>
              <a:rPr lang="sk-SK" dirty="0"/>
              <a:t> at: </a:t>
            </a:r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ux.folio.org</a:t>
            </a:r>
            <a:r>
              <a:rPr lang="sk-SK" dirty="0"/>
              <a:t>/</a:t>
            </a:r>
            <a:r>
              <a:rPr lang="sk-SK" dirty="0" err="1"/>
              <a:t>docs</a:t>
            </a:r>
            <a:r>
              <a:rPr lang="sk-SK" dirty="0"/>
              <a:t>/</a:t>
            </a:r>
            <a:r>
              <a:rPr lang="sk-SK" dirty="0" err="1"/>
              <a:t>faq</a:t>
            </a:r>
            <a:r>
              <a:rPr lang="sk-SK" dirty="0"/>
              <a:t>/ </a:t>
            </a:r>
          </a:p>
          <a:p>
            <a:pPr marL="342900" indent="-342900">
              <a:buAutoNum type="arabicPeriod"/>
            </a:pPr>
            <a:r>
              <a:rPr lang="sk-SK" dirty="0"/>
              <a:t>FOLIO </a:t>
            </a:r>
            <a:r>
              <a:rPr lang="sk-SK" dirty="0" err="1"/>
              <a:t>Community</a:t>
            </a:r>
            <a:r>
              <a:rPr lang="sk-SK" dirty="0"/>
              <a:t> (2023). FOLIO </a:t>
            </a:r>
            <a:r>
              <a:rPr lang="sk-SK" dirty="0" err="1"/>
              <a:t>Developers</a:t>
            </a:r>
            <a:r>
              <a:rPr lang="sk-SK" dirty="0"/>
              <a:t>: </a:t>
            </a:r>
            <a:r>
              <a:rPr lang="sk-SK" dirty="0" err="1"/>
              <a:t>Reference</a:t>
            </a:r>
            <a:r>
              <a:rPr lang="sk-SK" dirty="0"/>
              <a:t> - API </a:t>
            </a:r>
            <a:r>
              <a:rPr lang="sk-SK" dirty="0" err="1"/>
              <a:t>documentation</a:t>
            </a:r>
            <a:r>
              <a:rPr lang="sk-SK" dirty="0"/>
              <a:t>.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Open</a:t>
            </a:r>
            <a:r>
              <a:rPr lang="sk-SK" dirty="0"/>
              <a:t> </a:t>
            </a:r>
            <a:r>
              <a:rPr lang="sk-SK" dirty="0" err="1"/>
              <a:t>Library</a:t>
            </a:r>
            <a:r>
              <a:rPr lang="sk-SK" dirty="0"/>
              <a:t> </a:t>
            </a:r>
            <a:r>
              <a:rPr lang="sk-SK" dirty="0" err="1"/>
              <a:t>Foundation</a:t>
            </a:r>
            <a:r>
              <a:rPr lang="sk-SK" dirty="0"/>
              <a:t>: FOLIO Project. </a:t>
            </a:r>
            <a:r>
              <a:rPr lang="sk-SK" dirty="0" err="1"/>
              <a:t>Available</a:t>
            </a:r>
            <a:r>
              <a:rPr lang="sk-SK" dirty="0"/>
              <a:t> at: </a:t>
            </a:r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dev.folio.org</a:t>
            </a:r>
            <a:r>
              <a:rPr lang="sk-SK" dirty="0"/>
              <a:t>/</a:t>
            </a:r>
            <a:r>
              <a:rPr lang="sk-SK" dirty="0" err="1"/>
              <a:t>reference</a:t>
            </a:r>
            <a:r>
              <a:rPr lang="sk-SK" dirty="0"/>
              <a:t>/</a:t>
            </a:r>
            <a:r>
              <a:rPr lang="sk-SK" dirty="0" err="1"/>
              <a:t>api</a:t>
            </a:r>
            <a:r>
              <a:rPr lang="sk-SK" dirty="0"/>
              <a:t>/ </a:t>
            </a:r>
          </a:p>
          <a:p>
            <a:pPr marL="342900" indent="-342900">
              <a:buAutoNum type="arabicPeriod"/>
            </a:pPr>
            <a:r>
              <a:rPr lang="sk-SK" dirty="0"/>
              <a:t>FOLIO </a:t>
            </a:r>
            <a:r>
              <a:rPr lang="sk-SK" dirty="0" err="1"/>
              <a:t>Community</a:t>
            </a:r>
            <a:r>
              <a:rPr lang="sk-SK" dirty="0"/>
              <a:t> (2023). FOLIO </a:t>
            </a:r>
            <a:r>
              <a:rPr lang="sk-SK" dirty="0" err="1"/>
              <a:t>Developers</a:t>
            </a:r>
            <a:r>
              <a:rPr lang="sk-SK" dirty="0"/>
              <a:t>: Developer and </a:t>
            </a:r>
            <a:r>
              <a:rPr lang="sk-SK" dirty="0" err="1"/>
              <a:t>system</a:t>
            </a:r>
            <a:r>
              <a:rPr lang="sk-SK" dirty="0"/>
              <a:t> </a:t>
            </a:r>
            <a:r>
              <a:rPr lang="sk-SK" dirty="0" err="1"/>
              <a:t>administrator</a:t>
            </a:r>
            <a:r>
              <a:rPr lang="sk-SK" dirty="0"/>
              <a:t> </a:t>
            </a:r>
            <a:r>
              <a:rPr lang="sk-SK" dirty="0" err="1"/>
              <a:t>tutorials</a:t>
            </a:r>
            <a:r>
              <a:rPr lang="sk-SK" dirty="0"/>
              <a:t>. </a:t>
            </a:r>
            <a:r>
              <a:rPr lang="sk-SK" dirty="0" err="1"/>
              <a:t>Available</a:t>
            </a:r>
            <a:r>
              <a:rPr lang="sk-SK" dirty="0"/>
              <a:t> at: </a:t>
            </a:r>
            <a:r>
              <a:rPr lang="sk-SK" dirty="0" err="1"/>
              <a:t>https</a:t>
            </a:r>
            <a:r>
              <a:rPr lang="sk-SK" dirty="0"/>
              <a:t>:// </a:t>
            </a:r>
            <a:r>
              <a:rPr lang="sk-SK" dirty="0" err="1"/>
              <a:t>dev.folio.org</a:t>
            </a:r>
            <a:r>
              <a:rPr lang="sk-SK" dirty="0"/>
              <a:t>/</a:t>
            </a:r>
            <a:r>
              <a:rPr lang="sk-SK" dirty="0" err="1"/>
              <a:t>tutorials</a:t>
            </a:r>
            <a:r>
              <a:rPr lang="sk-SK" dirty="0"/>
              <a:t>/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913633-777E-E945-80F1-B7953EF3203E}" type="slidenum">
              <a:rPr lang="sk-SK" smtClean="0"/>
              <a:pPr>
                <a:defRPr/>
              </a:pPr>
              <a:t>27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291587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FOLIO je globálny systém, ktorý sa pomerne rýchlo rozširuje do celého sveta.</a:t>
            </a:r>
          </a:p>
          <a:p>
            <a:r>
              <a:rPr lang="sk-SK" dirty="0"/>
              <a:t>Okrem Spojených štátov amerických sú to niektoré krajiny západnej Európy, ako Švédsko, Veľká Británia, Nemecko, Taliansko,</a:t>
            </a:r>
          </a:p>
          <a:p>
            <a:r>
              <a:rPr lang="sk-SK" dirty="0"/>
              <a:t>Niektoré africké krajiny, Austrália a p.</a:t>
            </a:r>
          </a:p>
          <a:p>
            <a:r>
              <a:rPr lang="sk-SK" dirty="0"/>
              <a:t>Zaujímavá je inštalácia FOLIO v arabských krajinách (MEDAD) a perspektívne využívanie FOLIO v Číne. 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08DCD-F59D-5A42-8567-F4AC1360FF9B}" type="slidenum">
              <a:rPr lang="sk-SK" smtClean="0"/>
              <a:t>28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727968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29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77215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Zástupný objekt pre obrázok snímky 1">
            <a:extLst>
              <a:ext uri="{FF2B5EF4-FFF2-40B4-BE49-F238E27FC236}">
                <a16:creationId xmlns:a16="http://schemas.microsoft.com/office/drawing/2014/main" id="{98949CF2-63CF-3046-4060-9DF14E40402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0" name="Zástupný objekt pre poznámky 2">
            <a:extLst>
              <a:ext uri="{FF2B5EF4-FFF2-40B4-BE49-F238E27FC236}">
                <a16:creationId xmlns:a16="http://schemas.microsoft.com/office/drawing/2014/main" id="{70D5EBBD-3421-6DFB-1AB7-D13577AF518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r>
              <a:rPr lang="sk-SK" altLang="sk-SK" sz="11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Smart Libraries Q&amp;A: Differences between ILS and LSP -- Breeding, Marshall [Library Technology Guides]</a:t>
            </a:r>
            <a:endParaRPr lang="sk-SK" altLang="sk-SK" sz="1100" u="sng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altLang="sk-SK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sk-SK" altLang="sk-SK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altLang="sk-SK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Obe kategórie slúžia na riadenie zdrojov a procesov. </a:t>
            </a:r>
          </a:p>
          <a:p>
            <a:endParaRPr lang="sk-SK" altLang="sk-SK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altLang="sk-SK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ILS je tradičná kategória. </a:t>
            </a:r>
          </a:p>
          <a:p>
            <a:endParaRPr lang="sk-SK" altLang="sk-SK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altLang="sk-SK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LSP predstavuje trend. </a:t>
            </a:r>
          </a:p>
          <a:p>
            <a:endParaRPr lang="sk-SK" altLang="sk-SK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altLang="sk-SK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LSP možno považovať za ďalšie vývojový stupeň integrovaných knižničných systémov. </a:t>
            </a:r>
          </a:p>
          <a:p>
            <a:endParaRPr lang="sk-SK" altLang="sk-SK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altLang="sk-SK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LSP  však majú v porovnaní rozšírené modernú architektúru, lepšie funkcie a novšie technológie. </a:t>
            </a:r>
            <a:endParaRPr lang="sk-SK" altLang="sk-SK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k-SK" altLang="sk-SK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altLang="sk-SK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531" name="Zástupný objekt pre číslo snímky 3">
            <a:extLst>
              <a:ext uri="{FF2B5EF4-FFF2-40B4-BE49-F238E27FC236}">
                <a16:creationId xmlns:a16="http://schemas.microsoft.com/office/drawing/2014/main" id="{30781CDD-1697-2B19-8213-45DF68FB45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>
            <a:lvl1pPr defTabSz="1217613"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1pPr>
            <a:lvl2pPr marL="742950" indent="-285750" defTabSz="1217613"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2pPr>
            <a:lvl3pPr marL="1143000" indent="-228600" defTabSz="1217613"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3pPr>
            <a:lvl4pPr marL="1600200" indent="-228600" defTabSz="1217613"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4pPr>
            <a:lvl5pPr marL="2057400" indent="-228600" defTabSz="1217613"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75B102-8198-1D4D-8BB4-25FEFB4D39DF}" type="slidenum">
              <a:rPr altLang="sk-SK" sz="1200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altLang="sk-SK"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Knižnica má možnosť prostredníctvom verejnej súťaže získať tradičný komerčný systém ILS alebo novú platformu služieb ako </a:t>
            </a:r>
            <a:r>
              <a:rPr lang="sk-SK" dirty="0" err="1"/>
              <a:t>open</a:t>
            </a:r>
            <a:r>
              <a:rPr lang="sk-SK" dirty="0"/>
              <a:t> </a:t>
            </a:r>
            <a:r>
              <a:rPr lang="sk-SK" dirty="0" err="1"/>
              <a:t>source</a:t>
            </a:r>
            <a:r>
              <a:rPr lang="sk-SK" dirty="0"/>
              <a:t>. </a:t>
            </a:r>
          </a:p>
          <a:p>
            <a:r>
              <a:rPr lang="sk-SK" dirty="0"/>
              <a:t>FOLIO nie je komerčný softvér!</a:t>
            </a:r>
          </a:p>
          <a:p>
            <a:endParaRPr lang="sk-SK" dirty="0"/>
          </a:p>
          <a:p>
            <a:r>
              <a:rPr lang="sk-SK" dirty="0"/>
              <a:t>Najlepšou komerčnou alternatívou je v súčasnosti ALMA spoločnosti </a:t>
            </a:r>
            <a:r>
              <a:rPr lang="sk-SK" dirty="0" err="1"/>
              <a:t>ExLibris</a:t>
            </a:r>
            <a:r>
              <a:rPr lang="sk-SK" dirty="0"/>
              <a:t>!</a:t>
            </a:r>
          </a:p>
          <a:p>
            <a:endParaRPr lang="sk-SK" dirty="0"/>
          </a:p>
          <a:p>
            <a:endParaRPr lang="sk-SK" dirty="0"/>
          </a:p>
          <a:p>
            <a:r>
              <a:rPr lang="sk-SK" dirty="0"/>
              <a:t>Odhad nákladov na komerčný ILS:</a:t>
            </a:r>
          </a:p>
          <a:p>
            <a:pPr algn="l"/>
            <a:endParaRPr lang="sk-SK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Obstaranie pre každú knižnicu osobitne: </a:t>
            </a:r>
          </a:p>
          <a:p>
            <a:pPr algn="l"/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1. Obstaranie systému  (bez DPH) 	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ca</a:t>
            </a:r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 	360 000 EUR (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ca</a:t>
            </a:r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10 mil. CZK)</a:t>
            </a:r>
          </a:p>
          <a:p>
            <a:pPr algn="l"/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2. Školenie zamestnancov       		12 000 EUR   (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ca</a:t>
            </a:r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300 000 CZK)</a:t>
            </a:r>
            <a:b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endParaRPr lang="sk-SK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3. Mesačné poplatky za služby/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maitenance</a:t>
            </a:r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    	70 000 EUR/ročne (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ca</a:t>
            </a:r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1 750 000 CZK)</a:t>
            </a:r>
          </a:p>
          <a:p>
            <a:pPr algn="l"/>
            <a:endParaRPr lang="sk-SK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endParaRPr lang="sk-SK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br>
              <a:rPr lang="sk-SK" dirty="0"/>
            </a:b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31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658724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Verzia použitá pri testovaní a nastavení pre SVKOS.</a:t>
            </a:r>
          </a:p>
          <a:p>
            <a:r>
              <a:rPr lang="sk-SK" dirty="0"/>
              <a:t>Prihlásenie do demo verzie.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32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337642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Do platformy sa zamestnanci prihlasujú prostredníctvom identifikačného kódu, ktorý majú pridelený v organizácii.</a:t>
            </a:r>
          </a:p>
          <a:p>
            <a:r>
              <a:rPr lang="sk-SK" dirty="0"/>
              <a:t>Široká verejnosť sa prihlasuje do vytvoreného účtu. Môžu si požičiavať okamžite po vytvorení účtu.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33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251423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Zamestnanci sa prihlasujú cez jedno webové rozhranie a pracujú so systémom podľa oprávnení.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34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856157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b="1" i="1" spc="20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Multi-Tenant</a:t>
            </a:r>
            <a:r>
              <a:rPr lang="sk-SK" sz="1200" b="1" i="1" spc="20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b="1" i="1" spc="20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Platforms</a:t>
            </a:r>
            <a:r>
              <a:rPr lang="sk-SK" sz="1200" b="1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je často jeden z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nejvíce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nepochopených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konceptů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cloud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computingu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"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Lehká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"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definice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z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WhatIs.Com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uvádí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"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Multi-tancy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architektura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které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jedna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softwarové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aplikace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slouží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více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zákazníkům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Každý zákazník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nazývá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klient. Klienti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mohou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být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schopni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přizpůsobit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některé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části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aplikace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například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barva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uživatelského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rozhraní (UI) nebo obchodní pravidla, ale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nemohou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přizpůsobit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programy (kód)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aplikace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Více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pronájmů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může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být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ekonomické,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protože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náklady na vývoj a údržbu softwaru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jsou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běžné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To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lze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přirovnat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 jedinému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zapůjčení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architektuře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které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má každý zákazník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svou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vlastní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instanci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softwaru a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může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mu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být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udělen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přístup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kódu. U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víceklientské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architektury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stačí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zprostředkovateli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aktualizovat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jenom jednou. S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architekturou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 jednou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tenantem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poskytovatel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musí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dotknout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více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instancí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softwaru, aby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mohl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provádět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aktualizace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To má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důležité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důsledky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pro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knihovny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protože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to znamená, že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dodavatel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by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měl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být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schopen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provozovat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mnohem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efektivnější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operaci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tj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Bude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pravděpodobně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vyžadovat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méně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výpočetních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zdrojů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než systémy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běžící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architektuře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SaaS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To by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mělo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konečném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důsledku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promítnout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do nižších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nákladů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vaší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knihovny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používání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tohoto typu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technologie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Jak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bylo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uvedeno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výše,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dalším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důvodem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proč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by náklady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měly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být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nižší, je to, že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pokud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dodavatel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podporuje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všechny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své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zákazníky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(a pro pracovní počet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řekněme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500) z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této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jedné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softwaru,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při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upgradu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této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softwaru na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nejnovější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verzi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všech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500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zákazníků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aktualizováno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současně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Pokud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dodavatel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používá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jednu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instanci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softwaru na zákazníka, i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když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hostován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architektuře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SaaS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musí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aktualizovat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každou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instanci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jednotlivě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To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samozřejmě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vytváří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režijní náklady a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zpoždění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." (GRANT, 2012)</a:t>
            </a: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35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377792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36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787892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V platforme sa aktualizácia softvéru robí naraz pre všetkých nájomcov.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37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672377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38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838694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sk-SK" b="1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Projekt FOLIO (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https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://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www.indexdata.com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/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folio-repositories-whitepaper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/) – 2017!!!</a:t>
            </a:r>
          </a:p>
          <a:p>
            <a:pPr algn="l" fontAlgn="base"/>
            <a:endParaRPr lang="sk-SK" b="1" i="0" dirty="0">
              <a:solidFill>
                <a:srgbClr val="00205B"/>
              </a:solidFill>
              <a:effectLst/>
              <a:latin typeface="Open Sans" panose="020F0502020204030204" pitchFamily="34" charset="0"/>
            </a:endParaRPr>
          </a:p>
          <a:p>
            <a:pPr algn="l" fontAlgn="base"/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Projekt </a:t>
            </a:r>
            <a:r>
              <a:rPr lang="sk-SK" b="0" i="0" u="none" strike="noStrike" dirty="0">
                <a:solidFill>
                  <a:srgbClr val="4570C0"/>
                </a:solidFill>
                <a:effectLst/>
                <a:latin typeface="Open Sans" panose="020F0502020204030204" pitchFamily="34" charset="0"/>
                <a:hlinkClick r:id="rId3"/>
              </a:rPr>
              <a:t>FOLIO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 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udržitelná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, komunitou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řízená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spolupráce na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vytvoření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ekosystému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moderních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technologií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který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umožňuje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knihovnám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prostřednictvím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open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source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aplikací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spravovat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knihovní zdroje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rozšiřovat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hodnotu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knihoven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Jako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technologický projekt je FOLIO platformou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knihovních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služeb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(LSP)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navrženou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tak, aby umožňovala nové formy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knihovnických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služeb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a zároveň podporovala tradiční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funkce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správy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zdrojů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.</a:t>
            </a:r>
          </a:p>
          <a:p>
            <a:pPr algn="l" fontAlgn="base"/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Architektura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FOLIO</a:t>
            </a:r>
          </a:p>
          <a:p>
            <a:pPr algn="l" fontAlgn="base"/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Platforma FOLIO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skládá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dvou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komponent: </a:t>
            </a:r>
            <a:r>
              <a:rPr lang="sk-SK" b="0" i="1" dirty="0" err="1">
                <a:solidFill>
                  <a:srgbClr val="00205B"/>
                </a:solidFill>
                <a:effectLst/>
                <a:latin typeface="inherit"/>
              </a:rPr>
              <a:t>Stripes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 a </a:t>
            </a:r>
            <a:r>
              <a:rPr lang="sk-SK" b="0" i="1" dirty="0" err="1">
                <a:solidFill>
                  <a:srgbClr val="00205B"/>
                </a:solidFill>
                <a:effectLst/>
                <a:latin typeface="inherit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 . </a:t>
            </a:r>
            <a:r>
              <a:rPr lang="sk-SK" b="1" i="1" u="none" strike="noStrike" dirty="0">
                <a:solidFill>
                  <a:srgbClr val="4570C0"/>
                </a:solidFill>
                <a:effectLst/>
                <a:latin typeface="inherit"/>
                <a:hlinkClick r:id="rId4"/>
              </a:rPr>
              <a:t>Stripes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 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modulární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sada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nástrojů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uživatelského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rozhraní pro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vytváření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webových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pro moduly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uživatelského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rozhraní FOLIO. Moduly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Stripes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UI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skládají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 komponent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React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z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nichž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některé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připojují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k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back-endovým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službám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zprostředkovaným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sk-SK" b="1" i="1" u="none" strike="noStrike" dirty="0">
                <a:solidFill>
                  <a:srgbClr val="4570C0"/>
                </a:solidFill>
                <a:effectLst/>
                <a:latin typeface="inherit"/>
                <a:hlinkClick r:id="rId5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 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implementace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některých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vzorů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návrhu softwaru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běžně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používaných v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architektuře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mikroslužeb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Nejdůležitější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 nich je vzor „API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Gateway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“ implementovaný základní službou „proxy“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Požadavky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HTTP z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modulů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Stripes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UI, z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externích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FOLIO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mezi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moduly obchodní logiky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úložiště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jsou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přenášeny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prostřednictvím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brány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Zátěž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Gateway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vyrovnává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požadavky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mezi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instancemi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obchodní logiky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modulů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úložiště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v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klastrovém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prostředí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vynucuje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izolaci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tenantů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kontroluje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uživatelská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oprávnění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 fontAlgn="base"/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RESTful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API a platforma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Okapi</a:t>
            </a:r>
            <a:endParaRPr lang="sk-SK" b="1" i="0" dirty="0">
              <a:solidFill>
                <a:srgbClr val="00205B"/>
              </a:solidFill>
              <a:effectLst/>
              <a:latin typeface="Open Sans Condensed"/>
            </a:endParaRPr>
          </a:p>
          <a:p>
            <a:pPr algn="l" fontAlgn="base"/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Požadavky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odpovědi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data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prostřednictvím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brány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přesně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řídí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paradigmatem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RESTful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Dokumenty JSON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jsou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proxy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přes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bránu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pomocí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požadavků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HTTP CRUD.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Operace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HTTP POST-GET-PUT-DELETE proti koncovým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bodům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registrovaným v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bráně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jsou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směrovány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do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příslušných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modulů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Modul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může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volat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jiné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moduly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opět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prostřednictvím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brány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) k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načtení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úpravě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Když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například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modul obchodní logiky pro správu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uživatelských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účtů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obdrží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požadavek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HTTP na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vytvoření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nového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uživatelského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účtu (POST /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bl-users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), tento modul zavolá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několik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modulů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úložné vrstvy, aby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vytvořil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záznamy v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základním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trvalém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datovém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úložišti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: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úložiště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pověření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(POST /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authn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/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credentials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),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úložiště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oprávnění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(POST /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perms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/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users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)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úložiště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uživatelských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(POST /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users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). Moduly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reagují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na bránu pomocí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příslušných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stavových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kódů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HTTP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volitelných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dokumentů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JSON a brána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vrátí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tento stavový kód a dokument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volající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službě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 fontAlgn="base"/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Tímto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způsobem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je platforma FOLIO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tvořena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výhradně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smlouvami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rozhraní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RESTful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HTTP (koncové body HTTP a formáty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dokumentů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žádost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/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odpověď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). Webový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prohlížeč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spouštějící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JavaScript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modulů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Stripes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UI,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odesílá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požadavky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HTTP na rozhraní modulu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jsou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proxy bránou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Výsledkem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vysoce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oddělená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architektura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: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Rozhraní stroje k základní obchodní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logice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modulům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úložiště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lze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psát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v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JavaScriptu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pomocí komponent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Stripes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/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React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pro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přístup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 webového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prohlížeče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nebo k nim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lze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přistupovat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pomocí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mobilních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nativních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nebo z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zcela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mimo platformu FOLIO.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Vzhledem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k tomu, že front-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endové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nástroje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jako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React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mívají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kratší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životnost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pravděpodobné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že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dojde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k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přepracování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uživatelského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rozhraní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prohlížeče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zatímco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služby FOLIO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běžící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si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zachovávají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velké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části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stejná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rozhraní HTTP.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Nezávislé vývojové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týmy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zaměřují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na jednoúčelové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jako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jsou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uživatelé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výpůjčky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katalog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faktury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objednávky),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mohou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pracovat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paralelně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zároveň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dohodnout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na koncových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bodech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HTTP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formátech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dokumentů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vyměňovaných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mezi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aplikacemi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Moduly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provádějí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obchodní logiku a trvale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ukládají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data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mohou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být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napsány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v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jakémkoli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programovacím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jazyce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pokud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dodržují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smlouvu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 rozhraní.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Implementace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modulů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lze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upravit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nebo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integrovat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externími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systémy tak, aby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vyhovovaly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potřebám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konkrétní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knihovny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 fontAlgn="base"/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Metadata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a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kodex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FOLIO</a:t>
            </a:r>
          </a:p>
          <a:p>
            <a:pPr algn="l" fontAlgn="base"/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Jako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platforma pro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zaměřené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knihovny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přístupem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FOLIO k popisným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metadatům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vytvoření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podmnožiny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prvků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na vysoké úrovni,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kterým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musí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všechny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FOLIO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rozumět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a zároveň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uchovat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podrobný záznam popisných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pro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dokážou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těmto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detailům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porozumět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využít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je.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Například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kontroluje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odhlašuje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fyzické knihy, nemusí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rozumět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přesné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povaze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indikátorů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podpolí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MARC 245;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potřebuje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pouze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název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který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zobrazí na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obrazovce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aby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operátorovi potvrdilo, že položka po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ruce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je položka,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odhlašována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Podobně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počítá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použití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konkrétní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práce, nemusí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rozumět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prvkům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odlišují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poradce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diplomové práce od kandidáta na titul. Tato podmnožina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nazývá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kodex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FOLIO.</a:t>
            </a:r>
          </a:p>
          <a:p>
            <a:pPr algn="l" fontAlgn="base"/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Koncept podmnožiny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společných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prvků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je podobný Dublin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Core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V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době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psaní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tohoto článku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nebyl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přesný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obsah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kodexu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FOLIO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stanoven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ale (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stejně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jako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Dublin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Core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)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očekává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že bude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někde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mezi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20 a 40 prvky. Záznam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Codex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nejčastěji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odvozen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zdrojového záznamu v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nativním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formátu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jako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je MARC nebo MODS nebo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PBCore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nebo FGDC.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vytváření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této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podmnožiny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mohou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pracovat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knihovními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fondy bez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ohledu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na použitý formát popisu.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Když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změní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nativní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formát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vygeneruje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odpovídající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záznam FOLIO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Codex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(Koncept FOLIO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Codex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uznává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že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mohou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existovat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záznamy, pro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by formát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Codex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mohl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být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nativním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formátem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.)</a:t>
            </a:r>
          </a:p>
          <a:p>
            <a:pPr algn="l" fontAlgn="base"/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Záznam FOLIO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Codex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obsahuje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ukazatel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svůj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zdrojový záznam a záznamy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Codexu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mohou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pocházet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libovolného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počtu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zdrojů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(„znalostní báze“). Typická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knihovna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by mohla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mít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silo bibliografických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záznamů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představujících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fyzicky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drženou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sbírku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záznamy od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jednoho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nebo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více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poskytovatelů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komerčního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obsahu (platformy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e-seriálů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e-knih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) a záznamy z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úložišť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digitálních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objektů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hostovaných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knihovnou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Možnosti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zpracování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deduplikace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slučování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záznamů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více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bází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znalostí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jsou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vývoji. Diskutuje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také o schopnosti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poskytovat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místní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„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překryvné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“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informace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upravují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záznam znalostní báze, a také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funkce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může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automaticky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aktualizovat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uloženou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kopii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záznamu znalostní báze,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když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změní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zdroj.</a:t>
            </a:r>
          </a:p>
          <a:p>
            <a:pPr algn="l" fontAlgn="base"/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Potenciál pro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integraci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FOLIO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se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službami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úložiště</a:t>
            </a:r>
            <a:endParaRPr lang="sk-SK" b="1" i="0" dirty="0">
              <a:solidFill>
                <a:srgbClr val="00205B"/>
              </a:solidFill>
              <a:effectLst/>
              <a:latin typeface="Open Sans Condensed"/>
            </a:endParaRPr>
          </a:p>
          <a:p>
            <a:pPr algn="l" fontAlgn="base"/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Projekt FOLIO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věří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že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kombinace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platformy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smlouvami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 rozhraní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RESTful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spolu s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Kodexem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složeným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 popisných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záznamů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mnoha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zdrojů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formátů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představuje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nové, jedinečné paradigma pro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nabízení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služeb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uživatelům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zaměstnancům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knihovny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Integrace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 platformou FOLIO, vyvinutá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jako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software s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otevřeným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zdrojovým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kódem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otevřeně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definovanými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smlouvami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 rozhraní (koncový bod HTTP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definice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dokumentu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požadavek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/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odpověď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),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může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probíhat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v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mnoha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fázích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pracovního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postupu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čtenáře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nebo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zaměstnance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Vzhledem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k výše uvedenému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představení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platformy FOLIO popisuje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zbytek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tohoto dokumentu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způsoby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jak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lze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software a služby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úložiště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integrovat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 FOLIO. Nejde 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vyčerpávající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průzkum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komunita FOLIO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vyzývá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k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dialogu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těchto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dalších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oblastech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integrace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 fontAlgn="base"/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Používání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metadat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digitálních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objektů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v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aplikacích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FOLIO</a:t>
            </a:r>
          </a:p>
          <a:p>
            <a:pPr algn="l" fontAlgn="base"/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Platformová povaha FOLIO umožňuje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různé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integrační body pro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knihovny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hledají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komplexní nástroje pro správu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zdrojů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Jedním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zdrojů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záznamů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znalostní báze pro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Kodex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FOLIO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může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být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institucionální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úložiště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(IR), v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takovém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případě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mohou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FOLIO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používat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objekty IR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jako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součást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svých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pracovních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postupů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Záznamy IR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pak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objeví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stejných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displejích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jinými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zdroji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záznamů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znalostní báze,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jako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jsou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komerčně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zakoupené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licencované materiály.</a:t>
            </a:r>
          </a:p>
          <a:p>
            <a:pPr algn="l" fontAlgn="base"/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Přidejte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vrstvu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úložiště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digitálních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objektů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na platformu FOLIO</a:t>
            </a:r>
          </a:p>
          <a:p>
            <a:pPr algn="l" fontAlgn="base"/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současné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době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FOLIO nemá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smlouvu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 rozhraní pro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ukládání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načítání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digitálních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objektů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Někteří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členové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komunity FOLIO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vyjádřili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zájem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poskytování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služeb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abstraktních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digitálních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objektů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by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mohly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používat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FOLIO. To by umožnilo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aplikacím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FOLIO pro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odesílání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diplomových/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disertačních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prací/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zpráv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pracovních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postupů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obohacování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pro objekty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přidané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do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úložiště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šíření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objektů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do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vrstev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zjišťování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 fontAlgn="base"/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Spotřeba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metadat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autority uložených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ve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FOLIO</a:t>
            </a:r>
          </a:p>
          <a:p>
            <a:pPr algn="l" fontAlgn="base"/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Jednou z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předpokládaných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pro platformu FOLIO 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vytváření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údržba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místních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jmen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autorit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Tyto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autoritní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záznamy by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byly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použity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jako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součást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katalogizačních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FOLIO. Rozhraní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RESTful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API pro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vytváření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získávání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vyhledávání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záznamů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místních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úřadů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lze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také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zpřístupnit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uživatelským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rozhraním softwaru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úložiště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Tímto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způsobem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může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existovat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jediný zdroj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místních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úřadů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používaných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aplikacemi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FOLIO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aplikacemi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mimo FOLIO.</a:t>
            </a: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39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866176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b="1" dirty="0"/>
              <a:t>Používali predtým rôzne ILS (prezentácia: </a:t>
            </a:r>
            <a:r>
              <a:rPr lang="sk-SK" b="1" dirty="0" err="1"/>
              <a:t>https</a:t>
            </a:r>
            <a:r>
              <a:rPr lang="sk-SK" b="1" dirty="0"/>
              <a:t>://</a:t>
            </a:r>
            <a:r>
              <a:rPr lang="sk-SK" b="1" dirty="0" err="1"/>
              <a:t>dom.lndb.lv</a:t>
            </a:r>
            <a:r>
              <a:rPr lang="sk-SK" b="1" dirty="0"/>
              <a:t>/</a:t>
            </a:r>
            <a:r>
              <a:rPr lang="sk-SK" b="1" dirty="0" err="1"/>
              <a:t>data</a:t>
            </a:r>
            <a:r>
              <a:rPr lang="sk-SK" b="1" dirty="0"/>
              <a:t>/</a:t>
            </a:r>
            <a:r>
              <a:rPr lang="sk-SK" b="1" dirty="0" err="1"/>
              <a:t>obj</a:t>
            </a:r>
            <a:r>
              <a:rPr lang="sk-SK" b="1" dirty="0"/>
              <a:t>/</a:t>
            </a:r>
            <a:r>
              <a:rPr lang="sk-SK" b="1" dirty="0" err="1"/>
              <a:t>file</a:t>
            </a:r>
            <a:r>
              <a:rPr lang="sk-SK" b="1" dirty="0"/>
              <a:t>/30628600)</a:t>
            </a:r>
          </a:p>
          <a:p>
            <a:r>
              <a:rPr lang="sk-SK" dirty="0"/>
              <a:t>Sierra, </a:t>
            </a:r>
          </a:p>
          <a:p>
            <a:r>
              <a:rPr lang="sk-SK" dirty="0" err="1"/>
              <a:t>Intota</a:t>
            </a:r>
            <a:r>
              <a:rPr lang="sk-SK" dirty="0"/>
              <a:t>, </a:t>
            </a:r>
          </a:p>
          <a:p>
            <a:r>
              <a:rPr lang="sk-SK" dirty="0" err="1"/>
              <a:t>Summon</a:t>
            </a:r>
            <a:r>
              <a:rPr lang="sk-SK" dirty="0"/>
              <a:t> </a:t>
            </a:r>
          </a:p>
          <a:p>
            <a:r>
              <a:rPr lang="sk-SK" dirty="0"/>
              <a:t>Platili zbytočne  za nevyužitú funkčnosť </a:t>
            </a:r>
          </a:p>
          <a:p>
            <a:r>
              <a:rPr lang="sk-SK" dirty="0"/>
              <a:t>Nedostatočný vývoj </a:t>
            </a:r>
          </a:p>
          <a:p>
            <a:r>
              <a:rPr lang="sk-SK" dirty="0"/>
              <a:t>Nedostatočná integrácia </a:t>
            </a:r>
          </a:p>
          <a:p>
            <a:r>
              <a:rPr lang="sk-SK" dirty="0"/>
              <a:t>Staromódne rozhrania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40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93690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923345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Globalizační úsilí EBSCO FOLIO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přináší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komunitě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Open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Source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rozmanité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perspektivy</a:t>
            </a:r>
            <a:endParaRPr lang="sk-SK" b="0" i="0" dirty="0">
              <a:solidFill>
                <a:srgbClr val="1D2228"/>
              </a:solidFill>
              <a:effectLst/>
              <a:latin typeface="YahooSans VF"/>
            </a:endParaRPr>
          </a:p>
          <a:p>
            <a:pPr algn="l"/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IPSWICH, Massachusetts, 22. 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června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2023 /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PRNewswire-PRWeb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/ -- </a:t>
            </a:r>
          </a:p>
          <a:p>
            <a:pPr algn="l"/>
            <a:endParaRPr lang="sk-SK" b="0" i="0" dirty="0">
              <a:solidFill>
                <a:srgbClr val="1D2228"/>
              </a:solidFill>
              <a:effectLst/>
              <a:latin typeface="YahooSans VF"/>
            </a:endParaRPr>
          </a:p>
          <a:p>
            <a:pPr algn="l"/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Více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než 100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knihoven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po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celém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světě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přešlo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na</a:t>
            </a:r>
            <a:r>
              <a:rPr lang="sk-SK" b="0" i="0" u="none" strike="noStrike" dirty="0">
                <a:solidFill>
                  <a:srgbClr val="0F69FF"/>
                </a:solidFill>
                <a:effectLst/>
                <a:latin typeface="YahooSans VF"/>
                <a:hlinkClick r:id="rId3"/>
              </a:rPr>
              <a:t> platformu FOLIO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 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Library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Services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Platform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(LSP) s pomocí</a:t>
            </a:r>
            <a:r>
              <a:rPr lang="sk-SK" b="0" i="0" u="none" strike="noStrike" dirty="0">
                <a:solidFill>
                  <a:srgbClr val="0F69FF"/>
                </a:solidFill>
                <a:effectLst/>
                <a:latin typeface="YahooSans VF"/>
                <a:hlinkClick r:id="rId4"/>
              </a:rPr>
              <a:t> EBSCO FOLIO Services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 od</a:t>
            </a:r>
            <a:r>
              <a:rPr lang="sk-SK" b="0" i="0" u="none" strike="noStrike" dirty="0">
                <a:solidFill>
                  <a:srgbClr val="0F69FF"/>
                </a:solidFill>
                <a:effectLst/>
                <a:latin typeface="YahooSans VF"/>
                <a:hlinkClick r:id="rId5"/>
              </a:rPr>
              <a:t> EBSCO Information Services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 (EBSCO). Dosah EBSCO FOLIO zahrnuje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četné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země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ze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všech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koutů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světa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podporuje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rozmanitost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mezi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komunitou a ctí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svůj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závazek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poskytovat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zastoupení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v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iniciativách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s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otevřeným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zdrojovým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kódem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.</a:t>
            </a:r>
          </a:p>
          <a:p>
            <a:pPr algn="l"/>
            <a:endParaRPr lang="sk-SK" b="0" i="0" dirty="0">
              <a:solidFill>
                <a:srgbClr val="1D2228"/>
              </a:solidFill>
              <a:effectLst/>
              <a:latin typeface="YahooSans VF"/>
            </a:endParaRPr>
          </a:p>
          <a:p>
            <a:pPr algn="l"/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Od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koncepce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FOLIO v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roce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2016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prošel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LSP podstatným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pokrokem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. 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Zatímco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komunita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přispěvatelů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FOLIO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rozšířila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několik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organizací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včetně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EBSCO,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aktivně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přispělo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k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jejímu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vývoji. 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Jako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jeden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ze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zakladatelů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projektu FOLIO poskytla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společnost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EBSCO zdroje a odborné znalosti v oblasti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urychlení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vývoje a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přijetí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FOLIO,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obohacování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jeho funkčnosti a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upřednostňování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globalizačních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snah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s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cílem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přivítat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nové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perspektivy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.</a:t>
            </a:r>
          </a:p>
          <a:p>
            <a:pPr algn="l"/>
            <a:endParaRPr lang="sk-SK" b="0" i="0" dirty="0">
              <a:solidFill>
                <a:srgbClr val="1D2228"/>
              </a:solidFill>
              <a:effectLst/>
              <a:latin typeface="YahooSans VF"/>
            </a:endParaRPr>
          </a:p>
          <a:p>
            <a:pPr algn="l"/>
            <a:r>
              <a:rPr lang="sk-SK" b="0" i="0" u="none" strike="noStrike" dirty="0">
                <a:solidFill>
                  <a:srgbClr val="0F69FF"/>
                </a:solidFill>
                <a:effectLst/>
                <a:latin typeface="YahooSans VF"/>
                <a:hlinkClick r:id="rId6"/>
              </a:rPr>
              <a:t>Aktuální stránky EBSCO FOLIO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 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představující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více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než 100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knihoven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zahrnují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akademické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výzkumné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knihovny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konsorcia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sdílené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systémy, univerzity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všech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velikostí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a komunitní vysoké školy. Konzultanti EBSCO FOLIO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Services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nacházejí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po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celém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světě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a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poskytují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služby v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několika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jazycích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. 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Kromě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stránek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které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jsou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již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aktivní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do FOLIO v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průběhu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příštího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roku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přesune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několik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knihoven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včetně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GALILEO, Kongresové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knihovny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konsorcia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MOBIUS a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Australské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národní 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knihovny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 .</a:t>
            </a:r>
          </a:p>
          <a:p>
            <a:pPr algn="l"/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Přizpůsobitelná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architektura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EBSCO FOLIO umožňuje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snadný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vývoj a </a:t>
            </a:r>
            <a:r>
              <a:rPr lang="sk-SK" b="0" i="0" u="none" strike="noStrike" dirty="0">
                <a:solidFill>
                  <a:srgbClr val="0F69FF"/>
                </a:solidFill>
                <a:effectLst/>
                <a:latin typeface="YahooSans VF"/>
                <a:hlinkClick r:id="rId7"/>
              </a:rPr>
              <a:t>možnosti integrace EBSCO FOLIO umožňují přizpůsobení pro každé pracoviště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 . 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Díky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své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otevřené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povaze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API a nástroje EBSCO FOLIO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mohou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propojit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s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různými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externími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systémy a službami, aby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pomohly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řídit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celý životní cyklus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systémů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správy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knihovny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včetně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správy elektronických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zdrojů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(ERM),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ověřování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zjišťování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analýzy a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dalších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.</a:t>
            </a: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41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722247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folio-snapshot.dev.folio.org</a:t>
            </a:r>
            <a:r>
              <a:rPr lang="sk-SK" dirty="0"/>
              <a:t>/</a:t>
            </a:r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42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269494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 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43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398083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Uživatelé</a:t>
            </a:r>
            <a:endParaRPr lang="sk-SK" b="1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Aplikace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vám umožňuje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spravovat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uživatelské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informace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pro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čtenáře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zaměstnance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knihovny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Uživatelské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záznamy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čtenářů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i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zaměstnanců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knihovny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jsou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uloženy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v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aplikaci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Pro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knihovny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neexistuje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žádný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samostatný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adresář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nebo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aplikace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Rozdíl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mezi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uživatelem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pracovníka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knihovny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čtenářem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je v tom, že 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záznam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pracovníka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knihovny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má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přiřazena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oprávnění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FOLIO,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uživatelské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jméno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a heslo.</a:t>
            </a: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Definice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pojmů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souvisejících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s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aplikací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Uživatel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Jakákoli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osoba,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která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komunikuje s FOLIO nebo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provádí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úkoly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Záznam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Obsahuje kontaktní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informace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identifikátory jednotlivých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Uživatelské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záznamy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existují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jak pro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čtenáře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tak pro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zaměstnance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knihovny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Seznam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všech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informací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obsažených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v záznamu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naleznete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v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tématu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sk-SK" b="0" i="0" u="none" strike="noStrike" dirty="0">
                <a:solidFill>
                  <a:srgbClr val="3176D9"/>
                </a:solidFill>
                <a:effectLst/>
                <a:latin typeface="-apple-system"/>
                <a:hlinkClick r:id="rId3"/>
              </a:rPr>
              <a:t>Zobrazení záznamu uživatele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Povolení. 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Hodnota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přiřazená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která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mu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uděluje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přístup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k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záznamům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 nebo mu umožňuje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provádět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specifické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úkoly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Povolení nastaveno. 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Skupina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oprávnění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která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umožňuje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provádět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konkrétní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sadu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úkolů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Můžete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například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chtít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seskupit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určitá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oprávnění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vytvořit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sady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oprávnění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pro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konkrétní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úlohy. Sady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oprávnění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definuje vaše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knihovna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v </a:t>
            </a:r>
            <a:r>
              <a:rPr lang="sk-SK" b="0" i="0" u="none" strike="noStrike" dirty="0">
                <a:solidFill>
                  <a:srgbClr val="3176D9"/>
                </a:solidFill>
                <a:effectLst/>
                <a:latin typeface="-apple-system"/>
                <a:hlinkClick r:id="rId4"/>
              </a:rPr>
              <a:t>části Nastavení &gt; Uživatelé &gt; Sady oprávnění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sk-SK" b="0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sk-SK" b="0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Zobrazit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záznam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endParaRPr lang="sk-SK" b="0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Jakmile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vyhledáte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záznam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v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podokně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Výsledky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vyhledávání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zobrazí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následující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informace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Název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Jméno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1" dirty="0" err="1">
                <a:solidFill>
                  <a:srgbClr val="222222"/>
                </a:solidFill>
                <a:effectLst/>
                <a:latin typeface="-apple-system"/>
              </a:rPr>
              <a:t>Příjmení</a:t>
            </a:r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1" dirty="0" err="1">
                <a:solidFill>
                  <a:srgbClr val="222222"/>
                </a:solidFill>
                <a:effectLst/>
                <a:latin typeface="-apple-system"/>
              </a:rPr>
              <a:t>Jméno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nebo </a:t>
            </a:r>
            <a:r>
              <a:rPr lang="sk-SK" b="0" i="1" dirty="0" err="1">
                <a:solidFill>
                  <a:srgbClr val="222222"/>
                </a:solidFill>
                <a:effectLst/>
                <a:latin typeface="-apple-system"/>
              </a:rPr>
              <a:t>Příjmení</a:t>
            </a:r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, Preferované </a:t>
            </a:r>
            <a:r>
              <a:rPr lang="sk-SK" b="0" i="1" dirty="0" err="1">
                <a:solidFill>
                  <a:srgbClr val="222222"/>
                </a:solidFill>
                <a:effectLst/>
                <a:latin typeface="-apple-system"/>
              </a:rPr>
              <a:t>křestní</a:t>
            </a:r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1" dirty="0" err="1">
                <a:solidFill>
                  <a:srgbClr val="222222"/>
                </a:solidFill>
                <a:effectLst/>
                <a:latin typeface="-apple-system"/>
              </a:rPr>
              <a:t>jméno</a:t>
            </a:r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 (</a:t>
            </a:r>
            <a:r>
              <a:rPr lang="sk-SK" b="0" i="1" dirty="0" err="1">
                <a:solidFill>
                  <a:srgbClr val="222222"/>
                </a:solidFill>
                <a:effectLst/>
                <a:latin typeface="-apple-system"/>
              </a:rPr>
              <a:t>Jméno</a:t>
            </a:r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)</a:t>
            </a:r>
            <a:endParaRPr lang="sk-SK" b="0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Aktivní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Stav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Čárový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kód. 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Číslo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čárového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kódu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Skupina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patronů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Skupina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čtenářů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do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které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patří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Uživatelské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jméno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Uživatelské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jméno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E-mailem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E-mailová adresa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</a:t>
            </a:r>
          </a:p>
          <a:p>
            <a:pPr algn="l"/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V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podokně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Výsledky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vyhledávání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uživatelů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klikněte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na záznam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zobrazte jej.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Podokno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Záznam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zobrazuje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další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informace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o záznamu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Další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informace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akordeonech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které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objevují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v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uživatelském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záznamu,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naleznete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v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částech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níže.</a:t>
            </a: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Uživatelské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informace</a:t>
            </a:r>
            <a:endParaRPr lang="sk-SK" b="0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Informace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polích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zobrazených v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části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Informace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naleznete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v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tématu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sk-SK" b="0" i="0" u="none" strike="noStrike" dirty="0">
                <a:solidFill>
                  <a:srgbClr val="3176D9"/>
                </a:solidFill>
                <a:effectLst/>
                <a:latin typeface="-apple-system"/>
                <a:hlinkClick r:id="rId5"/>
              </a:rPr>
              <a:t>Vytvoření uživatelského záznamu &gt; Informace o uživateli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.</a:t>
            </a:r>
          </a:p>
          <a:p>
            <a:br>
              <a:rPr lang="sk-SK" dirty="0"/>
            </a:br>
            <a:endParaRPr lang="sk-SK" b="0" i="0" dirty="0">
              <a:solidFill>
                <a:srgbClr val="222222"/>
              </a:solidFill>
              <a:effectLst/>
              <a:latin typeface="-apple-system"/>
            </a:endParaRPr>
          </a:p>
          <a:p>
            <a:br>
              <a:rPr lang="sk-SK" dirty="0"/>
            </a:b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44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041570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Skutočné nastavenie vo FOLIO DEMO – </a:t>
            </a:r>
            <a:r>
              <a:rPr lang="sk-SK" dirty="0" err="1"/>
              <a:t>Nájemce</a:t>
            </a:r>
            <a:r>
              <a:rPr lang="sk-SK" dirty="0"/>
              <a:t>/</a:t>
            </a:r>
            <a:r>
              <a:rPr lang="sk-SK" dirty="0" err="1"/>
              <a:t>Tenant</a:t>
            </a:r>
            <a:r>
              <a:rPr lang="sk-SK" dirty="0"/>
              <a:t> – </a:t>
            </a:r>
            <a:r>
              <a:rPr lang="sk-SK" dirty="0" err="1"/>
              <a:t>Instituce</a:t>
            </a:r>
            <a:r>
              <a:rPr lang="sk-SK" dirty="0"/>
              <a:t>, Kampus, </a:t>
            </a:r>
            <a:r>
              <a:rPr lang="sk-SK" dirty="0" err="1"/>
              <a:t>Knihovna</a:t>
            </a:r>
            <a:r>
              <a:rPr lang="sk-SK" dirty="0"/>
              <a:t>, </a:t>
            </a:r>
            <a:r>
              <a:rPr lang="sk-SK" dirty="0" err="1"/>
              <a:t>Lokace</a:t>
            </a:r>
            <a:r>
              <a:rPr lang="sk-SK" dirty="0"/>
              <a:t> ... Ide o fiktívne údaje. Nepoznám presne prevádzkové pravidlá SVKOS, </a:t>
            </a:r>
            <a:r>
              <a:rPr lang="sk-SK" dirty="0" err="1"/>
              <a:t>strukturu</a:t>
            </a:r>
            <a:r>
              <a:rPr lang="sk-SK" dirty="0"/>
              <a:t> a oprávnení </a:t>
            </a:r>
            <a:r>
              <a:rPr lang="sk-SK" dirty="0" err="1"/>
              <a:t>pracovišť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folio-snapshot.dev.folio.org</a:t>
            </a:r>
            <a:r>
              <a:rPr lang="sk-SK" dirty="0"/>
              <a:t>/</a:t>
            </a:r>
            <a:r>
              <a:rPr lang="sk-SK" dirty="0" err="1"/>
              <a:t>settings</a:t>
            </a:r>
            <a:r>
              <a:rPr lang="sk-SK" dirty="0"/>
              <a:t>/</a:t>
            </a:r>
            <a:r>
              <a:rPr lang="sk-SK" dirty="0" err="1"/>
              <a:t>tenant-settings</a:t>
            </a:r>
            <a:r>
              <a:rPr lang="sk-SK" dirty="0"/>
              <a:t>/</a:t>
            </a:r>
            <a:r>
              <a:rPr lang="sk-SK" dirty="0" err="1"/>
              <a:t>location-locations</a:t>
            </a:r>
            <a:r>
              <a:rPr lang="sk-SK" dirty="0"/>
              <a:t>/90f0179a-2777-4972-bf9c-893cb2eacd3b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45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707887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SVKOS – Nastavenie  </a:t>
            </a:r>
            <a:r>
              <a:rPr lang="sk-SK" dirty="0" err="1"/>
              <a:t>Nájemce</a:t>
            </a:r>
            <a:r>
              <a:rPr lang="sk-SK" dirty="0"/>
              <a:t> (</a:t>
            </a:r>
            <a:r>
              <a:rPr lang="sk-SK" dirty="0" err="1"/>
              <a:t>Tenant</a:t>
            </a:r>
            <a:r>
              <a:rPr lang="sk-SK" dirty="0"/>
              <a:t>) Pult </a:t>
            </a:r>
            <a:r>
              <a:rPr lang="sk-SK" dirty="0" err="1"/>
              <a:t>služeb</a:t>
            </a:r>
            <a:r>
              <a:rPr lang="sk-SK" dirty="0"/>
              <a:t>/ Pult </a:t>
            </a:r>
            <a:r>
              <a:rPr lang="sk-SK" dirty="0" err="1"/>
              <a:t>služeb</a:t>
            </a:r>
            <a:r>
              <a:rPr lang="sk-SK" dirty="0"/>
              <a:t> SVKOS – OKIS</a:t>
            </a:r>
          </a:p>
          <a:p>
            <a:endParaRPr lang="sk-SK" dirty="0"/>
          </a:p>
          <a:p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folio-snapshot.dev.folio.org</a:t>
            </a:r>
            <a:r>
              <a:rPr lang="sk-SK" dirty="0"/>
              <a:t>/</a:t>
            </a:r>
            <a:r>
              <a:rPr lang="sk-SK" dirty="0" err="1"/>
              <a:t>settings</a:t>
            </a:r>
            <a:r>
              <a:rPr lang="sk-SK" dirty="0"/>
              <a:t>/</a:t>
            </a:r>
            <a:r>
              <a:rPr lang="sk-SK" dirty="0" err="1"/>
              <a:t>tenant-settings</a:t>
            </a:r>
            <a:r>
              <a:rPr lang="sk-SK" dirty="0"/>
              <a:t>/</a:t>
            </a:r>
            <a:r>
              <a:rPr lang="sk-SK" dirty="0" err="1"/>
              <a:t>servicePoints</a:t>
            </a:r>
            <a:r>
              <a:rPr lang="sk-SK" dirty="0"/>
              <a:t>/cdde49c6-bb05-4ae8-ac0d-1955902bbcbb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46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3471063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Uživatel</a:t>
            </a:r>
            <a:r>
              <a:rPr lang="sk-SK" dirty="0"/>
              <a:t> a oprávnení</a:t>
            </a:r>
          </a:p>
          <a:p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folio-snapshot.dev.folio.org</a:t>
            </a:r>
            <a:r>
              <a:rPr lang="sk-SK" dirty="0"/>
              <a:t>/</a:t>
            </a:r>
            <a:r>
              <a:rPr lang="sk-SK" dirty="0" err="1"/>
              <a:t>users</a:t>
            </a:r>
            <a:r>
              <a:rPr lang="sk-SK" dirty="0"/>
              <a:t>/</a:t>
            </a:r>
            <a:r>
              <a:rPr lang="sk-SK" dirty="0" err="1"/>
              <a:t>preview</a:t>
            </a:r>
            <a:r>
              <a:rPr lang="sk-SK" dirty="0"/>
              <a:t>/cf26b046-a1cc-4053-8f7a-683359f098db?filters=</a:t>
            </a:r>
            <a:r>
              <a:rPr lang="sk-SK" dirty="0" err="1"/>
              <a:t>active.active&amp;query</a:t>
            </a:r>
            <a:r>
              <a:rPr lang="sk-SK" dirty="0"/>
              <a:t>=Katuscak%2C%20Dusan&amp;sort=</a:t>
            </a:r>
            <a:r>
              <a:rPr lang="sk-SK" dirty="0" err="1"/>
              <a:t>name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47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4165183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48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3108208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b="1" i="0" dirty="0">
                <a:solidFill>
                  <a:srgbClr val="212529"/>
                </a:solidFill>
                <a:effectLst/>
                <a:latin typeface="-apple-system"/>
              </a:rPr>
              <a:t>Konzorcium  </a:t>
            </a:r>
          </a:p>
          <a:p>
            <a:endParaRPr lang="sk-SK" b="0" i="0" dirty="0">
              <a:solidFill>
                <a:srgbClr val="212529"/>
              </a:solidFill>
              <a:effectLst/>
              <a:latin typeface="-apple-system"/>
            </a:endParaRPr>
          </a:p>
          <a:p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Konzorcium </a:t>
            </a:r>
          </a:p>
          <a:p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Konzorcium tvoria (napríklad):</a:t>
            </a:r>
          </a:p>
          <a:p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Organizácii A je </a:t>
            </a:r>
          </a:p>
          <a:p>
            <a:pPr marL="342900" lvl="0" indent="-342900">
              <a:buFont typeface="Arial" panose="020B0604020202020204" pitchFamily="34" charset="0"/>
              <a:buChar char="-"/>
            </a:pP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knižnica LIB1 – má šesť lokácií</a:t>
            </a:r>
          </a:p>
          <a:p>
            <a:pPr marL="342900" lvl="0" indent="-342900">
              <a:buFont typeface="Arial" panose="020B0604020202020204" pitchFamily="34" charset="0"/>
              <a:buChar char="-"/>
            </a:pP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knižnica LIB2 – má jednu lokáciu</a:t>
            </a:r>
          </a:p>
          <a:p>
            <a:pPr marL="342900" lvl="0" indent="-342900">
              <a:buFont typeface="Arial" panose="020B0604020202020204" pitchFamily="34" charset="0"/>
              <a:buChar char="-"/>
            </a:pP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knižnica LIB3 – má dve lokácie</a:t>
            </a:r>
          </a:p>
          <a:p>
            <a:pPr marL="342900" lvl="0" indent="-342900">
              <a:buFont typeface="Arial" panose="020B0604020202020204" pitchFamily="34" charset="0"/>
              <a:buChar char="-"/>
            </a:pP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knižnice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Lib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-n symbolizujú ďalšie množstvo knižníc napr. s 3 lokáciami</a:t>
            </a:r>
          </a:p>
          <a:p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Organizácia B je samostatná knižnica, archív a múzeum</a:t>
            </a:r>
          </a:p>
          <a:p>
            <a:endParaRPr lang="sk-SK" b="0" i="0" dirty="0">
              <a:solidFill>
                <a:srgbClr val="212529"/>
              </a:solidFill>
              <a:effectLst/>
              <a:latin typeface="-apple-system"/>
            </a:endParaRPr>
          </a:p>
          <a:p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Možnosť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spravovat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knihovní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sítě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na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několika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úrovních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. </a:t>
            </a:r>
          </a:p>
          <a:p>
            <a:r>
              <a:rPr lang="sk-SK" b="1" i="0" dirty="0" err="1">
                <a:solidFill>
                  <a:srgbClr val="212529"/>
                </a:solidFill>
                <a:effectLst/>
                <a:latin typeface="-apple-system"/>
              </a:rPr>
              <a:t>Organizace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, z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nichž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každá obsahuje </a:t>
            </a:r>
          </a:p>
          <a:p>
            <a:r>
              <a:rPr lang="sk-SK" b="1" i="0" dirty="0">
                <a:solidFill>
                  <a:srgbClr val="212529"/>
                </a:solidFill>
                <a:effectLst/>
                <a:latin typeface="-apple-system"/>
              </a:rPr>
              <a:t>jednu nebo </a:t>
            </a:r>
            <a:r>
              <a:rPr lang="sk-SK" b="1" i="0" dirty="0" err="1">
                <a:solidFill>
                  <a:srgbClr val="212529"/>
                </a:solidFill>
                <a:effectLst/>
                <a:latin typeface="-apple-system"/>
              </a:rPr>
              <a:t>více</a:t>
            </a:r>
            <a:r>
              <a:rPr lang="sk-SK" b="1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12529"/>
                </a:solidFill>
                <a:effectLst/>
                <a:latin typeface="-apple-system"/>
              </a:rPr>
              <a:t>knihove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n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mohou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pracovat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na </a:t>
            </a:r>
          </a:p>
          <a:p>
            <a:r>
              <a:rPr lang="sk-SK" b="1" i="0" dirty="0" err="1">
                <a:solidFill>
                  <a:srgbClr val="212529"/>
                </a:solidFill>
                <a:effectLst/>
                <a:latin typeface="-apple-system"/>
              </a:rPr>
              <a:t>sdílené</a:t>
            </a:r>
            <a:r>
              <a:rPr lang="sk-SK" b="1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12529"/>
                </a:solidFill>
                <a:effectLst/>
                <a:latin typeface="-apple-system"/>
              </a:rPr>
              <a:t>databázi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což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jim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umožňuje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sdílet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</a:p>
          <a:p>
            <a:r>
              <a:rPr lang="sk-SK" b="1" i="0" dirty="0">
                <a:solidFill>
                  <a:srgbClr val="212529"/>
                </a:solidFill>
                <a:effectLst/>
                <a:latin typeface="-apple-system"/>
              </a:rPr>
              <a:t>jeden fond bibliografických </a:t>
            </a:r>
            <a:r>
              <a:rPr lang="sk-SK" b="1" i="0" dirty="0" err="1">
                <a:solidFill>
                  <a:srgbClr val="212529"/>
                </a:solidFill>
                <a:effectLst/>
                <a:latin typeface="-apple-system"/>
              </a:rPr>
              <a:t>da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t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</a:p>
          <a:p>
            <a:endParaRPr lang="sk-SK" b="0" i="0" dirty="0">
              <a:solidFill>
                <a:srgbClr val="212529"/>
              </a:solidFill>
              <a:effectLst/>
              <a:latin typeface="-apple-system"/>
            </a:endParaRPr>
          </a:p>
          <a:p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Každá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organizace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a každá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knihovna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si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může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nakonfigurovat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systém, jak uzná za vhodné.</a:t>
            </a:r>
          </a:p>
          <a:p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V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konsorciu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nezáleží na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geografickém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umístění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organizací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. 
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Konsorcium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může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fungovat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pro zemi bez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ohledu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na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její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administrativní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rozdělení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. 
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Důležitá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je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pouze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dohoda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organizací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zakladatelů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.
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Cílem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konsorcia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je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maximální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uživatelský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komfort a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komplexnost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kulturních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informačních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vzdělávacích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sociálních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služeb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pro odbornou i laickou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veřejnost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.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49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3987550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Chalmers</a:t>
            </a:r>
            <a:r>
              <a:rPr lang="sk-SK" dirty="0"/>
              <a:t> </a:t>
            </a:r>
            <a:r>
              <a:rPr lang="sk-SK" dirty="0" err="1"/>
              <a:t>University</a:t>
            </a:r>
            <a:r>
              <a:rPr lang="sk-SK" dirty="0"/>
              <a:t> of </a:t>
            </a:r>
            <a:r>
              <a:rPr lang="sk-SK" dirty="0" err="1"/>
              <a:t>Technology</a:t>
            </a:r>
            <a:r>
              <a:rPr lang="sk-SK" dirty="0"/>
              <a:t> – inštitúcia  má 4 knižnice: </a:t>
            </a:r>
          </a:p>
          <a:p>
            <a:endParaRPr lang="sk-SK" dirty="0"/>
          </a:p>
          <a:p>
            <a:r>
              <a:rPr lang="sk-SK" dirty="0"/>
              <a:t>1</a:t>
            </a:r>
            <a:r>
              <a:rPr lang="sk-SK" b="1" dirty="0"/>
              <a:t>. Hlavní </a:t>
            </a:r>
            <a:r>
              <a:rPr lang="sk-SK" b="1" dirty="0" err="1"/>
              <a:t>knihovna</a:t>
            </a:r>
            <a:r>
              <a:rPr lang="sk-SK" b="1" dirty="0"/>
              <a:t>, </a:t>
            </a:r>
          </a:p>
          <a:p>
            <a:r>
              <a:rPr lang="sk-SK" b="1" dirty="0"/>
              <a:t>2. </a:t>
            </a:r>
            <a:r>
              <a:rPr lang="sk-SK" b="1" dirty="0" err="1"/>
              <a:t>Knihovna</a:t>
            </a:r>
            <a:r>
              <a:rPr lang="sk-SK" b="1" dirty="0"/>
              <a:t> </a:t>
            </a:r>
            <a:r>
              <a:rPr lang="sk-SK" b="1" dirty="0" err="1"/>
              <a:t>architektury</a:t>
            </a:r>
            <a:r>
              <a:rPr lang="sk-SK" b="1" dirty="0"/>
              <a:t> a </a:t>
            </a:r>
            <a:r>
              <a:rPr lang="sk-SK" b="1" dirty="0" err="1"/>
              <a:t>stavebního</a:t>
            </a:r>
            <a:r>
              <a:rPr lang="sk-SK" b="1" dirty="0"/>
              <a:t> </a:t>
            </a:r>
            <a:r>
              <a:rPr lang="sk-SK" b="1" dirty="0" err="1"/>
              <a:t>inženýrství</a:t>
            </a:r>
            <a:r>
              <a:rPr lang="sk-SK" b="1" dirty="0"/>
              <a:t>, </a:t>
            </a:r>
          </a:p>
          <a:p>
            <a:r>
              <a:rPr lang="sk-SK" b="1" dirty="0"/>
              <a:t>3. Matematická </a:t>
            </a:r>
            <a:r>
              <a:rPr lang="sk-SK" b="1" dirty="0" err="1"/>
              <a:t>knihovna</a:t>
            </a:r>
            <a:r>
              <a:rPr lang="sk-SK" b="1" dirty="0"/>
              <a:t> (v kampuse </a:t>
            </a:r>
            <a:r>
              <a:rPr lang="sk-SK" b="1" dirty="0" err="1"/>
              <a:t>Johanneberg</a:t>
            </a:r>
            <a:r>
              <a:rPr lang="sk-SK" b="1" dirty="0"/>
              <a:t>)</a:t>
            </a:r>
          </a:p>
          <a:p>
            <a:r>
              <a:rPr lang="sk-SK" b="1" dirty="0"/>
              <a:t>4. </a:t>
            </a:r>
            <a:r>
              <a:rPr lang="sk-SK" b="1" dirty="0" err="1"/>
              <a:t>Chalmers</a:t>
            </a:r>
            <a:r>
              <a:rPr lang="sk-SK" b="1" dirty="0"/>
              <a:t> </a:t>
            </a:r>
            <a:r>
              <a:rPr lang="sk-SK" b="1" dirty="0" err="1"/>
              <a:t>Learning</a:t>
            </a:r>
            <a:r>
              <a:rPr lang="sk-SK" b="1" dirty="0"/>
              <a:t> </a:t>
            </a:r>
            <a:r>
              <a:rPr lang="sk-SK" b="1" dirty="0" err="1"/>
              <a:t>Commons</a:t>
            </a:r>
            <a:r>
              <a:rPr lang="sk-SK" b="1" dirty="0"/>
              <a:t> v </a:t>
            </a:r>
            <a:r>
              <a:rPr lang="sk-SK" b="1" dirty="0" err="1"/>
              <a:t>Kuggen</a:t>
            </a:r>
            <a:r>
              <a:rPr lang="sk-SK" b="1" dirty="0"/>
              <a:t> (v kampuse </a:t>
            </a:r>
            <a:r>
              <a:rPr lang="sk-SK" b="1" dirty="0" err="1"/>
              <a:t>Lindholmen</a:t>
            </a:r>
            <a:r>
              <a:rPr lang="sk-SK" b="1" dirty="0"/>
              <a:t>)</a:t>
            </a:r>
          </a:p>
          <a:p>
            <a:endParaRPr lang="sk-SK" dirty="0"/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50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47429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Zástupný objekt pre obrázok snímky 1">
            <a:extLst>
              <a:ext uri="{FF2B5EF4-FFF2-40B4-BE49-F238E27FC236}">
                <a16:creationId xmlns:a16="http://schemas.microsoft.com/office/drawing/2014/main" id="{4E31D345-F21D-A2C8-13EA-4889D4BA690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4" name="Zástupný objekt pre poznámky 2">
            <a:extLst>
              <a:ext uri="{FF2B5EF4-FFF2-40B4-BE49-F238E27FC236}">
                <a16:creationId xmlns:a16="http://schemas.microsoft.com/office/drawing/2014/main" id="{8094AD9C-4D69-55D4-D9FD-80CD4CD55C0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r>
              <a:rPr lang="en-US" altLang="sk-SK" dirty="0">
                <a:latin typeface="Century Gothic" panose="020B0502020202020204" pitchFamily="34" charset="0"/>
                <a:hlinkClick r:id="rId3"/>
              </a:rPr>
              <a:t>Best Library Management Systems in 2023: Compare Reviews on 120+ | G2</a:t>
            </a:r>
            <a:endParaRPr altLang="sk-SK" dirty="0">
              <a:latin typeface="Century Gothic" panose="020B0502020202020204" pitchFamily="34" charset="0"/>
            </a:endParaRPr>
          </a:p>
          <a:p>
            <a:r>
              <a:rPr altLang="sk-SK" dirty="0">
                <a:latin typeface="Century Gothic" panose="020B0502020202020204" pitchFamily="34" charset="0"/>
                <a:hlinkClick r:id="rId4"/>
              </a:rPr>
              <a:t>20 najlepších softvérov na správu knižníc v roku 2023 | Research.com</a:t>
            </a:r>
            <a:endParaRPr altLang="sk-SK" dirty="0">
              <a:latin typeface="Century Gothic" panose="020B0502020202020204" pitchFamily="34" charset="0"/>
            </a:endParaRPr>
          </a:p>
        </p:txBody>
      </p:sp>
      <p:sp>
        <p:nvSpPr>
          <p:cNvPr id="33795" name="Zástupný objekt pre číslo snímky 3">
            <a:extLst>
              <a:ext uri="{FF2B5EF4-FFF2-40B4-BE49-F238E27FC236}">
                <a16:creationId xmlns:a16="http://schemas.microsoft.com/office/drawing/2014/main" id="{A07C213D-0656-03FD-B590-4F95A78884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>
            <a:lvl1pPr defTabSz="1217613"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1pPr>
            <a:lvl2pPr marL="742950" indent="-285750" defTabSz="1217613"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2pPr>
            <a:lvl3pPr marL="1143000" indent="-228600" defTabSz="1217613"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3pPr>
            <a:lvl4pPr marL="1600200" indent="-228600" defTabSz="1217613"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4pPr>
            <a:lvl5pPr marL="2057400" indent="-228600" defTabSz="1217613"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C4531A5-E635-A84B-B4AD-CC98BD68CF00}" type="slidenum">
              <a:rPr altLang="sk-SK" sz="1200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altLang="sk-SK" sz="120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Knihovna</a:t>
            </a:r>
            <a:r>
              <a:rPr lang="sk-SK" dirty="0"/>
              <a:t> </a:t>
            </a:r>
            <a:r>
              <a:rPr lang="sk-SK" dirty="0" err="1"/>
              <a:t>Chalmers</a:t>
            </a:r>
            <a:r>
              <a:rPr lang="sk-SK" dirty="0"/>
              <a:t> Švédsko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51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7311870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Knihovna</a:t>
            </a:r>
            <a:r>
              <a:rPr lang="sk-SK" dirty="0"/>
              <a:t> </a:t>
            </a:r>
            <a:r>
              <a:rPr lang="sk-SK" dirty="0" err="1"/>
              <a:t>Chalmers</a:t>
            </a:r>
            <a:r>
              <a:rPr lang="sk-SK" dirty="0"/>
              <a:t> - Služby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52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3436516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Knihovna</a:t>
            </a:r>
            <a:r>
              <a:rPr lang="sk-SK" dirty="0"/>
              <a:t> </a:t>
            </a:r>
            <a:r>
              <a:rPr lang="sk-SK" dirty="0" err="1"/>
              <a:t>Chalmers</a:t>
            </a:r>
            <a:r>
              <a:rPr lang="sk-SK" dirty="0"/>
              <a:t> - Databázy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53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249121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Chalmers</a:t>
            </a:r>
            <a:r>
              <a:rPr lang="sk-SK" dirty="0"/>
              <a:t> – elektronické zdroje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54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505178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Chalmers</a:t>
            </a:r>
            <a:r>
              <a:rPr lang="sk-SK" dirty="0"/>
              <a:t> – žiadanka MVS 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55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2829703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Chalmers</a:t>
            </a:r>
            <a:r>
              <a:rPr lang="sk-SK" dirty="0"/>
              <a:t> – ceny za služby 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56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5386687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57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4396948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6"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3"/>
              </a:rPr>
              <a:t>V SVKOS je možné nainstalovat FOLIO jako jeden software pro konsorcium. </a:t>
            </a:r>
          </a:p>
          <a:p>
            <a:pPr marL="0" lvl="6"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3"/>
              </a:rPr>
              <a:t>Jednotlivé regionální knihovny a jejich pobočky jsou v konsorciu TENANTI. </a:t>
            </a:r>
          </a:p>
          <a:p>
            <a:pPr marL="0" lvl="6"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3"/>
              </a:rPr>
              <a:t>Zabezpečení: </a:t>
            </a:r>
          </a:p>
          <a:p>
            <a:pPr marL="457200" lvl="7" algn="l">
              <a:buFont typeface="Arial" panose="020B0604020202020204" pitchFamily="34" charset="0"/>
              <a:buChar char="•"/>
            </a:pPr>
            <a:r>
              <a:rPr lang="sk-SK" b="1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3"/>
              </a:rPr>
              <a:t>Správce FOLIO softvéru v SVKOS </a:t>
            </a:r>
          </a:p>
          <a:p>
            <a:pPr marL="457200" lvl="7" algn="l">
              <a:buFont typeface="Arial" panose="020B0604020202020204" pitchFamily="34" charset="0"/>
              <a:buChar char="•"/>
            </a:pPr>
            <a:r>
              <a:rPr lang="sk-SK" b="1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3"/>
              </a:rPr>
              <a:t>Systémový knihovník</a:t>
            </a:r>
          </a:p>
          <a:p>
            <a:pPr marL="457200" lvl="7" algn="l">
              <a:buFont typeface="Arial" panose="020B0604020202020204" pitchFamily="34" charset="0"/>
              <a:buChar char="•"/>
            </a:pPr>
            <a:r>
              <a:rPr lang="sk-SK" b="1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3"/>
              </a:rPr>
              <a:t>Administrátor systému </a:t>
            </a:r>
          </a:p>
          <a:p>
            <a:pPr marL="457200" lvl="7" algn="l">
              <a:buFont typeface="Arial" panose="020B0604020202020204" pitchFamily="34" charset="0"/>
              <a:buChar char="•"/>
            </a:pPr>
            <a:r>
              <a:rPr lang="sk-SK" b="1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3"/>
              </a:rPr>
              <a:t>Programátor</a:t>
            </a:r>
          </a:p>
          <a:p>
            <a:pPr marL="457200" lvl="7" algn="l">
              <a:buFont typeface="Arial" panose="020B0604020202020204" pitchFamily="34" charset="0"/>
              <a:buChar char="•"/>
            </a:pPr>
            <a:r>
              <a:rPr lang="sk-SK" b="1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3"/>
              </a:rPr>
              <a:t>V knihovnách konsorcia – systémoví knihovníci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sk-SK" b="0" i="0" u="sng" dirty="0">
              <a:solidFill>
                <a:srgbClr val="194787"/>
              </a:solidFill>
              <a:effectLst/>
              <a:latin typeface="Arial" panose="020B0604020202020204" pitchFamily="34" charset="0"/>
              <a:hlinkClick r:id="rId3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3"/>
              </a:rPr>
              <a:t>Městskou knihovnu Bruntál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4"/>
              </a:rPr>
              <a:t>Městskou knihovnu Brušperk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5"/>
              </a:rPr>
              <a:t>Místní knihovnu Dobrá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6"/>
              </a:rPr>
              <a:t>Městskou knihovnu ve Frýdku-Místku, p.o.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7"/>
              </a:rPr>
              <a:t>Kulturní centrum Frýdlant nad Ostravicí, p.o.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8"/>
              </a:rPr>
              <a:t>Městskou knihovnu Havířov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9"/>
              </a:rPr>
              <a:t>Místní knihovnu Pavla Křížkovského v Holasovicích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0"/>
              </a:rPr>
              <a:t>Městskou knihovnu a informační centrum v Hradci nad Moravicí, p.o.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1"/>
              </a:rPr>
              <a:t>Regionální knihovnu Karviná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2"/>
              </a:rPr>
              <a:t>Městskou knihovnu v Novém Jičíně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3"/>
              </a:rPr>
              <a:t>Knihovnu Petra Bezruče v Opavě, p.o.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4"/>
              </a:rPr>
              <a:t>Knihovnu města Ostravy, p.o.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5"/>
              </a:rPr>
              <a:t>Knihovnu Třinec, p.o.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6"/>
              </a:rPr>
              <a:t>Městskou knihovnu Vítkov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7"/>
              </a:rPr>
              <a:t>Městskou knihovnu Vratimov, p.o.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58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75779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Podľa informácií z nejakého zdroja zo SAK je na Slovensku asi 12 rôznych knižničných systémoch...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913633-777E-E945-80F1-B7953EF3203E}" type="slidenum">
              <a:rPr lang="sk-SK" smtClean="0"/>
              <a:pPr>
                <a:defRPr/>
              </a:pPr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11964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Orientačné dáta z reálnej ponuky - </a:t>
            </a:r>
            <a:r>
              <a:rPr lang="sk-SK" sz="180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</a:t>
            </a:r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nákladoch na obstaranie Integrovaného knižničného systému  (ILS) vhodného pre vedeckú, akademickú knižnicu, krajskú (regionálnu) knižnicu. </a:t>
            </a:r>
          </a:p>
          <a:p>
            <a:endParaRPr lang="sk-SK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sz="1800" dirty="0">
              <a:solidFill>
                <a:srgbClr val="000000"/>
              </a:solidFill>
              <a:effectLst/>
              <a:latin typeface="Helvetica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53805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b="1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Podľa: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Chauhan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Satbir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&amp; K.,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Kandhasamy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&amp; N.,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Sakthivel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. (2023). FOLIO: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Future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of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Library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Open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. SRELS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Journal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of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Information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Management. 150-156. 10.17821/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srels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/2023/v60i3/171035.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b="0" i="0" dirty="0">
              <a:solidFill>
                <a:srgbClr val="0645AD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b="0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Typická monolitická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aplikace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používá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 vrstvený návrh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se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 samostatnými vrstvami pro UI_- </a:t>
            </a:r>
            <a:r>
              <a:rPr lang="sk-SK" b="1" i="0" dirty="0" err="1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uživatelské</a:t>
            </a:r>
            <a:r>
              <a:rPr lang="sk-SK" b="1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 rozhraní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,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Bussines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logic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-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tj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. </a:t>
            </a:r>
            <a:r>
              <a:rPr lang="sk-SK" b="1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logiku </a:t>
            </a:r>
            <a:r>
              <a:rPr lang="sk-SK" b="1" i="0" dirty="0" err="1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aplikace</a:t>
            </a:r>
            <a:r>
              <a:rPr lang="sk-SK" b="1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 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a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Data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access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Layer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 - </a:t>
            </a:r>
            <a:r>
              <a:rPr lang="sk-SK" b="1" i="0" dirty="0" err="1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přístup</a:t>
            </a:r>
            <a:r>
              <a:rPr lang="sk-SK" b="1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 k </a:t>
            </a:r>
            <a:r>
              <a:rPr lang="sk-SK" b="1" i="0" dirty="0" err="1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datům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.</a:t>
            </a:r>
            <a:endParaRPr lang="sk-SK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„Monolitická a jednoduchá architektúra</a:t>
            </a:r>
            <a:br>
              <a:rPr lang="sk-SK" dirty="0"/>
            </a:br>
            <a:br>
              <a:rPr lang="sk-SK" dirty="0"/>
            </a:br>
            <a:r>
              <a:rPr lang="sk-S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Prvé operačné systémy používali monolitickú štruktúru, kde bol OS zreteľne oddelený od aplikačných programov. K hardvéru mal prístup iba OS bežiaci v privilegovanom režime. Keď program žiadal o vykonanie systémovej služby, bol proces prepnutý do privilegovaného režimu, až kým neukončil túto službu.</a:t>
            </a:r>
            <a:br>
              <a:rPr lang="sk-SK" dirty="0"/>
            </a:br>
            <a:br>
              <a:rPr lang="sk-SK" dirty="0"/>
            </a:br>
            <a:r>
              <a:rPr lang="sk-S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Jednoduchú štruktúru majú zväčša malé OS, napríklad MS-DOS. Jeho komponenty nie sú celkom oddelené, programy majú prístup až priamo k hardvérovým službám.“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Podľa </a:t>
            </a:r>
            <a:r>
              <a:rPr lang="sk-S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Architektúra operačných systémov. </a:t>
            </a:r>
            <a:r>
              <a:rPr lang="sk-SK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https</a:t>
            </a:r>
            <a:r>
              <a:rPr lang="sk-S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://</a:t>
            </a:r>
            <a:r>
              <a:rPr lang="sk-SK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pdfweb.truni.sk</a:t>
            </a:r>
            <a:r>
              <a:rPr lang="sk-S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sk-SK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e-ucebnice</a:t>
            </a:r>
            <a:r>
              <a:rPr lang="sk-S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sk-SK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ospa</a:t>
            </a:r>
            <a:r>
              <a:rPr lang="sk-S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sk-SK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data</a:t>
            </a:r>
            <a:r>
              <a:rPr lang="sk-S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/9495ef8c-2345-4a45-a107-1c364514c654.html?ownapi=1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b="0" i="0" dirty="0">
              <a:solidFill>
                <a:srgbClr val="0645AD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b="0" i="0" dirty="0">
              <a:solidFill>
                <a:srgbClr val="0645AD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sk-SK" b="1" i="0" dirty="0">
                <a:solidFill>
                  <a:srgbClr val="232323"/>
                </a:solidFill>
                <a:effectLst/>
                <a:latin typeface="Tahoma" panose="020B0604030504040204" pitchFamily="34" charset="0"/>
              </a:rPr>
              <a:t>„Možnosť 1. Monolitická architektúra (monolit)</a:t>
            </a:r>
          </a:p>
          <a:p>
            <a:pPr algn="just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Monolitická architektúra je ako </a:t>
            </a:r>
            <a:r>
              <a:rPr lang="sk-SK" b="1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snehová guľa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. Začnete projekt a máte malú snehovú guľu. Je taký malý, že ho dokáže vyvinúť a zrolovať malý tím. Prešlo pár rokov a teraz sa vaša snehová guľa stala taká obrovská, že ju už tlačí </a:t>
            </a:r>
            <a:r>
              <a:rPr lang="sk-SK" b="1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20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 vývojárov. O niekoľko rokov budú </a:t>
            </a:r>
            <a:r>
              <a:rPr lang="sk-SK" b="1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stovky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 vývojárov tlačiť snehovú guľu s množstvom kódu, no spustenie nových funkcií bude veľmi pomalé.</a:t>
            </a:r>
          </a:p>
          <a:p>
            <a:pPr algn="just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V dôsledku toho majitelia začnú meniť technického riaditeľa, členov tímu, ale </a:t>
            </a:r>
            <a:r>
              <a:rPr lang="sk-SK" b="1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je to len horšie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. Noví členovia tímu nepoznajú historické detaily, prečo je snehová guľa taká, aká je a nie iná. </a:t>
            </a:r>
          </a:p>
          <a:p>
            <a:pPr algn="just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Dokumentácia k produktu rýchlo zastará.</a:t>
            </a:r>
          </a:p>
          <a:p>
            <a:pPr algn="just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Prečo to neurobiť hneď od začiatku? Po prvé, na úplnom začiatku podnikania sú vždy </a:t>
            </a:r>
            <a:r>
              <a:rPr lang="sk-SK" b="1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obmedzené zdroje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, nedostatok vývojárov, odborných znalostí a času. </a:t>
            </a:r>
          </a:p>
          <a:p>
            <a:pPr algn="just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Po druhé, technickí inžinieri si myslia: </a:t>
            </a:r>
            <a:r>
              <a:rPr lang="sk-SK" b="1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"Nuž, nech je to zatiaľ monolitická architektúra, ale keď požiadavky narastú,  potom všetko prerobíme"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. </a:t>
            </a:r>
          </a:p>
          <a:p>
            <a:pPr algn="just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Žiaľ, v skutočnosti bude prenos existujúceho monolitického projektu na architektúru 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mikroslužieb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 </a:t>
            </a:r>
            <a:r>
              <a:rPr lang="sk-SK" b="1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desiatkykrát</a:t>
            </a:r>
            <a:r>
              <a:rPr lang="sk-SK" b="1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 náročnejší, ako písanie všetkého od začiatku.“</a:t>
            </a:r>
          </a:p>
          <a:p>
            <a:pPr algn="just"/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just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Podľa: 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https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://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finmv.com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/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sk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/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product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/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how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/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microservices</a:t>
            </a:r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just"/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just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Inými slovami:</a:t>
            </a:r>
          </a:p>
          <a:p>
            <a:pPr algn="l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„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Monolitická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architektura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aplikace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neboli 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monolit 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je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ve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své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podstatě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jeden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velký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kus zdrojového kódu,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který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mezi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sebou má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nespočet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závislostí. Monolitickou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aplikaci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si metaforicky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můžete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představit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jako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jeden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velký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a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těžký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kus kamene. A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stejně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jako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s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jedním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velkým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kusem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kamene je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těžké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pohnout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a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změnit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jeho polohu, tak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stejné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je to u monolitických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aplikací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-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každý update a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změna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může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klást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obrovské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překážky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pro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nasazení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do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produkce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.</a:t>
            </a:r>
            <a:endParaRPr lang="sk-SK" b="0" i="0" dirty="0">
              <a:solidFill>
                <a:srgbClr val="270037"/>
              </a:solidFill>
              <a:effectLst/>
              <a:latin typeface="Titillium Web" panose="020F0502020204030204" pitchFamily="34" charset="0"/>
            </a:endParaRPr>
          </a:p>
          <a:p>
            <a:pPr algn="l"/>
            <a:endParaRPr lang="sk-SK" b="1" i="0" cap="all" dirty="0">
              <a:solidFill>
                <a:srgbClr val="270037"/>
              </a:solidFill>
              <a:effectLst/>
              <a:latin typeface="Titillium Web" panose="020F0502020204030204" pitchFamily="34" charset="0"/>
            </a:endParaRPr>
          </a:p>
          <a:p>
            <a:pPr algn="l"/>
            <a:r>
              <a:rPr lang="sk-SK" b="1" i="0" cap="all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NEVÝHODY MONOLITICKÉ ARCHITEKTURY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Pomalé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reakce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na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změny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trhu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 - i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když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se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může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zdát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, že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napříkal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PHP a Java dneska "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vládnout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světu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",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zítra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tomu tak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být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už nemusí.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Může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přijít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nový a lepší programátorský jazyk. Váš monolit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se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v tu chvíli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může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stát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zastaralí a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najít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vývojáře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,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který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se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bude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chtít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přebírat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starým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kódem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, aby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porozumněl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celé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Vaší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aplikaci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a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přepsal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ji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může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být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 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časově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dlouhé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a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hlavně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drahé.</a:t>
            </a:r>
            <a:endParaRPr lang="sk-SK" b="0" i="0" dirty="0">
              <a:solidFill>
                <a:srgbClr val="270037"/>
              </a:solidFill>
              <a:effectLst/>
              <a:latin typeface="Titillium Web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Váš business narazí na limity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aplikace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- 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představte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si, že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přijdete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s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nápadem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na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aplikace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a ona má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úspěch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.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Ze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dne na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den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se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na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ni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nahrnou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tisíce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uživatelů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z celého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světa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. A v ten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okamžim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 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"to začne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být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pomalé". 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U monolitu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se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jen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obtížně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zvyšuje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propustnost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aplikace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při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nečekaně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velkých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uživatelských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přístupech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do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aplikace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.</a:t>
            </a:r>
          </a:p>
          <a:p>
            <a:pPr algn="l"/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Snadno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se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dostane do stavu "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nějak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to nefunguje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" - tím, že monolit je plný pevných závislostí, tak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při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každém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vydaní nové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verze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aplikace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je vysoké riziko, že i drobná úprava "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něco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" rozbije. Toto riziko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se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ještě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zvyšuje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při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 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podhodnocení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testerských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prací nebo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jejich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úplném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vynechání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.“</a:t>
            </a:r>
          </a:p>
          <a:p>
            <a:pPr algn="l"/>
            <a:r>
              <a:rPr lang="sk-SK" b="1" i="0" cap="all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„</a:t>
            </a:r>
            <a:r>
              <a:rPr lang="sk-SK" b="1" i="0" cap="all" dirty="0">
                <a:solidFill>
                  <a:srgbClr val="270037"/>
                </a:solidFill>
                <a:effectLst/>
                <a:latin typeface="Titillium Web" pitchFamily="2" charset="0"/>
              </a:rPr>
              <a:t>KDY TEDY MONOLIT POUŽÍT?</a:t>
            </a:r>
          </a:p>
          <a:p>
            <a:pPr algn="l"/>
            <a:r>
              <a:rPr lang="sk-SK" b="0" i="0" dirty="0">
                <a:solidFill>
                  <a:srgbClr val="270037"/>
                </a:solidFill>
                <a:effectLst/>
                <a:latin typeface="Titillium Web" pitchFamily="2" charset="0"/>
              </a:rPr>
              <a:t>Z nevýhod výše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itchFamily="2" charset="0"/>
              </a:rPr>
              <a:t>se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itchFamily="2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itchFamily="2" charset="0"/>
              </a:rPr>
              <a:t>může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itchFamily="2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itchFamily="2" charset="0"/>
              </a:rPr>
              <a:t>zdát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itchFamily="2" charset="0"/>
              </a:rPr>
              <a:t>, že monolitická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itchFamily="2" charset="0"/>
              </a:rPr>
              <a:t>aplikace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itchFamily="2" charset="0"/>
              </a:rPr>
              <a:t> už nemá na trhu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itchFamily="2" charset="0"/>
              </a:rPr>
              <a:t>místo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itchFamily="2" charset="0"/>
              </a:rPr>
              <a:t> a že je to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itchFamily="2" charset="0"/>
              </a:rPr>
              <a:t>takový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itchFamily="2" charset="0"/>
              </a:rPr>
              <a:t> dinosaurus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itchFamily="2" charset="0"/>
              </a:rPr>
              <a:t>mezi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itchFamily="2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itchFamily="2" charset="0"/>
              </a:rPr>
              <a:t>architekturami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itchFamily="2" charset="0"/>
              </a:rPr>
              <a:t>. Monolit má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itchFamily="2" charset="0"/>
              </a:rPr>
              <a:t>své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itchFamily="2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itchFamily="2" charset="0"/>
              </a:rPr>
              <a:t>místo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itchFamily="2" charset="0"/>
              </a:rPr>
              <a:t> u malých jednoduchých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itchFamily="2" charset="0"/>
              </a:rPr>
              <a:t>projektů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itchFamily="2" charset="0"/>
              </a:rPr>
              <a:t>, kde už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itchFamily="2" charset="0"/>
              </a:rPr>
              <a:t>dopředu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itchFamily="2" charset="0"/>
              </a:rPr>
              <a:t> s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itchFamily="2" charset="0"/>
              </a:rPr>
              <a:t>jistotou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itchFamily="2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itchFamily="2" charset="0"/>
              </a:rPr>
              <a:t>víme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itchFamily="2" charset="0"/>
              </a:rPr>
              <a:t>, že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itchFamily="2" charset="0"/>
              </a:rPr>
              <a:t>uživatelská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itchFamily="2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itchFamily="2" charset="0"/>
              </a:rPr>
              <a:t>základna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itchFamily="2" charset="0"/>
              </a:rPr>
              <a:t> je nenáročná na funkcionalitu a spíše malá.“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sk-SK" b="1" i="0" dirty="0">
              <a:solidFill>
                <a:srgbClr val="270037"/>
              </a:solidFill>
              <a:effectLst/>
              <a:latin typeface="Titillium Web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Podľa: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https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://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www.coreapp.cz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/blog/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nezaspete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-dobu-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nastava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-doba-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mikroservis</a:t>
            </a:r>
            <a:endParaRPr lang="sk-SK" b="1" i="0" dirty="0">
              <a:solidFill>
                <a:srgbClr val="270037"/>
              </a:solidFill>
              <a:effectLst/>
              <a:latin typeface="Titillium Web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sk-SK" b="0" i="0" dirty="0">
              <a:solidFill>
                <a:srgbClr val="270037"/>
              </a:solidFill>
              <a:effectLst/>
              <a:latin typeface="Titillium Web" panose="020F0502020204030204" pitchFamily="34" charset="0"/>
            </a:endParaRPr>
          </a:p>
          <a:p>
            <a:pPr algn="just"/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just"/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just"/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b="0" i="0" dirty="0">
              <a:solidFill>
                <a:srgbClr val="0645AD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b="0" i="0" dirty="0">
              <a:solidFill>
                <a:srgbClr val="0645AD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b="0" i="0" dirty="0">
              <a:solidFill>
                <a:srgbClr val="0645AD"/>
              </a:solidFill>
              <a:effectLst/>
              <a:latin typeface="Arial" panose="020B0604020202020204" pitchFamily="34" charset="0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87207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Približne od roku 2010 do súčasnosti sa dá hovoriť o systémoch 4. generácie.</a:t>
            </a:r>
          </a:p>
          <a:p>
            <a:endParaRPr lang="sk-SK" dirty="0"/>
          </a:p>
          <a:p>
            <a:r>
              <a:rPr lang="sk-SK" dirty="0"/>
              <a:t>Tie sa vyznačujú tým, že sú to tradičné ILS</a:t>
            </a:r>
          </a:p>
          <a:p>
            <a:r>
              <a:rPr lang="sk-SK" dirty="0"/>
              <a:t>Slúžia v jednotlivých inštitúciách resp. v konzorciách </a:t>
            </a:r>
          </a:p>
          <a:p>
            <a:r>
              <a:rPr lang="sk-SK" dirty="0"/>
              <a:t>Nedostatok komplexnosti nahrádzajú pridávaním rôznych doplnkových služieb ako </a:t>
            </a:r>
          </a:p>
          <a:p>
            <a:endParaRPr lang="sk-SK" dirty="0"/>
          </a:p>
          <a:p>
            <a:pPr lvl="1"/>
            <a:r>
              <a:rPr lang="sk-SK" dirty="0"/>
              <a:t>doplnky na správu elektronických zdrojov</a:t>
            </a:r>
          </a:p>
          <a:p>
            <a:pPr lvl="1"/>
            <a:r>
              <a:rPr lang="sk-SK" dirty="0" err="1"/>
              <a:t>discovery</a:t>
            </a:r>
            <a:r>
              <a:rPr lang="sk-SK" dirty="0"/>
              <a:t>, </a:t>
            </a:r>
          </a:p>
          <a:p>
            <a:pPr lvl="1"/>
            <a:r>
              <a:rPr lang="sk-SK" dirty="0"/>
              <a:t>prepojenie na digitálne repozitáre, </a:t>
            </a:r>
          </a:p>
          <a:p>
            <a:pPr lvl="1"/>
            <a:r>
              <a:rPr lang="sk-SK" dirty="0"/>
              <a:t>rozšírenie obmedzení formátu MARC21 (citácie)</a:t>
            </a:r>
          </a:p>
          <a:p>
            <a:pPr lvl="1"/>
            <a:r>
              <a:rPr lang="sk-SK" dirty="0"/>
              <a:t>autority ap.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913633-777E-E945-80F1-B7953EF3203E}" type="slidenum">
              <a:rPr lang="sk-SK" smtClean="0"/>
              <a:pPr>
                <a:defRPr/>
              </a:pPr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12635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6B004A-22B5-23B5-1510-C4B3FB8A9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C34E748-D69C-0A1D-2A78-E29D0DEEB5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67F4D0D-79BE-AF67-7303-62E349C1F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A1B88-8BDA-3E4A-9BE2-A71A7B5F0A59}" type="datetime1">
              <a:rPr lang="sk-SK" smtClean="0"/>
              <a:t>8.11.2023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023ADF5-50D2-1D3C-B182-4E6DA5671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EDA6932-7470-BBE0-50D8-08201D9DC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87887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0ACA35-0763-EB4C-13D3-1160679B3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D9720772-AF32-D64C-FCA1-253337A80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FFE0D4D-40EF-4859-21DE-CF8E0A0E6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CC72-E177-874B-9DE5-9F8DD61DB904}" type="datetime1">
              <a:rPr lang="sk-SK" smtClean="0"/>
              <a:t>8.11.2023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36564CC-406A-8C65-30C6-EC707394E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37AF5E2-E74E-8F50-D844-5ECE2CC86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65552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397B8517-7447-1CE8-4814-74AB3293CB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24834EAD-E43E-5A02-8AA5-F7871FCB30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7BA879F-3CCD-6BC1-0461-BE4E30B0B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209C2-506A-E84B-AB8D-98B20832F43B}" type="datetime1">
              <a:rPr lang="sk-SK" smtClean="0"/>
              <a:t>8.11.2023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5138174-7BFF-E566-D724-E1ED147E6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95D88B5-9EB1-8438-72C6-E7EA6BB3C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62465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420AD5-D301-8D76-CAE9-7B4665650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CABE712-1F0C-B07B-E9D8-5199C2A15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2DC5F3A-0BD7-F5D3-41FA-57E0010C5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A5A2E-DB3A-2E43-BADA-B33460A3C1BD}" type="datetime1">
              <a:rPr lang="sk-SK" smtClean="0"/>
              <a:t>8.11.2023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2B077D6-EB49-1C31-BC28-FDD14670E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725359E-C596-14C5-B3BA-E7C7A68BF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20328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7CD124-E838-0019-947C-F55404334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4A78CF9-EDFE-9FCC-A6D0-4EEA57634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CEF1C97-05DE-FE3C-D265-0BE7F4D84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3FB9A-8F1A-4644-870D-DD53E22044E4}" type="datetime1">
              <a:rPr lang="sk-SK" smtClean="0"/>
              <a:t>8.11.2023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B08ABED-8B17-1736-941A-5F8B83FEC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39DFE74-95D8-BF29-B531-37E9E626B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99677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7FD6C2-7CCF-1878-2A0A-B96B5D5D2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7026ED8-896D-C1A3-1D44-8E3FF16F05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97BF21BE-876D-4CB3-FB58-CB9AFE845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DAD967D1-1829-1E2C-CD0D-C4F642CCC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F4765-EB18-424B-B6FF-5B6932FAED61}" type="datetime1">
              <a:rPr lang="sk-SK" smtClean="0"/>
              <a:t>8.11.2023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B572FF61-8970-881C-E874-5494D6F2F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9D909CB-9C8A-BC25-386B-A82A685FD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44606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1A6E6D-A36E-D7E6-7867-C5A2110B9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5418ACF-8EC5-65CA-D325-AF822907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A6D562C6-6E4A-D79B-382E-0B6C5E8FD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0E19D6E-ADEA-E1D9-4B27-CCB3FEBA5C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30E009D0-EE9D-9A24-1F89-F0B728AAD6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69F14569-6DBC-EA8A-F254-54E7CB39E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56461-C77F-C341-B24B-F88ADF659B1F}" type="datetime1">
              <a:rPr lang="sk-SK" smtClean="0"/>
              <a:t>8.11.2023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6E768E1A-2489-BEB0-9A13-37D52A8A0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1CCCD22C-C485-6293-DB68-17E6C3A5A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04085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143D21-B614-D760-A57C-43A94495E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CE7A59EB-4C42-41AB-8460-1B1573F89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A643-1C66-FE4B-841C-873488E1B83C}" type="datetime1">
              <a:rPr lang="sk-SK" smtClean="0"/>
              <a:t>8.11.2023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1C4C1808-822A-E0CD-8FEA-32A68757A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A2C839B6-EAA2-F876-78B8-ACC4DE777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62566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D7063A99-1FF4-97DA-7230-9D450AABA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17E6-D292-D64C-A1DD-03846EB4E82B}" type="datetime1">
              <a:rPr lang="sk-SK" smtClean="0"/>
              <a:t>8.11.2023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D4A083AA-CA60-7EF2-00B1-08AE5AE0E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B91C33B8-43E3-7B82-B4BE-393B10590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92328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92954A-E24F-B62F-2F34-4106C793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2E5A684-1D06-AA59-92D0-3E487226C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5B5CBE8-EDC2-B3B4-46A2-B4AD757A6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3B3CAF38-6CFF-C9DA-CA67-C20AB43FA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B16FD-19CC-D24E-BC3C-5ECBE54898DE}" type="datetime1">
              <a:rPr lang="sk-SK" smtClean="0"/>
              <a:t>8.11.2023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0382E8C-D9B6-A6DA-A8E9-0EC032B00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E9874FCA-E003-A0FB-C632-F7A46D565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0289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3FE91A-D4B3-82CB-6959-6D548F0E8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CF91C473-C977-450E-4ABD-C35C757264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85AC151-AE85-E3B4-6DAC-7ADECB8E27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3422EAA5-16F5-9D9C-C6C1-EA42514DB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A7851-3AFF-D24A-82ED-D9723224330D}" type="datetime1">
              <a:rPr lang="sk-SK" smtClean="0"/>
              <a:t>8.11.2023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FA622570-A119-C873-A47B-C2632808F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8A60DABB-2DA1-556A-EE40-1CFA55529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6776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3ACEE898-DC11-4107-8464-E959EC094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CB80F46-0A1C-96DF-5867-1B4260EF68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B5495CD-279E-8D71-92AC-2B11569AA2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A7570-F986-A24F-9437-C39A18BF7F32}" type="datetime1">
              <a:rPr lang="sk-SK" smtClean="0"/>
              <a:t>8.11.2023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4727C5D-6908-7E23-580F-EE603CF0A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k-SK"/>
              <a:t>FOLIO pro SVKOS/MSK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AC2CF11-517A-11FB-4BC0-932BF24A88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22376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usan.katuscak@fpf.slu.cz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oha-v-knihovne.cz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upl.eu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kument_Microsoft_Wordu.docx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kument_Microsoft_Wordu1.docx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c212.net/c/link/?t=0&amp;l=en&amp;o=3900585-1&amp;h=3848232223&amp;u=https%3A%2F%2Fwww.folio.org%2F&amp;a=FOLIO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folio-snapshot.dev.folio.org/settings/tenant-settings/location-libraries" TargetMode="External"/><Relationship Id="rId3" Type="http://schemas.openxmlformats.org/officeDocument/2006/relationships/hyperlink" Target="https://folio-snapshot.dev.folio.org/" TargetMode="External"/><Relationship Id="rId7" Type="http://schemas.openxmlformats.org/officeDocument/2006/relationships/hyperlink" Target="https://folio-snapshot.dev.folio.org/settings/tenant-settings/location-campuses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olio-snapshot.dev.folio.org/settings/tenant-settings/location-institutions" TargetMode="External"/><Relationship Id="rId5" Type="http://schemas.openxmlformats.org/officeDocument/2006/relationships/hyperlink" Target="https://folio-snapshot.dev.folio.org/settings/tenant-settings" TargetMode="External"/><Relationship Id="rId4" Type="http://schemas.openxmlformats.org/officeDocument/2006/relationships/hyperlink" Target="https://folio-snapshot.dev.folio.org/settings" TargetMode="External"/><Relationship Id="rId9" Type="http://schemas.openxmlformats.org/officeDocument/2006/relationships/hyperlink" Target="https://folio-snapshot.dev.folio.org/settings/tenant-settings/location-locations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folio-snapshot.dev.folio.org/settings/acquisition-units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olio-snapshot.dev.folio.org/settings/inventory" TargetMode="External"/><Relationship Id="rId5" Type="http://schemas.openxmlformats.org/officeDocument/2006/relationships/hyperlink" Target="https://folio-snapshot.dev.folio.org/settings/finance" TargetMode="External"/><Relationship Id="rId4" Type="http://schemas.openxmlformats.org/officeDocument/2006/relationships/hyperlink" Target="https://folio-snapshot.dev.folio.org/settings/circulation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folio-snapshot.dev.folio.org/settings/users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olio-snapshot.dev.folio.org/settings/users/owners" TargetMode="External"/><Relationship Id="rId5" Type="http://schemas.openxmlformats.org/officeDocument/2006/relationships/hyperlink" Target="https://folio-snapshot.dev.folio.org/settings/users/groups" TargetMode="External"/><Relationship Id="rId4" Type="http://schemas.openxmlformats.org/officeDocument/2006/relationships/hyperlink" Target="https://folio-snapshot.dev.folio.org/settings/users/perms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73A621-7563-81DF-82A9-6302E8EE0D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018402"/>
          </a:xfrm>
        </p:spPr>
        <p:txBody>
          <a:bodyPr/>
          <a:lstStyle/>
          <a:p>
            <a:r>
              <a:rPr lang="sk-SK" dirty="0"/>
              <a:t>Platforma FOLIO pro SVKOS/MSK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253156C-8F57-84CB-23EC-D8A718BF6B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/>
              <a:t>Prof. PhDr. Dušan </a:t>
            </a:r>
            <a:r>
              <a:rPr lang="sk-SK" dirty="0" err="1"/>
              <a:t>Katuščák</a:t>
            </a:r>
            <a:r>
              <a:rPr lang="sk-SK" dirty="0"/>
              <a:t>, PhD</a:t>
            </a:r>
          </a:p>
          <a:p>
            <a:r>
              <a:rPr lang="sk-SK" dirty="0" err="1"/>
              <a:t>Slezská</a:t>
            </a:r>
            <a:r>
              <a:rPr lang="sk-SK" dirty="0"/>
              <a:t> univerzita Opava, FPF, Ústav bohemistiky a </a:t>
            </a:r>
            <a:r>
              <a:rPr lang="sk-SK" dirty="0" err="1"/>
              <a:t>knihovnictví</a:t>
            </a:r>
            <a:endParaRPr lang="sk-SK" dirty="0"/>
          </a:p>
          <a:p>
            <a:r>
              <a:rPr lang="sk-SK" dirty="0">
                <a:hlinkClick r:id="rId3"/>
              </a:rPr>
              <a:t>dusan.katuscak@fpf.slu.cz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01BDA4F-6E3E-E4B5-C1B6-16A50537E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51B1C-218D-0D4D-8C4E-D96D48B4B443}" type="datetime1">
              <a:rPr lang="sk-SK" smtClean="0"/>
              <a:t>8.11.2023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5E6BA76-D0DF-2C82-3D6F-1E83104B2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1509881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B6EC92-8017-24D4-022F-1FA843CE5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533" y="76200"/>
            <a:ext cx="10630481" cy="1397000"/>
          </a:xfrm>
        </p:spPr>
        <p:txBody>
          <a:bodyPr>
            <a:normAutofit/>
          </a:bodyPr>
          <a:lstStyle/>
          <a:p>
            <a:r>
              <a:rPr lang="sk-SK" dirty="0"/>
              <a:t>Najrozšírenejšie otvorené ILS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0E1137B-BEE8-A22E-5A48-5A464A4DDB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sz="3999" b="1" dirty="0">
                <a:latin typeface="Arial" panose="020B0604020202020204" pitchFamily="34" charset="0"/>
                <a:cs typeface="Arial" panose="020B0604020202020204" pitchFamily="34" charset="0"/>
              </a:rPr>
              <a:t>KOHA</a:t>
            </a:r>
          </a:p>
          <a:p>
            <a:r>
              <a:rPr lang="sk-SK" sz="3999" b="1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Evergreen </a:t>
            </a:r>
            <a:endParaRPr lang="sk-SK" sz="3999" b="1" kern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sk-SK" sz="3599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Veľmi vyspelé</a:t>
            </a:r>
          </a:p>
          <a:p>
            <a:pPr lvl="1"/>
            <a:r>
              <a:rPr lang="sk-SK" sz="3599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Rozvíjajú ich komunity – dobrá participácia</a:t>
            </a:r>
          </a:p>
          <a:p>
            <a:pPr lvl="1"/>
            <a:r>
              <a:rPr lang="sk-SK" sz="3599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Voľne dostupné programy</a:t>
            </a:r>
          </a:p>
          <a:p>
            <a:pPr lvl="1"/>
            <a:r>
              <a:rPr lang="sk-SK" sz="3599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Vhodné pre menšie a stredné knižnice</a:t>
            </a:r>
          </a:p>
          <a:p>
            <a:pPr lvl="1"/>
            <a:r>
              <a:rPr lang="sk-SK" sz="3599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Nahrádzajú proprietárne systémy</a:t>
            </a:r>
          </a:p>
          <a:p>
            <a:pPr lvl="1"/>
            <a:r>
              <a:rPr lang="sk-SK" sz="3599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 sú to však platformy (LSP)!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11701329-B7C7-92F4-6187-9212E8A61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CC2CBE-D356-5E44-B7CC-F51420A9F0B5}" type="datetime1">
              <a:rPr lang="sk-SK" smtClean="0"/>
              <a:t>8.11.2023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6EA5FBE1-0146-75B5-4CAD-C463FE4AA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KIS5G_Knižnično informačné služby 5. generácie CC BY 4.0</a:t>
            </a:r>
          </a:p>
          <a:p>
            <a:r>
              <a:rPr lang="sk-SK"/>
              <a:t>
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97001778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AC5437-9642-255F-D398-36C9B391D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KOHA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178C5CA-4F0C-5905-3674-870A64BB53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Otvorený integrovaný knižničný systém 
Podporu poskytujú rôzne spoločnosti, ale knižnice môžu spúšťať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Koha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bez externej podpory
Vývojový tím spoločnosti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Koha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používa 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Bugzilla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sledovač problémov vyvinutý nadáciou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Mozilla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Foundation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
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Bugzilla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umožňuje komunite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Koha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sledovanovať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chyby a požiadavky na vylepšenia a sledovať novinky 
Dôležitou podporou platformy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Koha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je systém objavovania 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Aspen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od spoločnosti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ByWater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Solutions</a:t>
            </a:r>
            <a:endParaRPr lang="sk-SK" dirty="0"/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EFF098DA-67D1-D7D9-C6CF-969CF7815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FB9239-E5BF-244D-B3F0-8E6833B46EF5}" type="datetime1">
              <a:rPr lang="sk-SK" smtClean="0"/>
              <a:t>8.11.2023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52335A54-990F-A2B0-BFEA-09E8CD653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KIS5G_Knižnično informačné služby 5. generácie CC BY 4.0</a:t>
            </a:r>
          </a:p>
          <a:p>
            <a:r>
              <a:rPr lang="sk-SK"/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1674623162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EBC924-72B0-C082-4FB0-F104A8AC9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923"/>
            <a:ext cx="10512862" cy="980820"/>
          </a:xfrm>
        </p:spPr>
        <p:txBody>
          <a:bodyPr/>
          <a:lstStyle/>
          <a:p>
            <a:r>
              <a:rPr lang="sk-SK" dirty="0"/>
              <a:t>KOHA v Česku (od 2015)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30B2552-EA3F-2636-5517-531F52D74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569" y="1346744"/>
            <a:ext cx="10512862" cy="5145335"/>
          </a:xfrm>
        </p:spPr>
        <p:txBody>
          <a:bodyPr>
            <a:normAutofit/>
          </a:bodyPr>
          <a:lstStyle/>
          <a:p>
            <a:r>
              <a:rPr lang="sk-SK" sz="2799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aktívna česká komunita</a:t>
            </a:r>
          </a:p>
          <a:p>
            <a:r>
              <a:rPr lang="sk-SK" sz="2799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plná česká lokalizácia</a:t>
            </a:r>
          </a:p>
          <a:p>
            <a:r>
              <a:rPr lang="sk-SK" sz="2799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 súčasnosti (2023) je </a:t>
            </a:r>
            <a:r>
              <a:rPr lang="sk-SK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ILS </a:t>
            </a:r>
            <a:r>
              <a:rPr lang="sk-SK" sz="2799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KOHA v Česku využívaný v cca 1090 knižniciach</a:t>
            </a:r>
          </a:p>
          <a:p>
            <a:r>
              <a:rPr lang="sk-SK" sz="2799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druhý najpoužívanejší knižničný systém v SR</a:t>
            </a:r>
          </a:p>
          <a:p>
            <a:r>
              <a:rPr lang="sk-SK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sk-SK" sz="2799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vývoji sa v Čechách podieľa </a:t>
            </a:r>
            <a:r>
              <a:rPr lang="sk-SK" sz="2799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oi</a:t>
            </a:r>
            <a:r>
              <a:rPr lang="sk-SK" sz="2799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aj firma R-Bit </a:t>
            </a:r>
            <a:r>
              <a:rPr lang="sk-SK" sz="2799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Technology</a:t>
            </a:r>
            <a:r>
              <a:rPr lang="sk-SK" sz="2799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2799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s.r.o</a:t>
            </a:r>
            <a:r>
              <a:rPr lang="sk-SK" sz="2799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2799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https://www.koha-v-knihovne.cz/</a:t>
            </a:r>
            <a:endParaRPr lang="sk-SK" sz="2799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sk-SK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Koha</a:t>
            </a:r>
            <a:r>
              <a:rPr lang="sk-SK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 šírená pod verejnou licenciou Európskej únie</a:t>
            </a:r>
            <a:r>
              <a:rPr lang="sk-SK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[European Union Public Licence]</a:t>
            </a:r>
            <a:r>
              <a:rPr lang="sk-SK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„EUPL“). </a:t>
            </a:r>
          </a:p>
          <a:p>
            <a:endParaRPr lang="sk-SK" sz="2799" dirty="0">
              <a:latin typeface="Roboto" panose="02000000000000000000" pitchFamily="2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sk-SK" sz="2799" dirty="0">
              <a:solidFill>
                <a:srgbClr val="252525"/>
              </a:solidFill>
              <a:latin typeface="Roboto" panose="02000000000000000000" pitchFamily="2" charset="0"/>
              <a:ea typeface="Times New Roman" panose="02020603050405020304" pitchFamily="18" charset="0"/>
            </a:endParaRPr>
          </a:p>
          <a:p>
            <a:endParaRPr lang="sk-SK" sz="2799" dirty="0">
              <a:solidFill>
                <a:srgbClr val="252525"/>
              </a:solidFill>
              <a:latin typeface="Roboto" panose="02000000000000000000" pitchFamily="2" charset="0"/>
              <a:ea typeface="Times New Roman" panose="02020603050405020304" pitchFamily="18" charset="0"/>
            </a:endParaRPr>
          </a:p>
          <a:p>
            <a:endParaRPr lang="sk-SK" sz="2799" dirty="0">
              <a:solidFill>
                <a:srgbClr val="252525"/>
              </a:solidFill>
              <a:latin typeface="Roboto" panose="02000000000000000000" pitchFamily="2" charset="0"/>
              <a:ea typeface="Times New Roman" panose="02020603050405020304" pitchFamily="18" charset="0"/>
            </a:endParaRPr>
          </a:p>
          <a:p>
            <a:endParaRPr lang="sk-SK" dirty="0"/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4D5B786B-47B5-DC5A-A493-BD59C5602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E72EE3-2C82-EF4B-9EA0-67D85EA61D25}" type="datetime1">
              <a:rPr lang="sk-SK" smtClean="0"/>
              <a:t>8.11.2023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B815B031-9A75-AF09-4748-1BA1F202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KIS5G_Knižnično informačné služby 5. generácie CC BY 4.0</a:t>
            </a:r>
          </a:p>
          <a:p>
            <a:r>
              <a:rPr lang="sk-SK"/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1953893590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D8732FD-51D3-1081-0394-05F06A239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3FB9A-8F1A-4644-870D-DD53E22044E4}" type="datetime1">
              <a:rPr lang="sk-SK" smtClean="0"/>
              <a:t>8.11.2023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F9F9B22-B417-41A3-E1E0-35B18FA71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sp>
        <p:nvSpPr>
          <p:cNvPr id="6" name="Zástupný text 2">
            <a:extLst>
              <a:ext uri="{FF2B5EF4-FFF2-40B4-BE49-F238E27FC236}">
                <a16:creationId xmlns:a16="http://schemas.microsoft.com/office/drawing/2014/main" id="{2364E731-C588-01CE-7925-9547F5E71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9390"/>
            <a:ext cx="10515600" cy="2852737"/>
          </a:xfrm>
        </p:spPr>
        <p:txBody>
          <a:bodyPr>
            <a:normAutofit fontScale="90000"/>
          </a:bodyPr>
          <a:lstStyle/>
          <a:p>
            <a:pPr marL="0" indent="0"/>
            <a:br>
              <a:rPr lang="sk-SK" altLang="sk-SK" sz="4900" dirty="0">
                <a:latin typeface="Century Gothic" panose="020B0502020202020204" pitchFamily="34" charset="0"/>
              </a:rPr>
            </a:br>
            <a:br>
              <a:rPr lang="sk-SK" altLang="sk-SK" sz="4900" dirty="0">
                <a:latin typeface="Century Gothic" panose="020B0502020202020204" pitchFamily="34" charset="0"/>
              </a:rPr>
            </a:br>
            <a:br>
              <a:rPr lang="sk-SK" altLang="sk-SK" sz="4900" dirty="0">
                <a:latin typeface="Century Gothic" panose="020B0502020202020204" pitchFamily="34" charset="0"/>
              </a:rPr>
            </a:br>
            <a:br>
              <a:rPr lang="sk-SK" altLang="sk-SK" sz="4900" dirty="0">
                <a:latin typeface="Century Gothic" panose="020B0502020202020204" pitchFamily="34" charset="0"/>
              </a:rPr>
            </a:br>
            <a:br>
              <a:rPr lang="sk-SK" altLang="sk-SK" sz="4900" dirty="0">
                <a:latin typeface="Century Gothic" panose="020B0502020202020204" pitchFamily="34" charset="0"/>
              </a:rPr>
            </a:br>
            <a:r>
              <a:rPr lang="sk-SK" altLang="sk-SK" sz="4900" dirty="0">
                <a:latin typeface="Century Gothic" panose="020B0502020202020204" pitchFamily="34" charset="0"/>
              </a:rPr>
              <a:t>2. 	LSP (</a:t>
            </a:r>
            <a:r>
              <a:rPr lang="sk-SK" altLang="sk-SK" sz="4900" dirty="0" err="1">
                <a:solidFill>
                  <a:srgbClr val="000000"/>
                </a:solidFill>
                <a:latin typeface="Arial" panose="020B0604020202020204" pitchFamily="34" charset="0"/>
              </a:rPr>
              <a:t>Library</a:t>
            </a:r>
            <a:r>
              <a:rPr lang="sk-SK" altLang="sk-SK" sz="49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sk-SK" altLang="sk-SK" sz="4900" dirty="0" err="1">
                <a:solidFill>
                  <a:srgbClr val="000000"/>
                </a:solidFill>
                <a:latin typeface="Arial" panose="020B0604020202020204" pitchFamily="34" charset="0"/>
              </a:rPr>
              <a:t>Services</a:t>
            </a:r>
            <a:r>
              <a:rPr lang="sk-SK" altLang="sk-SK" sz="49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sk-SK" altLang="sk-SK" sz="4900" dirty="0" err="1">
                <a:solidFill>
                  <a:srgbClr val="000000"/>
                </a:solidFill>
                <a:latin typeface="Arial" panose="020B0604020202020204" pitchFamily="34" charset="0"/>
              </a:rPr>
              <a:t>Platforms</a:t>
            </a:r>
            <a:r>
              <a:rPr lang="sk-SK" altLang="sk-SK" sz="490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br>
              <a:rPr lang="sk-SK" altLang="sk-SK" sz="4900" dirty="0">
                <a:latin typeface="Century Gothic" panose="020B0502020202020204" pitchFamily="34" charset="0"/>
              </a:rPr>
            </a:br>
            <a:br>
              <a:rPr lang="sk-SK" altLang="sk-SK" sz="4900" dirty="0">
                <a:latin typeface="Century Gothic" panose="020B0502020202020204" pitchFamily="34" charset="0"/>
              </a:rPr>
            </a:br>
            <a:r>
              <a:rPr lang="sk-SK" altLang="sk-SK" sz="4900" dirty="0">
                <a:latin typeface="Century Gothic" panose="020B0502020202020204" pitchFamily="34" charset="0"/>
              </a:rPr>
              <a:t>	Platformy knižničných služieb</a:t>
            </a:r>
            <a:br>
              <a:rPr lang="sk-SK" altLang="sk-SK" dirty="0">
                <a:latin typeface="Century Gothic" panose="020B0502020202020204" pitchFamily="34" charset="0"/>
              </a:rPr>
            </a:b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74756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875654-027B-54C4-9072-7D4D627F9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Platformy LSP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13B2CE6-5D25-3C55-C321-6EE26539847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sk-SK" sz="3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OCLC </a:t>
            </a:r>
            <a:r>
              <a:rPr lang="sk-SK" sz="3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WorldShare</a:t>
            </a:r>
            <a:r>
              <a:rPr lang="sk-SK" sz="3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Management </a:t>
            </a:r>
            <a:r>
              <a:rPr lang="sk-SK" sz="3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Services</a:t>
            </a:r>
            <a:r>
              <a:rPr lang="sk-SK" sz="3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 </a:t>
            </a:r>
          </a:p>
          <a:p>
            <a:pPr lvl="1">
              <a:lnSpc>
                <a:spcPct val="100000"/>
              </a:lnSpc>
            </a:pPr>
            <a:r>
              <a:rPr lang="sk-SK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ALMA Ex Libris</a:t>
            </a:r>
            <a:r>
              <a:rPr lang="sk-SK" sz="3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</a:p>
          <a:p>
            <a:pPr lvl="1">
              <a:lnSpc>
                <a:spcPct val="100000"/>
              </a:lnSpc>
            </a:pPr>
            <a:r>
              <a:rPr lang="sk-SK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RERO+</a:t>
            </a:r>
          </a:p>
          <a:p>
            <a:pPr lvl="1">
              <a:lnSpc>
                <a:spcPct val="100000"/>
              </a:lnSpc>
            </a:pPr>
            <a:r>
              <a:rPr lang="sk-SK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FOLIO</a:t>
            </a:r>
          </a:p>
          <a:p>
            <a:pPr lvl="1">
              <a:lnSpc>
                <a:spcPct val="100000"/>
              </a:lnSpc>
            </a:pPr>
            <a:r>
              <a:rPr lang="sk-SK" sz="3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TIND</a:t>
            </a:r>
          </a:p>
          <a:p>
            <a:endParaRPr lang="sk-SK" dirty="0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315F535E-B29E-8E41-068B-5A1D02DEF1B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sk-SK" sz="3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ProQuest</a:t>
            </a:r>
            <a:r>
              <a:rPr lang="sk-SK" sz="3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3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Intota</a:t>
            </a:r>
            <a:r>
              <a:rPr lang="sk-SK" sz="3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</a:p>
          <a:p>
            <a:pPr lvl="1">
              <a:lnSpc>
                <a:spcPct val="100000"/>
              </a:lnSpc>
            </a:pPr>
            <a:r>
              <a:rPr lang="sk-SK" sz="3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Kuali</a:t>
            </a:r>
            <a:r>
              <a:rPr lang="sk-SK" sz="3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OLE, </a:t>
            </a:r>
          </a:p>
          <a:p>
            <a:pPr lvl="1">
              <a:lnSpc>
                <a:spcPct val="100000"/>
              </a:lnSpc>
            </a:pPr>
            <a:r>
              <a:rPr lang="sk-SK" sz="3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SirsiDynix</a:t>
            </a:r>
            <a:r>
              <a:rPr lang="sk-SK" sz="3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100000"/>
              </a:lnSpc>
            </a:pPr>
            <a:r>
              <a:rPr lang="sk-SK" sz="3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BLUEcloud</a:t>
            </a:r>
            <a:r>
              <a:rPr lang="sk-SK" sz="3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Suite a </a:t>
            </a:r>
          </a:p>
          <a:p>
            <a:pPr lvl="1">
              <a:lnSpc>
                <a:spcPct val="100000"/>
              </a:lnSpc>
            </a:pPr>
            <a:r>
              <a:rPr lang="sk-SK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MEDAD</a:t>
            </a:r>
            <a:endParaRPr lang="sk-SK" sz="3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sk-SK" dirty="0"/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36838932-42AB-CC8E-BEDF-19F966F1C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280E2A-8145-C045-A95F-E2CEB62D191A}" type="datetime1">
              <a:rPr lang="sk-SK" smtClean="0"/>
              <a:t>8.11.2023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8DAF302E-AA37-9F67-96E0-372F6D744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3747078880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F4801A06-8EFE-AD2A-FDFA-0EA39FC568D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3949" y="-42752"/>
          <a:ext cx="12036464" cy="6943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kument" r:id="rId3" imgW="5765800" imgH="3937000" progId="Word.Document.12">
                  <p:embed/>
                </p:oleObj>
              </mc:Choice>
              <mc:Fallback>
                <p:oleObj name="Dokument" r:id="rId3" imgW="5765800" imgH="3937000" progId="Word.Document.12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F4801A06-8EFE-AD2A-FDFA-0EA39FC568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3949" y="-42752"/>
                        <a:ext cx="12036464" cy="69435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8B9BE756-ED86-161D-6A12-12B45CE44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1F2F8D-E967-0043-B462-170BC0C7ACAF}" type="datetime1">
              <a:rPr lang="sk-SK" smtClean="0"/>
              <a:t>8.11.2023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95534FA2-5247-70B0-380B-8FF0865B3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66702876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C9678D61-E37B-D631-4F87-30C3C6ED2E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6463" y="1764148"/>
          <a:ext cx="11649216" cy="3426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kument" r:id="rId3" imgW="5765800" imgH="1727200" progId="Word.Document.12">
                  <p:embed/>
                </p:oleObj>
              </mc:Choice>
              <mc:Fallback>
                <p:oleObj name="Dokument" r:id="rId3" imgW="5765800" imgH="1727200" progId="Word.Document.12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C9678D61-E37B-D631-4F87-30C3C6ED2E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6463" y="1764148"/>
                        <a:ext cx="11649216" cy="34265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DA4F384-3D67-66B7-B1F6-D45AD199D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62CD93-A6EA-C445-9A27-BFDB4F9A277D}" type="datetime1">
              <a:rPr lang="sk-SK" smtClean="0"/>
              <a:t>8.11.2023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E8C874B6-6C33-C7F8-9CEA-70A3C558F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280028256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E17ED6-8E3B-C96C-E4D6-EB499EDD9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Architektúra </a:t>
            </a:r>
            <a:r>
              <a:rPr lang="sk-SK" dirty="0" err="1"/>
              <a:t>mikroslužieb</a:t>
            </a:r>
            <a:r>
              <a:rPr lang="sk-SK" dirty="0"/>
              <a:t> LSP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1D90F9EF-7499-17C4-A6C1-5F5855EF97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8169" y="1514750"/>
            <a:ext cx="9478108" cy="4792302"/>
          </a:xfrm>
          <a:prstGeom prst="rect">
            <a:avLst/>
          </a:prstGeom>
        </p:spPr>
      </p:pic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664BB4FA-FC87-ACB6-AD3C-FF4D9BEC0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84F47-8BC4-6D42-A24F-3186582ADB1D}" type="datetime1">
              <a:rPr lang="sk-SK" smtClean="0"/>
              <a:t>8.11.2023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35491DF4-6DD1-F8FB-DA3B-CC22D7B34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3607386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782E39-4C0D-4039-730B-61DE63A23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 architektúry monolitu do </a:t>
            </a:r>
            <a:r>
              <a:rPr lang="sk-SK" dirty="0" err="1"/>
              <a:t>mikroslužieb</a:t>
            </a:r>
            <a:r>
              <a:rPr lang="sk-SK" dirty="0"/>
              <a:t> 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41BDED7D-6F47-845B-5494-9C57E3F76D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60600" y="2147094"/>
            <a:ext cx="7670800" cy="3708400"/>
          </a:xfrm>
          <a:prstGeom prst="rect">
            <a:avLst/>
          </a:prstGeom>
        </p:spPr>
      </p:pic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BE1E7B44-9AD4-C14A-A0B7-12BA02677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6A9CC-C597-E844-AD26-7A2AAEC9C39E}" type="datetime1">
              <a:rPr lang="sk-SK" smtClean="0"/>
              <a:t>8.11.2023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6CFB66B4-5FDA-ACB1-8EB0-9B496F7C9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894296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EA8544-BC3C-7FB7-6007-87BD8EE3A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 architektúry monolitu to </a:t>
            </a:r>
            <a:r>
              <a:rPr lang="sk-SK" dirty="0" err="1"/>
              <a:t>mikroslužieb</a:t>
            </a:r>
            <a:r>
              <a:rPr lang="sk-SK" dirty="0"/>
              <a:t> 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AD150901-141C-06CC-C3B7-E0453CAD92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60600" y="1931194"/>
            <a:ext cx="7670800" cy="4140200"/>
          </a:xfrm>
          <a:prstGeom prst="rect">
            <a:avLst/>
          </a:prstGeom>
        </p:spPr>
      </p:pic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C9B2CD9-5205-281C-2D2F-F9CDC2A35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7DBBF-BAF7-0941-B989-BC830CABAA38}" type="datetime1">
              <a:rPr lang="sk-SK" smtClean="0"/>
              <a:t>8.11.2023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BA3F0C4-E317-BDAA-1A11-FC6A6AD59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496888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86E077-48D6-68D9-DDAE-909DB065C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Osnova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E60EAE6-C4EF-216B-AA25-EBFD932DCC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sz="4400" dirty="0"/>
              <a:t>1.Technológie pre </a:t>
            </a:r>
            <a:r>
              <a:rPr lang="sk-SK" sz="4400" dirty="0" err="1"/>
              <a:t>smart</a:t>
            </a:r>
            <a:r>
              <a:rPr lang="sk-SK" sz="4400" dirty="0"/>
              <a:t> informačné inštitúcie: ILS, LSP</a:t>
            </a:r>
          </a:p>
          <a:p>
            <a:pPr marL="0" indent="0">
              <a:buNone/>
            </a:pPr>
            <a:r>
              <a:rPr lang="sk-SK" sz="4400" dirty="0"/>
              <a:t>2. Moderné platformy LSP</a:t>
            </a:r>
          </a:p>
          <a:p>
            <a:pPr marL="0" indent="0">
              <a:buNone/>
            </a:pPr>
            <a:r>
              <a:rPr lang="sk-SK" sz="4400" dirty="0"/>
              <a:t>3. FOLIO</a:t>
            </a:r>
          </a:p>
          <a:p>
            <a:pPr marL="0" indent="0">
              <a:buNone/>
            </a:pPr>
            <a:r>
              <a:rPr lang="sk-SK" sz="4400" dirty="0"/>
              <a:t>4 FOLIO DEMO </a:t>
            </a:r>
          </a:p>
          <a:p>
            <a:pPr marL="0" indent="0">
              <a:buNone/>
            </a:pPr>
            <a:r>
              <a:rPr lang="sk-SK" sz="4400" dirty="0"/>
              <a:t>5 FOLIO konzorcium</a:t>
            </a:r>
          </a:p>
          <a:p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707D111-F4B0-7BC9-F827-4C7DD55AB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A5A2E-DB3A-2E43-BADA-B33460A3C1BD}" type="datetime1">
              <a:rPr lang="sk-SK" smtClean="0"/>
              <a:t>8.11.2023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A421399-0939-1A9C-0103-B67106E3E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11433540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2AF23F4F-2CF3-44D7-5038-4E25187CE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17E6-D292-D64C-A1DD-03846EB4E82B}" type="datetime1">
              <a:rPr lang="sk-SK" smtClean="0"/>
              <a:t>8.11.2023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57ABD81E-A687-8BE2-C818-0F9BBC753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2DA4E176-10AB-4B0D-2353-802CDDD9B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13" y="771520"/>
            <a:ext cx="11562735" cy="529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22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D370B5-7C48-1086-39D4-4887F3B82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080597"/>
          </a:xfrm>
        </p:spPr>
        <p:txBody>
          <a:bodyPr/>
          <a:lstStyle/>
          <a:p>
            <a:pPr algn="ctr"/>
            <a:r>
              <a:rPr lang="sk-SK" dirty="0"/>
              <a:t>3 FOLIO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AA3EE2A-5D92-76BC-B431-7DD649833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3FB9A-8F1A-4644-870D-DD53E22044E4}" type="datetime1">
              <a:rPr lang="sk-SK" smtClean="0"/>
              <a:t>8.11.2023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6E98D6C-DE03-9E61-C776-785488199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3967551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ADF878-05C6-5AC0-E842-E2811A44A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Typy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instalací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nasazení</a:t>
            </a:r>
            <a:b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</a:br>
            <a:endParaRPr lang="sk-SK" dirty="0"/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C9A8E735-FA98-AA22-1EF1-270D02472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S FOLIO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můžeme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pracovat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instalovat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nasazovat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různými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způsoby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:</a:t>
            </a:r>
          </a:p>
          <a:p>
            <a:pPr marL="514350" indent="-514350" algn="l">
              <a:buFont typeface="+mj-lt"/>
              <a:buAutoNum type="arabicPeriod"/>
            </a:pP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Předem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postavené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Vagrant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boxy</a:t>
            </a:r>
          </a:p>
          <a:p>
            <a:pPr marL="514350" indent="-514350" algn="l">
              <a:buFont typeface="+mj-lt"/>
              <a:buAutoNum type="arabicPeriod"/>
            </a:pP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Nasazení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na jeden server</a:t>
            </a:r>
          </a:p>
          <a:p>
            <a:pPr marL="514350" indent="-514350" algn="l">
              <a:buFont typeface="+mj-lt"/>
              <a:buAutoNum type="arabicPeriod"/>
            </a:pP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Nasazení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Kubernetes</a:t>
            </a:r>
            <a:endParaRPr lang="sk-SK" b="0" i="0" dirty="0">
              <a:solidFill>
                <a:srgbClr val="222222"/>
              </a:solidFill>
              <a:effectLst/>
              <a:latin typeface="-apple-system"/>
            </a:endParaRPr>
          </a:p>
          <a:p>
            <a:pPr marL="514350" indent="-514350" algn="l">
              <a:buFont typeface="+mj-lt"/>
              <a:buAutoNum type="arabicPeriod"/>
            </a:pPr>
            <a:endParaRPr lang="sk-SK" dirty="0">
              <a:solidFill>
                <a:srgbClr val="222222"/>
              </a:solidFill>
              <a:latin typeface="-apple-system"/>
            </a:endParaRPr>
          </a:p>
          <a:p>
            <a:pPr marL="0" indent="0">
              <a:buNone/>
            </a:pPr>
            <a:r>
              <a:rPr lang="sk-SK" dirty="0" err="1">
                <a:solidFill>
                  <a:srgbClr val="222222"/>
                </a:solidFill>
                <a:latin typeface="-apple-system"/>
              </a:rPr>
              <a:t>Ve</a:t>
            </a:r>
            <a:r>
              <a:rPr lang="sk-SK" dirty="0">
                <a:solidFill>
                  <a:srgbClr val="222222"/>
                </a:solidFill>
                <a:latin typeface="-apple-system"/>
              </a:rPr>
              <a:t> SVK </a:t>
            </a:r>
            <a:r>
              <a:rPr lang="sk-SK" dirty="0" err="1">
                <a:solidFill>
                  <a:srgbClr val="222222"/>
                </a:solidFill>
                <a:latin typeface="-apple-system"/>
              </a:rPr>
              <a:t>počítáme</a:t>
            </a:r>
            <a:r>
              <a:rPr lang="sk-SK" dirty="0">
                <a:solidFill>
                  <a:srgbClr val="222222"/>
                </a:solidFill>
                <a:latin typeface="-apple-system"/>
              </a:rPr>
              <a:t> s </a:t>
            </a:r>
            <a:r>
              <a:rPr lang="sk-SK" dirty="0" err="1">
                <a:solidFill>
                  <a:srgbClr val="222222"/>
                </a:solidFill>
                <a:latin typeface="-apple-system"/>
              </a:rPr>
              <a:t>nasazením</a:t>
            </a:r>
            <a:r>
              <a:rPr lang="sk-SK" dirty="0">
                <a:solidFill>
                  <a:srgbClr val="222222"/>
                </a:solidFill>
                <a:latin typeface="-apple-system"/>
              </a:rPr>
              <a:t> na jeden server!</a:t>
            </a:r>
            <a:br>
              <a:rPr lang="sk-SK" dirty="0"/>
            </a:br>
            <a:endParaRPr lang="sk-SK" dirty="0"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9796FB9E-7F27-3F90-9AA5-2B9EBC9F8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4AE9F-5195-F74F-A579-664195985000}" type="datetime1">
              <a:rPr lang="sk-SK" smtClean="0"/>
              <a:t>8.11.2023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E3A92BED-BFBC-A646-F579-228BF968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1909243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486B16-5C5E-C34C-9CE0-75C9A71AA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FOLIO – technické </a:t>
            </a:r>
            <a:r>
              <a:rPr lang="sk-SK" dirty="0" err="1"/>
              <a:t>požadavky</a:t>
            </a:r>
            <a:endParaRPr lang="sk-SK" dirty="0"/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BA91FB14-F91E-DD01-431C-790695C869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60320" y="1312654"/>
            <a:ext cx="6510765" cy="4950986"/>
          </a:xfrm>
          <a:prstGeom prst="rect">
            <a:avLst/>
          </a:prstGeom>
        </p:spPr>
      </p:pic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6B8EAA5A-8498-E6D4-D775-CA590A136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7FC90-6C33-D847-B2AE-75EFF264D233}" type="datetime1">
              <a:rPr lang="sk-SK" smtClean="0"/>
              <a:t>8.11.2023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0173D52-7539-E6C5-87FA-812B72F94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40502192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41BF1A-CC28-A373-5401-BDD6366AE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Instalace</a:t>
            </a:r>
            <a:r>
              <a:rPr lang="sk-SK" dirty="0"/>
              <a:t> - 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Nastavení &gt;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Verze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softwaru</a:t>
            </a:r>
            <a:b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FEF45F8-63D0-1B1C-F561-B0F428E96C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Vždy je </a:t>
            </a:r>
            <a:r>
              <a:rPr lang="sk-SK" dirty="0" err="1"/>
              <a:t>nainstalován</a:t>
            </a:r>
            <a:r>
              <a:rPr lang="sk-SK" dirty="0"/>
              <a:t> kompletní software</a:t>
            </a:r>
          </a:p>
          <a:p>
            <a:r>
              <a:rPr lang="sk-SK" dirty="0"/>
              <a:t>Nové </a:t>
            </a:r>
            <a:r>
              <a:rPr lang="sk-SK" dirty="0" err="1"/>
              <a:t>verze</a:t>
            </a:r>
            <a:r>
              <a:rPr lang="sk-SK" dirty="0"/>
              <a:t> softwaru </a:t>
            </a:r>
            <a:r>
              <a:rPr lang="sk-SK" dirty="0" err="1"/>
              <a:t>jsou</a:t>
            </a:r>
            <a:r>
              <a:rPr lang="sk-SK" dirty="0"/>
              <a:t> </a:t>
            </a:r>
            <a:r>
              <a:rPr lang="sk-SK" dirty="0" err="1"/>
              <a:t>pojmenovány</a:t>
            </a:r>
            <a:r>
              <a:rPr lang="sk-SK" dirty="0"/>
              <a:t> po </a:t>
            </a:r>
            <a:r>
              <a:rPr lang="sk-SK" dirty="0" err="1"/>
              <a:t>květinách</a:t>
            </a:r>
            <a:r>
              <a:rPr lang="sk-SK" dirty="0"/>
              <a:t> (</a:t>
            </a:r>
            <a:r>
              <a:rPr lang="sk-SK" dirty="0" err="1"/>
              <a:t>Mák</a:t>
            </a:r>
            <a:r>
              <a:rPr lang="sk-SK" dirty="0"/>
              <a:t>, </a:t>
            </a:r>
            <a:r>
              <a:rPr lang="sk-SK" dirty="0" err="1"/>
              <a:t>Quesenalia</a:t>
            </a:r>
            <a:r>
              <a:rPr lang="sk-SK" dirty="0"/>
              <a:t>...) </a:t>
            </a:r>
          </a:p>
          <a:p>
            <a:endParaRPr lang="sk-SK" dirty="0"/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3DDC7BF2-F105-BAD2-E225-5E6C1AAFE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A78AF-5973-704E-B306-E8D0C5BEF871}" type="datetime1">
              <a:rPr lang="sk-SK" smtClean="0"/>
              <a:t>8.11.2023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CBE3F6BF-272F-24ED-D7CC-15E7072A5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9B2FDB73-5AF4-5190-3E7C-4B32F5E70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100" y="3249454"/>
            <a:ext cx="3683000" cy="208280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5CF48F5B-6C21-5370-01CC-D4689C4FA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8839" y="2919808"/>
            <a:ext cx="2426781" cy="3215484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8228BAFE-91D3-AE81-E959-F1ED3DE6E1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4019" y="3249454"/>
            <a:ext cx="2247900" cy="2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94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0C7340-FD70-3460-F1F4-93CD4CCD8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Instalace</a:t>
            </a:r>
            <a:r>
              <a:rPr lang="sk-SK" dirty="0"/>
              <a:t> FOLIO v SVKOS – jeden server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8ED1173-6535-CBF5-57BA-1AB21972AA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Místní</a:t>
            </a:r>
            <a:r>
              <a:rPr lang="sk-SK" dirty="0"/>
              <a:t>, </a:t>
            </a:r>
            <a:r>
              <a:rPr lang="sk-SK" dirty="0" err="1"/>
              <a:t>lokální</a:t>
            </a:r>
            <a:r>
              <a:rPr lang="sk-SK" dirty="0"/>
              <a:t> </a:t>
            </a:r>
            <a:r>
              <a:rPr lang="sk-SK" dirty="0" err="1"/>
              <a:t>nasazení</a:t>
            </a:r>
            <a:r>
              <a:rPr lang="sk-SK" dirty="0"/>
              <a:t> pro jednu </a:t>
            </a:r>
            <a:r>
              <a:rPr lang="sk-SK" dirty="0" err="1"/>
              <a:t>organizaci</a:t>
            </a:r>
            <a:endParaRPr lang="sk-SK" dirty="0"/>
          </a:p>
          <a:p>
            <a:r>
              <a:rPr lang="sk-SK" dirty="0"/>
              <a:t>FOLIO </a:t>
            </a:r>
            <a:r>
              <a:rPr lang="sk-SK" dirty="0" err="1"/>
              <a:t>běží</a:t>
            </a:r>
            <a:r>
              <a:rPr lang="sk-SK" dirty="0"/>
              <a:t> na jednom serveru</a:t>
            </a:r>
          </a:p>
          <a:p>
            <a:r>
              <a:rPr lang="sk-SK" dirty="0"/>
              <a:t>SVKOS je jeden </a:t>
            </a:r>
            <a:r>
              <a:rPr lang="sk-SK" dirty="0" err="1"/>
              <a:t>nájemce</a:t>
            </a:r>
            <a:r>
              <a:rPr lang="sk-SK" dirty="0"/>
              <a:t> (</a:t>
            </a:r>
            <a:r>
              <a:rPr lang="sk-SK" dirty="0" err="1"/>
              <a:t>tenant</a:t>
            </a:r>
            <a:r>
              <a:rPr lang="sk-SK" dirty="0"/>
              <a:t>) </a:t>
            </a:r>
          </a:p>
          <a:p>
            <a:r>
              <a:rPr lang="sk-SK" dirty="0" err="1"/>
              <a:t>Víme</a:t>
            </a:r>
            <a:r>
              <a:rPr lang="sk-SK" dirty="0"/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předem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odhadnout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počet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tenantů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prostředků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které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bude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instance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zpracovávat</a:t>
            </a:r>
            <a:endParaRPr lang="sk-SK" b="0" i="0" dirty="0">
              <a:solidFill>
                <a:srgbClr val="222222"/>
              </a:solidFill>
              <a:effectLst/>
              <a:latin typeface="-apple-system"/>
            </a:endParaRPr>
          </a:p>
          <a:p>
            <a:r>
              <a:rPr lang="sk-SK" dirty="0">
                <a:solidFill>
                  <a:srgbClr val="222222"/>
                </a:solidFill>
                <a:latin typeface="-apple-system"/>
              </a:rPr>
              <a:t>V prípade potreby je možné rozšíriť o nové oblasti (ERP kampusu, </a:t>
            </a:r>
            <a:r>
              <a:rPr lang="sk-SK" dirty="0" err="1">
                <a:solidFill>
                  <a:srgbClr val="222222"/>
                </a:solidFill>
                <a:latin typeface="-apple-system"/>
              </a:rPr>
              <a:t>administrace</a:t>
            </a:r>
            <a:r>
              <a:rPr lang="sk-SK" dirty="0">
                <a:solidFill>
                  <a:srgbClr val="222222"/>
                </a:solidFill>
                <a:latin typeface="-apple-system"/>
              </a:rPr>
              <a:t> </a:t>
            </a:r>
            <a:r>
              <a:rPr lang="sk-SK" dirty="0" err="1">
                <a:solidFill>
                  <a:srgbClr val="222222"/>
                </a:solidFill>
                <a:latin typeface="-apple-system"/>
              </a:rPr>
              <a:t>výzkumu</a:t>
            </a:r>
            <a:r>
              <a:rPr lang="sk-SK" dirty="0">
                <a:solidFill>
                  <a:srgbClr val="222222"/>
                </a:solidFill>
                <a:latin typeface="-apple-system"/>
              </a:rPr>
              <a:t> </a:t>
            </a:r>
          </a:p>
          <a:p>
            <a:r>
              <a:rPr lang="sk-SK" dirty="0">
                <a:solidFill>
                  <a:srgbClr val="222222"/>
                </a:solidFill>
                <a:latin typeface="-apple-system"/>
              </a:rPr>
              <a:t>Pro </a:t>
            </a:r>
            <a:r>
              <a:rPr lang="sk-SK" dirty="0" err="1">
                <a:solidFill>
                  <a:srgbClr val="222222"/>
                </a:solidFill>
                <a:latin typeface="-apple-system"/>
              </a:rPr>
              <a:t>vývojáře</a:t>
            </a:r>
            <a:r>
              <a:rPr lang="sk-SK" dirty="0">
                <a:solidFill>
                  <a:srgbClr val="222222"/>
                </a:solidFill>
                <a:latin typeface="-apple-system"/>
              </a:rPr>
              <a:t> </a:t>
            </a:r>
            <a:r>
              <a:rPr lang="sk-SK" dirty="0" err="1">
                <a:solidFill>
                  <a:srgbClr val="222222"/>
                </a:solidFill>
                <a:latin typeface="-apple-system"/>
              </a:rPr>
              <a:t>může</a:t>
            </a:r>
            <a:r>
              <a:rPr lang="sk-SK" dirty="0">
                <a:solidFill>
                  <a:srgbClr val="222222"/>
                </a:solidFill>
                <a:latin typeface="-apple-system"/>
              </a:rPr>
              <a:t> </a:t>
            </a:r>
            <a:r>
              <a:rPr lang="sk-SK" dirty="0" err="1">
                <a:solidFill>
                  <a:srgbClr val="222222"/>
                </a:solidFill>
                <a:latin typeface="-apple-system"/>
              </a:rPr>
              <a:t>být</a:t>
            </a:r>
            <a:r>
              <a:rPr lang="sk-SK" dirty="0">
                <a:solidFill>
                  <a:srgbClr val="222222"/>
                </a:solidFill>
                <a:latin typeface="-apple-system"/>
              </a:rPr>
              <a:t> na serveru </a:t>
            </a:r>
            <a:r>
              <a:rPr lang="sk-SK" dirty="0" err="1">
                <a:solidFill>
                  <a:srgbClr val="222222"/>
                </a:solidFill>
                <a:latin typeface="-apple-system"/>
              </a:rPr>
              <a:t>vytvořena</a:t>
            </a:r>
            <a:r>
              <a:rPr lang="sk-SK" dirty="0">
                <a:solidFill>
                  <a:srgbClr val="222222"/>
                </a:solidFill>
                <a:latin typeface="-apple-system"/>
              </a:rPr>
              <a:t> samostatná </a:t>
            </a:r>
            <a:r>
              <a:rPr lang="sk-SK" dirty="0" err="1">
                <a:solidFill>
                  <a:srgbClr val="222222"/>
                </a:solidFill>
                <a:latin typeface="-apple-system"/>
              </a:rPr>
              <a:t>instance</a:t>
            </a:r>
            <a:r>
              <a:rPr lang="sk-SK" dirty="0">
                <a:solidFill>
                  <a:srgbClr val="222222"/>
                </a:solidFill>
                <a:latin typeface="-apple-system"/>
              </a:rPr>
              <a:t> (</a:t>
            </a:r>
            <a:r>
              <a:rPr lang="sk-SK" dirty="0" err="1">
                <a:solidFill>
                  <a:srgbClr val="222222"/>
                </a:solidFill>
                <a:latin typeface="-apple-system"/>
              </a:rPr>
              <a:t>virtuální</a:t>
            </a:r>
            <a:r>
              <a:rPr lang="sk-SK" dirty="0">
                <a:solidFill>
                  <a:srgbClr val="222222"/>
                </a:solidFill>
                <a:latin typeface="-apple-system"/>
              </a:rPr>
              <a:t> server)</a:t>
            </a:r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BB0E84A-FDE0-607C-EE5A-F3022684B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B5A3D-0330-BB4F-997F-E22488610C09}" type="datetime1">
              <a:rPr lang="sk-SK" smtClean="0"/>
              <a:t>8.11.2023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EE52A13-2121-FD69-1DA7-4E2721B98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30883901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885D14-597C-F016-2646-EEC1C237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4965"/>
          </a:xfrm>
        </p:spPr>
        <p:txBody>
          <a:bodyPr/>
          <a:lstStyle/>
          <a:p>
            <a:r>
              <a:rPr lang="sk-SK" dirty="0"/>
              <a:t>Po </a:t>
            </a:r>
            <a:r>
              <a:rPr lang="sk-SK" dirty="0" err="1"/>
              <a:t>instalaci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06AF793-21B2-01FC-523F-3EC09A86E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838" y="1460090"/>
            <a:ext cx="10818962" cy="4716873"/>
          </a:xfrm>
        </p:spPr>
        <p:txBody>
          <a:bodyPr/>
          <a:lstStyle/>
          <a:p>
            <a:r>
              <a:rPr lang="sk-SK" sz="2400" dirty="0"/>
              <a:t>Software je k </a:t>
            </a:r>
            <a:r>
              <a:rPr lang="sk-SK" sz="2400" dirty="0" err="1"/>
              <a:t>dispozici</a:t>
            </a:r>
            <a:r>
              <a:rPr lang="sk-SK" sz="2400" dirty="0"/>
              <a:t> </a:t>
            </a:r>
            <a:r>
              <a:rPr lang="sk-SK" sz="2400" dirty="0" err="1"/>
              <a:t>oprávněným</a:t>
            </a:r>
            <a:r>
              <a:rPr lang="sk-SK" sz="2400" dirty="0"/>
              <a:t> </a:t>
            </a:r>
            <a:r>
              <a:rPr lang="sk-SK" sz="2400" dirty="0" err="1"/>
              <a:t>pracovníkům</a:t>
            </a:r>
            <a:r>
              <a:rPr lang="sk-SK" sz="2400" dirty="0"/>
              <a:t> </a:t>
            </a:r>
            <a:r>
              <a:rPr lang="sk-SK" sz="2400" dirty="0" err="1"/>
              <a:t>knihovny</a:t>
            </a:r>
            <a:r>
              <a:rPr lang="sk-SK" sz="2400" dirty="0"/>
              <a:t> (účet) (</a:t>
            </a:r>
            <a:r>
              <a:rPr lang="sk-SK" sz="2400" dirty="0" err="1"/>
              <a:t>Clients</a:t>
            </a:r>
            <a:r>
              <a:rPr lang="sk-SK" sz="2400" dirty="0"/>
              <a:t>)</a:t>
            </a:r>
            <a:r>
              <a:rPr lang="sk-SK" dirty="0"/>
              <a:t>
</a:t>
            </a:r>
            <a:r>
              <a:rPr lang="sk-SK" sz="2400" dirty="0"/>
              <a:t>Umožňuje </a:t>
            </a:r>
            <a:r>
              <a:rPr lang="sk-SK" sz="2400" dirty="0" err="1"/>
              <a:t>samoregistraci</a:t>
            </a:r>
            <a:r>
              <a:rPr lang="sk-SK" sz="2400" dirty="0"/>
              <a:t> </a:t>
            </a:r>
            <a:r>
              <a:rPr lang="sk-SK" sz="2400" dirty="0" err="1"/>
              <a:t>veřejnosti</a:t>
            </a:r>
            <a:r>
              <a:rPr lang="sk-SK" sz="2400" dirty="0"/>
              <a:t> (účet) (</a:t>
            </a:r>
            <a:r>
              <a:rPr lang="sk-SK" sz="2400" dirty="0" err="1"/>
              <a:t>Clients</a:t>
            </a:r>
            <a:r>
              <a:rPr lang="sk-SK" sz="2400" dirty="0"/>
              <a:t>)</a:t>
            </a:r>
          </a:p>
          <a:p>
            <a:pPr marL="0" indent="0">
              <a:buNone/>
            </a:pPr>
            <a:endParaRPr lang="sk-SK" dirty="0"/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8CF895EF-88A5-8444-5A39-304C0A58B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1FE12-4313-4F4E-967A-E81DC09A74DB}" type="datetime1">
              <a:rPr lang="sk-SK" smtClean="0"/>
              <a:t>8.11.2023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E42215AA-4BD8-0434-9D28-8BA3604A5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CBFA9DDD-86AB-7C4C-79F2-B90598B23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23" y="2398643"/>
            <a:ext cx="11010326" cy="432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929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CAEA6AA2-19EF-084B-6841-5973192F8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981CD2-0C96-C245-9726-D728DB89A5A4}" type="datetime1">
              <a:rPr lang="sk-SK" smtClean="0"/>
              <a:t>8.11.2023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0F872A1E-A660-E0D8-D78B-A67A7BE5C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428BE43C-4DB0-C8E2-A3BF-8DF220743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200" y="65549"/>
            <a:ext cx="10006885" cy="633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46152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DB7AFB-CD42-66B2-4B97-73C5347BF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Rozšírenie FOLIO 2021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7044DD26-C764-3141-C82B-4FC787C3EC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34561" y="1215343"/>
            <a:ext cx="7766612" cy="4830615"/>
          </a:xfrm>
          <a:prstGeom prst="rect">
            <a:avLst/>
          </a:prstGeom>
        </p:spPr>
      </p:pic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855927B9-A786-F690-C558-876646CF9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915A18-B9D8-9B41-983E-AB8AA06396A1}" type="datetime1">
              <a:rPr lang="sk-SK" smtClean="0"/>
              <a:t>8.11.2023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29A5E11B-0B35-1AA5-6B53-C69E02014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2398547038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CFF72B4C-4D93-2DE5-3055-568CE47BB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17E6-D292-D64C-A1DD-03846EB4E82B}" type="datetime1">
              <a:rPr lang="sk-SK" smtClean="0"/>
              <a:t>8.11.2023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63AC1C09-A539-4C6B-41E3-968301BA9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FF3C13C8-8B92-E456-47DA-14EA24372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324" y="250452"/>
            <a:ext cx="9428206" cy="594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67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Nadpis 1">
            <a:extLst>
              <a:ext uri="{FF2B5EF4-FFF2-40B4-BE49-F238E27FC236}">
                <a16:creationId xmlns:a16="http://schemas.microsoft.com/office/drawing/2014/main" id="{FC519C20-717A-042D-8B5F-2CAFEA3248AB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838201" y="265113"/>
            <a:ext cx="10437814" cy="1033462"/>
          </a:xfrm>
        </p:spPr>
        <p:txBody>
          <a:bodyPr>
            <a:normAutofit/>
          </a:bodyPr>
          <a:lstStyle/>
          <a:p>
            <a:r>
              <a:rPr altLang="sk-SK">
                <a:latin typeface="Century Gothic" panose="020B0502020202020204" pitchFamily="34" charset="0"/>
              </a:rPr>
              <a:t>Technológie pre smart knižnice</a:t>
            </a:r>
          </a:p>
        </p:txBody>
      </p:sp>
      <p:sp>
        <p:nvSpPr>
          <p:cNvPr id="21506" name="Zástupný objekt pre obsah 2">
            <a:extLst>
              <a:ext uri="{FF2B5EF4-FFF2-40B4-BE49-F238E27FC236}">
                <a16:creationId xmlns:a16="http://schemas.microsoft.com/office/drawing/2014/main" id="{F015F49C-80CF-EE8B-D264-0A80CB4BD120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solidFill>
            <a:schemeClr val="accent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/>
          <a:lstStyle/>
          <a:p>
            <a:pPr marL="0" indent="0">
              <a:buNone/>
            </a:pPr>
            <a:r>
              <a:rPr altLang="sk-SK" dirty="0">
                <a:solidFill>
                  <a:schemeClr val="bg1"/>
                </a:solidFill>
                <a:latin typeface="Century Gothic" panose="020B0502020202020204" pitchFamily="34" charset="0"/>
              </a:rPr>
              <a:t>Kľúčové kategórie technológií pre knižnice: </a:t>
            </a:r>
          </a:p>
          <a:p>
            <a:endParaRPr altLang="sk-SK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altLang="sk-SK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1. ILS (</a:t>
            </a:r>
            <a:r>
              <a:rPr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I</a:t>
            </a:r>
            <a:r>
              <a:rPr lang="en-US" altLang="sk-SK" sz="4400" dirty="0" err="1">
                <a:solidFill>
                  <a:schemeClr val="bg1"/>
                </a:solidFill>
                <a:latin typeface="Arial" panose="020B0604020202020204" pitchFamily="34" charset="0"/>
              </a:rPr>
              <a:t>ntegrated</a:t>
            </a:r>
            <a:r>
              <a:rPr lang="en-US"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L</a:t>
            </a:r>
            <a:r>
              <a:rPr lang="en-US" altLang="sk-SK" sz="4400" dirty="0" err="1">
                <a:solidFill>
                  <a:schemeClr val="bg1"/>
                </a:solidFill>
                <a:latin typeface="Arial" panose="020B0604020202020204" pitchFamily="34" charset="0"/>
              </a:rPr>
              <a:t>ibrary</a:t>
            </a:r>
            <a:r>
              <a:rPr lang="en-US"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S</a:t>
            </a:r>
            <a:r>
              <a:rPr lang="en-US" altLang="sk-SK" sz="4400" dirty="0" err="1">
                <a:solidFill>
                  <a:schemeClr val="bg1"/>
                </a:solidFill>
                <a:latin typeface="Arial" panose="020B0604020202020204" pitchFamily="34" charset="0"/>
              </a:rPr>
              <a:t>ystems</a:t>
            </a:r>
            <a:r>
              <a:rPr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</a:p>
          <a:p>
            <a:pPr lvl="1"/>
            <a:r>
              <a:rPr altLang="sk-SK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Integrované knižničné systémy</a:t>
            </a:r>
          </a:p>
          <a:p>
            <a:pPr marL="0" indent="0">
              <a:buNone/>
            </a:pPr>
            <a:r>
              <a:rPr altLang="sk-SK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2. LSP (</a:t>
            </a:r>
            <a:r>
              <a:rPr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L</a:t>
            </a:r>
            <a:r>
              <a:rPr lang="en-US" altLang="sk-SK" sz="4400" dirty="0" err="1">
                <a:solidFill>
                  <a:schemeClr val="bg1"/>
                </a:solidFill>
                <a:latin typeface="Arial" panose="020B0604020202020204" pitchFamily="34" charset="0"/>
              </a:rPr>
              <a:t>ibrary</a:t>
            </a:r>
            <a:r>
              <a:rPr lang="en-US"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S</a:t>
            </a:r>
            <a:r>
              <a:rPr lang="en-US" altLang="sk-SK" sz="4400" dirty="0" err="1">
                <a:solidFill>
                  <a:schemeClr val="bg1"/>
                </a:solidFill>
                <a:latin typeface="Arial" panose="020B0604020202020204" pitchFamily="34" charset="0"/>
              </a:rPr>
              <a:t>ervices</a:t>
            </a:r>
            <a:r>
              <a:rPr lang="en-US"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P</a:t>
            </a:r>
            <a:r>
              <a:rPr lang="en-US" altLang="sk-SK" sz="4400" dirty="0" err="1">
                <a:solidFill>
                  <a:schemeClr val="bg1"/>
                </a:solidFill>
                <a:latin typeface="Arial" panose="020B0604020202020204" pitchFamily="34" charset="0"/>
              </a:rPr>
              <a:t>latforms</a:t>
            </a:r>
            <a:r>
              <a:rPr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  <a:endParaRPr altLang="sk-SK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/>
            <a:r>
              <a:rPr altLang="sk-SK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Platformy knižničných služieb</a:t>
            </a:r>
          </a:p>
        </p:txBody>
      </p:sp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FF2E8D4C-16FC-8863-E0A6-A2B7D0366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EAFD4A-594C-0F45-954F-0F4DF7AE1A09}" type="datetime1">
              <a:rPr lang="sk-SK" smtClean="0"/>
              <a:t>8.11.2023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1D01CB9A-D209-5F9B-72FC-57D2C3479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KIS5G_Knižnično informačné služby 5. generácie CC BY 4.0</a:t>
            </a:r>
          </a:p>
          <a:p>
            <a:r>
              <a:rPr lang="sk-SK"/>
              <a:t>
</a:t>
            </a:r>
          </a:p>
        </p:txBody>
      </p:sp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A1AD62-F419-90B2-F547-7816F6E48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173149"/>
          </a:xfrm>
        </p:spPr>
        <p:txBody>
          <a:bodyPr/>
          <a:lstStyle/>
          <a:p>
            <a:pPr algn="ctr"/>
            <a:r>
              <a:rPr lang="sk-SK" dirty="0"/>
              <a:t>4. FOLIO DEMO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AFD8637-322F-1BB1-980B-ACA9CB73C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3FB9A-8F1A-4644-870D-DD53E22044E4}" type="datetime1">
              <a:rPr lang="sk-SK" smtClean="0"/>
              <a:t>8.11.2023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F37A610-0D64-81FB-C387-EFB11937C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26184988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99AEC1-A8D9-F526-6A33-09E0E6CF1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Požadavky</a:t>
            </a:r>
            <a:r>
              <a:rPr lang="sk-SK" dirty="0"/>
              <a:t> SVKOS - základní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7D1D543-0F4D-5A9C-89E4-92AD23F16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6663"/>
            <a:ext cx="10515600" cy="4804012"/>
          </a:xfrm>
        </p:spPr>
        <p:txBody>
          <a:bodyPr>
            <a:normAutofit fontScale="77500" lnSpcReduction="20000"/>
          </a:bodyPr>
          <a:lstStyle/>
          <a:p>
            <a:r>
              <a:rPr lang="sk-SK" i="1" dirty="0" err="1">
                <a:effectLst/>
                <a:latin typeface="Helvetica" pitchFamily="2" charset="0"/>
              </a:rPr>
              <a:t>Katalog</a:t>
            </a:r>
            <a:r>
              <a:rPr lang="sk-SK" i="1" dirty="0">
                <a:effectLst/>
                <a:latin typeface="Helvetica" pitchFamily="2" charset="0"/>
              </a:rPr>
              <a:t> (</a:t>
            </a:r>
            <a:r>
              <a:rPr lang="sk-SK" i="1" dirty="0" err="1">
                <a:effectLst/>
                <a:latin typeface="Helvetica" pitchFamily="2" charset="0"/>
              </a:rPr>
              <a:t>včetně</a:t>
            </a:r>
            <a:r>
              <a:rPr lang="sk-SK" i="1" dirty="0">
                <a:effectLst/>
                <a:latin typeface="Helvetica" pitchFamily="2" charset="0"/>
              </a:rPr>
              <a:t> </a:t>
            </a:r>
            <a:r>
              <a:rPr lang="sk-SK" i="1" dirty="0" err="1">
                <a:effectLst/>
                <a:latin typeface="Helvetica" pitchFamily="2" charset="0"/>
              </a:rPr>
              <a:t>inventarizace</a:t>
            </a:r>
            <a:r>
              <a:rPr lang="sk-SK" i="1" dirty="0">
                <a:effectLst/>
                <a:latin typeface="Helvetica" pitchFamily="2" charset="0"/>
              </a:rPr>
              <a:t> a </a:t>
            </a:r>
            <a:r>
              <a:rPr lang="sk-SK" i="1" dirty="0" err="1">
                <a:effectLst/>
                <a:latin typeface="Helvetica" pitchFamily="2" charset="0"/>
              </a:rPr>
              <a:t>autorit</a:t>
            </a:r>
            <a:r>
              <a:rPr lang="sk-SK" i="1" dirty="0">
                <a:effectLst/>
                <a:latin typeface="Helvetica" pitchFamily="2" charset="0"/>
              </a:rPr>
              <a:t>), </a:t>
            </a:r>
          </a:p>
          <a:p>
            <a:r>
              <a:rPr lang="sk-SK" i="1" dirty="0" err="1">
                <a:effectLst/>
                <a:latin typeface="Helvetica" pitchFamily="2" charset="0"/>
              </a:rPr>
              <a:t>Výpůjčky</a:t>
            </a:r>
            <a:r>
              <a:rPr lang="sk-SK" i="1" dirty="0">
                <a:effectLst/>
                <a:latin typeface="Helvetica" pitchFamily="2" charset="0"/>
              </a:rPr>
              <a:t>, </a:t>
            </a:r>
          </a:p>
          <a:p>
            <a:r>
              <a:rPr lang="sk-SK" i="1" dirty="0">
                <a:effectLst/>
                <a:latin typeface="Helvetica" pitchFamily="2" charset="0"/>
              </a:rPr>
              <a:t>On-line </a:t>
            </a:r>
            <a:r>
              <a:rPr lang="sk-SK" i="1" dirty="0" err="1">
                <a:effectLst/>
                <a:latin typeface="Helvetica" pitchFamily="2" charset="0"/>
              </a:rPr>
              <a:t>katalog</a:t>
            </a:r>
            <a:r>
              <a:rPr lang="sk-SK" i="1" dirty="0">
                <a:effectLst/>
                <a:latin typeface="Helvetica" pitchFamily="2" charset="0"/>
              </a:rPr>
              <a:t>, </a:t>
            </a:r>
          </a:p>
          <a:p>
            <a:r>
              <a:rPr lang="sk-SK" i="1" dirty="0" err="1">
                <a:effectLst/>
                <a:latin typeface="Helvetica" pitchFamily="2" charset="0"/>
              </a:rPr>
              <a:t>Akvizice</a:t>
            </a:r>
            <a:r>
              <a:rPr lang="sk-SK" i="1" dirty="0">
                <a:effectLst/>
                <a:latin typeface="Helvetica" pitchFamily="2" charset="0"/>
              </a:rPr>
              <a:t>,</a:t>
            </a:r>
            <a:endParaRPr lang="sk-SK" dirty="0">
              <a:effectLst/>
              <a:latin typeface="Helvetica" pitchFamily="2" charset="0"/>
            </a:endParaRPr>
          </a:p>
          <a:p>
            <a:r>
              <a:rPr lang="sk-SK" i="1" dirty="0">
                <a:effectLst/>
                <a:latin typeface="Helvetica" pitchFamily="2" charset="0"/>
              </a:rPr>
              <a:t>Správa </a:t>
            </a:r>
            <a:r>
              <a:rPr lang="sk-SK" i="1" dirty="0" err="1">
                <a:effectLst/>
                <a:latin typeface="Helvetica" pitchFamily="2" charset="0"/>
              </a:rPr>
              <a:t>seriálů</a:t>
            </a:r>
            <a:r>
              <a:rPr lang="sk-SK" i="1" dirty="0">
                <a:effectLst/>
                <a:latin typeface="Helvetica" pitchFamily="2" charset="0"/>
              </a:rPr>
              <a:t>, </a:t>
            </a:r>
          </a:p>
          <a:p>
            <a:r>
              <a:rPr lang="sk-SK" i="1" dirty="0" err="1">
                <a:effectLst/>
                <a:latin typeface="Helvetica" pitchFamily="2" charset="0"/>
              </a:rPr>
              <a:t>Regionální</a:t>
            </a:r>
            <a:r>
              <a:rPr lang="sk-SK" i="1" dirty="0">
                <a:effectLst/>
                <a:latin typeface="Helvetica" pitchFamily="2" charset="0"/>
              </a:rPr>
              <a:t> </a:t>
            </a:r>
            <a:r>
              <a:rPr lang="sk-SK" i="1" dirty="0" err="1">
                <a:effectLst/>
                <a:latin typeface="Helvetica" pitchFamily="2" charset="0"/>
              </a:rPr>
              <a:t>funkce</a:t>
            </a:r>
            <a:r>
              <a:rPr lang="sk-SK" i="1" dirty="0">
                <a:effectLst/>
                <a:latin typeface="Helvetica" pitchFamily="2" charset="0"/>
              </a:rPr>
              <a:t>, </a:t>
            </a:r>
          </a:p>
          <a:p>
            <a:r>
              <a:rPr lang="sk-SK" i="1" dirty="0" err="1">
                <a:effectLst/>
                <a:latin typeface="Helvetica" pitchFamily="2" charset="0"/>
              </a:rPr>
              <a:t>Digitální</a:t>
            </a:r>
            <a:r>
              <a:rPr lang="sk-SK" i="1" dirty="0">
                <a:effectLst/>
                <a:latin typeface="Helvetica" pitchFamily="2" charset="0"/>
              </a:rPr>
              <a:t> </a:t>
            </a:r>
            <a:r>
              <a:rPr lang="sk-SK" i="1" dirty="0" err="1">
                <a:effectLst/>
                <a:latin typeface="Helvetica" pitchFamily="2" charset="0"/>
              </a:rPr>
              <a:t>knihovna</a:t>
            </a:r>
            <a:endParaRPr lang="sk-SK" dirty="0">
              <a:effectLst/>
              <a:latin typeface="Helvetica" pitchFamily="2" charset="0"/>
            </a:endParaRPr>
          </a:p>
          <a:p>
            <a:r>
              <a:rPr lang="sk-SK" i="1" dirty="0" err="1">
                <a:effectLst/>
                <a:latin typeface="Helvetica" pitchFamily="2" charset="0"/>
              </a:rPr>
              <a:t>Discovery</a:t>
            </a:r>
            <a:r>
              <a:rPr lang="sk-SK" i="1" dirty="0">
                <a:effectLst/>
                <a:latin typeface="Helvetica" pitchFamily="2" charset="0"/>
              </a:rPr>
              <a:t> systém</a:t>
            </a:r>
            <a:endParaRPr lang="sk-SK" dirty="0">
              <a:effectLst/>
              <a:latin typeface="Helvetica" pitchFamily="2" charset="0"/>
            </a:endParaRPr>
          </a:p>
          <a:p>
            <a:r>
              <a:rPr lang="sk-SK" i="1" dirty="0">
                <a:effectLst/>
                <a:latin typeface="Helvetica" pitchFamily="2" charset="0"/>
              </a:rPr>
              <a:t>80 </a:t>
            </a:r>
            <a:r>
              <a:rPr lang="sk-SK" i="1" dirty="0" err="1">
                <a:effectLst/>
                <a:latin typeface="Helvetica" pitchFamily="2" charset="0"/>
              </a:rPr>
              <a:t>uživatelů</a:t>
            </a:r>
            <a:endParaRPr lang="sk-SK" dirty="0">
              <a:effectLst/>
              <a:latin typeface="Helvetica" pitchFamily="2" charset="0"/>
            </a:endParaRPr>
          </a:p>
          <a:p>
            <a:r>
              <a:rPr lang="sk-SK" i="1" dirty="0">
                <a:effectLst/>
                <a:latin typeface="Helvetica" pitchFamily="2" charset="0"/>
              </a:rPr>
              <a:t>SVKOS </a:t>
            </a:r>
            <a:r>
              <a:rPr lang="sk-SK" i="1" dirty="0" err="1">
                <a:effectLst/>
                <a:latin typeface="Helvetica" pitchFamily="2" charset="0"/>
              </a:rPr>
              <a:t>nyní</a:t>
            </a:r>
            <a:r>
              <a:rPr lang="sk-SK" i="1" dirty="0">
                <a:effectLst/>
                <a:latin typeface="Helvetica" pitchFamily="2" charset="0"/>
              </a:rPr>
              <a:t> </a:t>
            </a:r>
            <a:r>
              <a:rPr lang="sk-SK" i="1" dirty="0" err="1">
                <a:effectLst/>
                <a:latin typeface="Helvetica" pitchFamily="2" charset="0"/>
              </a:rPr>
              <a:t>využívá</a:t>
            </a:r>
            <a:r>
              <a:rPr lang="sk-SK" i="1" dirty="0">
                <a:effectLst/>
                <a:latin typeface="Helvetica" pitchFamily="2" charset="0"/>
              </a:rPr>
              <a:t> systém </a:t>
            </a:r>
            <a:r>
              <a:rPr lang="sk-SK" i="1" dirty="0" err="1">
                <a:effectLst/>
                <a:latin typeface="Helvetica" pitchFamily="2" charset="0"/>
              </a:rPr>
              <a:t>Aleph</a:t>
            </a:r>
            <a:r>
              <a:rPr lang="sk-SK" i="1" dirty="0">
                <a:effectLst/>
                <a:latin typeface="Helvetica" pitchFamily="2" charset="0"/>
              </a:rPr>
              <a:t> v. 22, a </a:t>
            </a:r>
            <a:r>
              <a:rPr lang="sk-SK" i="1" dirty="0" err="1">
                <a:effectLst/>
                <a:latin typeface="Helvetica" pitchFamily="2" charset="0"/>
              </a:rPr>
              <a:t>Primo</a:t>
            </a:r>
            <a:endParaRPr lang="sk-SK" dirty="0">
              <a:effectLst/>
              <a:latin typeface="Helvetica" pitchFamily="2" charset="0"/>
            </a:endParaRPr>
          </a:p>
          <a:p>
            <a:r>
              <a:rPr lang="sk-SK" i="1" dirty="0">
                <a:effectLst/>
                <a:latin typeface="Helvetica" pitchFamily="2" charset="0"/>
              </a:rPr>
              <a:t>SVKOS vyžaduje </a:t>
            </a:r>
            <a:r>
              <a:rPr lang="sk-SK" i="1" dirty="0" err="1">
                <a:effectLst/>
                <a:latin typeface="Helvetica" pitchFamily="2" charset="0"/>
              </a:rPr>
              <a:t>integraci</a:t>
            </a:r>
            <a:r>
              <a:rPr lang="sk-SK" i="1" dirty="0">
                <a:effectLst/>
                <a:latin typeface="Helvetica" pitchFamily="2" charset="0"/>
              </a:rPr>
              <a:t> </a:t>
            </a:r>
            <a:r>
              <a:rPr lang="sk-SK" i="1" dirty="0" err="1">
                <a:effectLst/>
                <a:latin typeface="Helvetica" pitchFamily="2" charset="0"/>
              </a:rPr>
              <a:t>se</a:t>
            </a:r>
            <a:r>
              <a:rPr lang="sk-SK" i="1" dirty="0">
                <a:effectLst/>
                <a:latin typeface="Helvetica" pitchFamily="2" charset="0"/>
              </a:rPr>
              <a:t> systémy Bank Id, </a:t>
            </a:r>
            <a:r>
              <a:rPr lang="sk-SK" i="1" dirty="0" err="1">
                <a:effectLst/>
                <a:latin typeface="Helvetica" pitchFamily="2" charset="0"/>
              </a:rPr>
              <a:t>Shibboleth</a:t>
            </a:r>
            <a:r>
              <a:rPr lang="sk-SK" i="1" dirty="0">
                <a:effectLst/>
                <a:latin typeface="Helvetica" pitchFamily="2" charset="0"/>
              </a:rPr>
              <a:t>, </a:t>
            </a:r>
            <a:r>
              <a:rPr lang="sk-SK" i="1" dirty="0" err="1">
                <a:effectLst/>
                <a:latin typeface="Helvetica" pitchFamily="2" charset="0"/>
              </a:rPr>
              <a:t>Palmknihy</a:t>
            </a:r>
            <a:r>
              <a:rPr lang="sk-SK" i="1" dirty="0">
                <a:effectLst/>
                <a:latin typeface="Helvetica" pitchFamily="2" charset="0"/>
              </a:rPr>
              <a:t>, </a:t>
            </a:r>
            <a:r>
              <a:rPr lang="sk-SK" i="1" dirty="0" err="1">
                <a:effectLst/>
                <a:latin typeface="Helvetica" pitchFamily="2" charset="0"/>
              </a:rPr>
              <a:t>selfcheck</a:t>
            </a:r>
            <a:endParaRPr lang="sk-SK" dirty="0">
              <a:effectLst/>
              <a:latin typeface="Helvetica" pitchFamily="2" charset="0"/>
            </a:endParaRPr>
          </a:p>
          <a:p>
            <a:r>
              <a:rPr lang="sk-SK" i="1" dirty="0">
                <a:effectLst/>
                <a:latin typeface="Helvetica" pitchFamily="2" charset="0"/>
              </a:rPr>
              <a:t>SVKOS disponuje </a:t>
            </a:r>
            <a:r>
              <a:rPr lang="sk-SK" i="1" dirty="0" err="1">
                <a:effectLst/>
                <a:latin typeface="Helvetica" pitchFamily="2" charset="0"/>
              </a:rPr>
              <a:t>fondem</a:t>
            </a:r>
            <a:r>
              <a:rPr lang="sk-SK" i="1" dirty="0">
                <a:effectLst/>
                <a:latin typeface="Helvetica" pitchFamily="2" charset="0"/>
              </a:rPr>
              <a:t> 650 000 </a:t>
            </a:r>
            <a:r>
              <a:rPr lang="sk-SK" i="1" dirty="0" err="1">
                <a:effectLst/>
                <a:latin typeface="Helvetica" pitchFamily="2" charset="0"/>
              </a:rPr>
              <a:t>bibliografických</a:t>
            </a:r>
            <a:r>
              <a:rPr lang="sk-SK" i="1" dirty="0">
                <a:effectLst/>
                <a:latin typeface="Helvetica" pitchFamily="2" charset="0"/>
              </a:rPr>
              <a:t> </a:t>
            </a:r>
            <a:r>
              <a:rPr lang="sk-SK" i="1" dirty="0" err="1">
                <a:effectLst/>
                <a:latin typeface="Helvetica" pitchFamily="2" charset="0"/>
              </a:rPr>
              <a:t>záznamů</a:t>
            </a:r>
            <a:r>
              <a:rPr lang="sk-SK" i="1" dirty="0">
                <a:effectLst/>
                <a:latin typeface="Helvetica" pitchFamily="2" charset="0"/>
              </a:rPr>
              <a:t>, 1 000 000 </a:t>
            </a:r>
            <a:r>
              <a:rPr lang="sk-SK" i="1" dirty="0" err="1">
                <a:effectLst/>
                <a:latin typeface="Helvetica" pitchFamily="2" charset="0"/>
              </a:rPr>
              <a:t>jednotek</a:t>
            </a:r>
            <a:r>
              <a:rPr lang="sk-SK" i="1" dirty="0">
                <a:effectLst/>
                <a:latin typeface="Helvetica" pitchFamily="2" charset="0"/>
              </a:rPr>
              <a:t>, 9 000 </a:t>
            </a:r>
            <a:r>
              <a:rPr lang="sk-SK" i="1" dirty="0" err="1">
                <a:effectLst/>
                <a:latin typeface="Helvetica" pitchFamily="2" charset="0"/>
              </a:rPr>
              <a:t>čtenářů</a:t>
            </a:r>
            <a:endParaRPr lang="sk-SK" dirty="0">
              <a:effectLst/>
              <a:latin typeface="Helvetica" pitchFamily="2" charset="0"/>
            </a:endParaRPr>
          </a:p>
          <a:p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00642B9-AB95-DA08-780D-FAC1E089E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8E08-D1EA-A340-88A4-1D7CCB48582D}" type="datetime1">
              <a:rPr lang="sk-SK" smtClean="0"/>
              <a:t>8.11.2023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8B1CE51-7E88-2DF6-2973-687C56D5A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10081709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09B1A5-72C5-B3F9-70AF-B634F7B2D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sk-SK" dirty="0"/>
              <a:t>FOLIO - DEMO VERZE</a:t>
            </a:r>
          </a:p>
        </p:txBody>
      </p:sp>
      <p:sp>
        <p:nvSpPr>
          <p:cNvPr id="9" name="Zástupný objekt pre obsah 8">
            <a:extLst>
              <a:ext uri="{FF2B5EF4-FFF2-40B4-BE49-F238E27FC236}">
                <a16:creationId xmlns:a16="http://schemas.microsoft.com/office/drawing/2014/main" id="{278A0BF5-B507-1E52-72DC-954142B61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51151" cy="4351338"/>
          </a:xfrm>
        </p:spPr>
        <p:txBody>
          <a:bodyPr/>
          <a:lstStyle/>
          <a:p>
            <a:r>
              <a:rPr lang="sk-SK" dirty="0"/>
              <a:t>DEMO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D0910AC5-DE1C-BD6A-0E7E-520F04A98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53BB-18D7-BF45-84D4-3707DC64C03D}" type="datetime1">
              <a:rPr lang="sk-SK" smtClean="0"/>
              <a:t>8.11.2023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C950FCCE-1873-B78C-91B3-85F7F7E6F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A4A07723-8783-1326-AB72-B8E54640B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351" y="0"/>
            <a:ext cx="4932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434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5B0597-CF5D-42C6-7DBF-AAFE8D092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FOLIO – vytvorenie účtu (</a:t>
            </a:r>
            <a:r>
              <a:rPr lang="sk-SK" dirty="0" err="1"/>
              <a:t>Chalmers</a:t>
            </a:r>
            <a:r>
              <a:rPr lang="sk-SK" dirty="0"/>
              <a:t>)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4CC67298-A6DD-91BD-FC13-FD6B51EE9A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94761" y="1825624"/>
            <a:ext cx="4234088" cy="4766009"/>
          </a:xfrm>
          <a:prstGeom prst="rect">
            <a:avLst/>
          </a:prstGeom>
        </p:spPr>
      </p:pic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F5E71B66-AF2D-4176-1803-D42C23B84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FAAB-33D0-0C42-80CA-2B18F34CAFC9}" type="datetime1">
              <a:rPr lang="sk-SK" smtClean="0"/>
              <a:t>8.11.2023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58CA9BE-C13B-5E75-B953-EF0D32486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38397439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DD236D-C4DD-822E-5B82-A392E63B0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65125"/>
            <a:ext cx="10850880" cy="1325563"/>
          </a:xfrm>
        </p:spPr>
        <p:txBody>
          <a:bodyPr/>
          <a:lstStyle/>
          <a:p>
            <a:r>
              <a:rPr lang="sk-SK" dirty="0"/>
              <a:t>Prihlásenie </a:t>
            </a:r>
            <a:r>
              <a:rPr lang="sk-SK" dirty="0" err="1"/>
              <a:t>zamestnacov</a:t>
            </a:r>
            <a:r>
              <a:rPr lang="sk-SK" dirty="0"/>
              <a:t>/verejnosti (</a:t>
            </a:r>
            <a:r>
              <a:rPr lang="sk-SK" dirty="0" err="1"/>
              <a:t>Chalmers</a:t>
            </a:r>
            <a:r>
              <a:rPr lang="sk-SK" dirty="0"/>
              <a:t>)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B121759F-D93C-2832-6B73-A7ABC2B3E0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22120" y="1825625"/>
            <a:ext cx="8023488" cy="4783104"/>
          </a:xfrm>
          <a:prstGeom prst="rect">
            <a:avLst/>
          </a:prstGeom>
        </p:spPr>
      </p:pic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6412E645-D677-AA40-F934-3BB82DD1B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92683-F04C-F547-816B-228F43990277}" type="datetime1">
              <a:rPr lang="sk-SK" smtClean="0"/>
              <a:t>8.11.2023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76F954B-CE33-3A39-863D-988BD282A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37926009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41733C-D992-0B11-4ACC-792F14BED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Nájemce</a:t>
            </a:r>
            <a:r>
              <a:rPr lang="sk-SK" dirty="0"/>
              <a:t> FOLIO (TENANT)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7CE9202-3FE1-26F6-AB25-CDA36996D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dirty="0"/>
              <a:t>Základ </a:t>
            </a:r>
            <a:r>
              <a:rPr lang="sk-SK" u="sng" dirty="0" err="1"/>
              <a:t>organizace</a:t>
            </a:r>
            <a:r>
              <a:rPr lang="sk-SK" dirty="0"/>
              <a:t> vo FOLIO</a:t>
            </a:r>
          </a:p>
          <a:p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Je to </a:t>
            </a:r>
            <a:r>
              <a:rPr lang="sk-SK" b="0" i="0" u="sng" dirty="0">
                <a:solidFill>
                  <a:srgbClr val="222222"/>
                </a:solidFill>
                <a:effectLst/>
                <a:latin typeface="-apple-system"/>
              </a:rPr>
              <a:t>klient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</a:t>
            </a:r>
          </a:p>
          <a:p>
            <a:r>
              <a:rPr lang="sk-SK" u="sng" dirty="0" err="1">
                <a:solidFill>
                  <a:srgbClr val="222222"/>
                </a:solidFill>
                <a:latin typeface="-apple-system"/>
              </a:rPr>
              <a:t>D</a:t>
            </a:r>
            <a:r>
              <a:rPr lang="sk-SK" b="0" i="0" u="sng" dirty="0" err="1">
                <a:solidFill>
                  <a:srgbClr val="222222"/>
                </a:solidFill>
                <a:effectLst/>
                <a:latin typeface="-apple-system"/>
              </a:rPr>
              <a:t>ata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tohoto klienta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jsou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uložena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u="sng" dirty="0" err="1">
                <a:solidFill>
                  <a:srgbClr val="222222"/>
                </a:solidFill>
                <a:effectLst/>
                <a:latin typeface="-apple-system"/>
              </a:rPr>
              <a:t>odděleně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</a:p>
          <a:p>
            <a:r>
              <a:rPr lang="sk-SK" dirty="0" err="1">
                <a:solidFill>
                  <a:srgbClr val="222222"/>
                </a:solidFill>
                <a:latin typeface="-apple-system"/>
              </a:rPr>
              <a:t>Data</a:t>
            </a:r>
            <a:r>
              <a:rPr lang="sk-SK" dirty="0">
                <a:solidFill>
                  <a:srgbClr val="222222"/>
                </a:solidFill>
                <a:latin typeface="-apple-system"/>
              </a:rPr>
              <a:t> klienta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jsou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u="sng" dirty="0" err="1">
                <a:solidFill>
                  <a:srgbClr val="222222"/>
                </a:solidFill>
                <a:effectLst/>
                <a:latin typeface="-apple-system"/>
              </a:rPr>
              <a:t>přístupná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u="sng" dirty="0" err="1">
                <a:solidFill>
                  <a:srgbClr val="222222"/>
                </a:solidFill>
                <a:effectLst/>
                <a:latin typeface="-apple-system"/>
              </a:rPr>
              <a:t>viditelná</a:t>
            </a:r>
            <a:r>
              <a:rPr lang="sk-SK" b="0" i="0" u="sng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odděleně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od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ostatních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klientů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</a:p>
          <a:p>
            <a:r>
              <a:rPr lang="sk-SK" b="0" i="0" u="sng" dirty="0" err="1">
                <a:solidFill>
                  <a:srgbClr val="222222"/>
                </a:solidFill>
                <a:effectLst/>
                <a:latin typeface="-apple-system"/>
              </a:rPr>
              <a:t>Instalace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mohou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být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„</a:t>
            </a:r>
            <a:r>
              <a:rPr lang="sk-SK" b="0" i="1" dirty="0" err="1">
                <a:solidFill>
                  <a:srgbClr val="222222"/>
                </a:solidFill>
                <a:effectLst/>
                <a:latin typeface="-apple-system"/>
              </a:rPr>
              <a:t>jednoho</a:t>
            </a:r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1" dirty="0" err="1">
                <a:solidFill>
                  <a:srgbClr val="222222"/>
                </a:solidFill>
                <a:effectLst/>
                <a:latin typeface="-apple-system"/>
              </a:rPr>
              <a:t>nájemce</a:t>
            </a:r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“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nebo </a:t>
            </a:r>
            <a:r>
              <a:rPr lang="sk-SK" b="0" i="0" u="sng" dirty="0">
                <a:solidFill>
                  <a:srgbClr val="222222"/>
                </a:solidFill>
                <a:effectLst/>
                <a:latin typeface="-apple-system"/>
              </a:rPr>
              <a:t>„</a:t>
            </a:r>
            <a:r>
              <a:rPr lang="sk-SK" b="0" i="0" u="sng" dirty="0" err="1">
                <a:solidFill>
                  <a:srgbClr val="222222"/>
                </a:solidFill>
                <a:effectLst/>
                <a:latin typeface="-apple-system"/>
              </a:rPr>
              <a:t>více</a:t>
            </a:r>
            <a:r>
              <a:rPr lang="sk-SK" b="0" i="0" u="sng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u="sng" dirty="0" err="1">
                <a:solidFill>
                  <a:srgbClr val="222222"/>
                </a:solidFill>
                <a:effectLst/>
                <a:latin typeface="-apple-system"/>
              </a:rPr>
              <a:t>nájemců</a:t>
            </a:r>
            <a:r>
              <a:rPr lang="sk-SK" b="0" i="0" u="sng" dirty="0">
                <a:solidFill>
                  <a:srgbClr val="222222"/>
                </a:solidFill>
                <a:effectLst/>
                <a:latin typeface="-apple-system"/>
              </a:rPr>
              <a:t>“ </a:t>
            </a:r>
          </a:p>
          <a:p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Volba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„jeden/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více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“ v závislosti na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konfiguraci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jejich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hostitelské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prostředí</a:t>
            </a:r>
            <a:endParaRPr lang="sk-SK" b="0" i="0" dirty="0">
              <a:solidFill>
                <a:srgbClr val="222222"/>
              </a:solidFill>
              <a:effectLst/>
              <a:latin typeface="-apple-system"/>
            </a:endParaRPr>
          </a:p>
          <a:p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Klientem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je obvykle </a:t>
            </a:r>
            <a:r>
              <a:rPr lang="sk-SK" b="0" i="0" u="sng" dirty="0" err="1">
                <a:solidFill>
                  <a:srgbClr val="222222"/>
                </a:solidFill>
                <a:effectLst/>
                <a:latin typeface="-apple-system"/>
              </a:rPr>
              <a:t>knihovna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nebo </a:t>
            </a:r>
            <a:r>
              <a:rPr lang="sk-SK" b="0" i="0" u="sng" dirty="0">
                <a:solidFill>
                  <a:srgbClr val="222222"/>
                </a:solidFill>
                <a:effectLst/>
                <a:latin typeface="-apple-system"/>
              </a:rPr>
              <a:t>pobočka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</a:p>
          <a:p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Každý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nájemce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(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tenant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)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používá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u="sng" dirty="0">
                <a:solidFill>
                  <a:srgbClr val="222222"/>
                </a:solidFill>
                <a:effectLst/>
                <a:latin typeface="-apple-system"/>
              </a:rPr>
              <a:t>vlastní sadu </a:t>
            </a:r>
            <a:r>
              <a:rPr lang="sk-SK" b="0" i="0" u="sng" dirty="0" err="1">
                <a:solidFill>
                  <a:srgbClr val="222222"/>
                </a:solidFill>
                <a:effectLst/>
                <a:latin typeface="-apple-system"/>
              </a:rPr>
              <a:t>nasazených</a:t>
            </a:r>
            <a:r>
              <a:rPr lang="sk-SK" b="0" i="0" u="sng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u="sng" dirty="0" err="1">
                <a:solidFill>
                  <a:srgbClr val="222222"/>
                </a:solidFill>
                <a:effectLst/>
                <a:latin typeface="-apple-system"/>
              </a:rPr>
              <a:t>modulů</a:t>
            </a:r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E951B13-9900-2C54-A792-9A1A73F13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973AE-4C16-2046-AD16-CB2D0666D68E}" type="datetime1">
              <a:rPr lang="sk-SK" smtClean="0"/>
              <a:t>8.11.2023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257C953E-922B-8890-22F1-1E59034FF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41173854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44A67E-8123-BE64-A389-A3351DBB9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3197"/>
            <a:ext cx="10515600" cy="1325563"/>
          </a:xfrm>
        </p:spPr>
        <p:txBody>
          <a:bodyPr/>
          <a:lstStyle/>
          <a:p>
            <a:r>
              <a:rPr lang="sk-SK" dirty="0" err="1"/>
              <a:t>Nájemce</a:t>
            </a:r>
            <a:r>
              <a:rPr lang="sk-SK" dirty="0"/>
              <a:t> FOLIO (TENANT a MULTINENANT)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2C8567C-A407-9365-94A8-2EB9EAD4D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3372"/>
            <a:ext cx="10515600" cy="4731658"/>
          </a:xfrm>
        </p:spPr>
        <p:txBody>
          <a:bodyPr>
            <a:noAutofit/>
          </a:bodyPr>
          <a:lstStyle/>
          <a:p>
            <a:r>
              <a:rPr lang="sk-SK" dirty="0"/>
              <a:t>Jedna </a:t>
            </a:r>
            <a:r>
              <a:rPr lang="sk-SK" dirty="0" err="1"/>
              <a:t>instance</a:t>
            </a:r>
            <a:r>
              <a:rPr lang="sk-SK" dirty="0"/>
              <a:t> (</a:t>
            </a:r>
            <a:r>
              <a:rPr lang="sk-SK" dirty="0" err="1"/>
              <a:t>instalace</a:t>
            </a:r>
            <a:r>
              <a:rPr lang="sk-SK" dirty="0"/>
              <a:t>) software FOLIO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slouží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více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zákazníkům</a:t>
            </a:r>
            <a:endParaRPr lang="sk-SK" spc="2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Každý zákazník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nazývá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u="sng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klient</a:t>
            </a:r>
          </a:p>
          <a:p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Klienti si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mohou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u="sng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přizpůsobit</a:t>
            </a:r>
            <a:r>
              <a:rPr lang="sk-SK" u="sng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některé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části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aplikace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 ako je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například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barva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u="sng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uživatelského</a:t>
            </a:r>
            <a:r>
              <a:rPr lang="sk-SK" u="sng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rozhraní 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(UI) nebo </a:t>
            </a:r>
            <a:r>
              <a:rPr lang="sk-SK" u="sng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obchodní pravid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la, ale </a:t>
            </a:r>
            <a:r>
              <a:rPr lang="sk-SK" u="sng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nemohou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přizpůsobit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u="sng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programy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(kód)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aplikace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r>
              <a:rPr lang="sk-SK" u="sng" spc="2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Programy</a:t>
            </a:r>
            <a:r>
              <a:rPr lang="sk-SK" spc="2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FOLIO je možné  </a:t>
            </a:r>
            <a:r>
              <a:rPr lang="sk-SK" spc="2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upravovat</a:t>
            </a:r>
            <a:r>
              <a:rPr lang="sk-SK" spc="2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sk-SK" spc="2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přidávat</a:t>
            </a:r>
            <a:r>
              <a:rPr lang="sk-SK" spc="2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dle</a:t>
            </a:r>
            <a:r>
              <a:rPr lang="sk-SK" spc="2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oprávnení </a:t>
            </a:r>
            <a:endParaRPr lang="sk-SK" spc="2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Více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nájemců</a:t>
            </a:r>
            <a:r>
              <a:rPr lang="sk-SK" spc="2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(MULTITENANT) je 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ekonomické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řešení</a:t>
            </a:r>
            <a:endParaRPr lang="sk-SK" spc="2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U MULTITENANT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aktualizuje software jenom jednou na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rozdíl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od izolovaných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instalací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(VIRTUA, ALEPH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ai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.)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D674A34-0EE4-3C50-F7ED-F5AA88D0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E0866-1523-214C-B3A7-5F85E2B298C4}" type="datetime1">
              <a:rPr lang="sk-SK" smtClean="0"/>
              <a:t>8.11.2023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76F45D5-FA82-890B-6A1C-1CDD6DD9A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25792887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129701-F1DD-B2EE-AFC2-637D38C82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Význam MULTITENANT FOLIO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8DE33D4-2C76-3529-40EE-4F4570CB6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400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Nižší náklady </a:t>
            </a:r>
            <a:r>
              <a:rPr lang="sk-SK" sz="2400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vaší</a:t>
            </a:r>
            <a:r>
              <a:rPr lang="sk-SK" sz="2400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2400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knihovny</a:t>
            </a:r>
            <a:r>
              <a:rPr lang="sk-SK" sz="2400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r>
              <a:rPr lang="sk-SK" sz="2400" spc="2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Příklad</a:t>
            </a:r>
            <a:r>
              <a:rPr lang="sk-SK" sz="2400" spc="2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  <a:p>
            <a:pPr lvl="1"/>
            <a:r>
              <a:rPr lang="sk-SK" spc="2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okud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dodavatel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podporuje 500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zákazníků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 tak </a:t>
            </a:r>
            <a:r>
              <a:rPr lang="sk-SK" u="sng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upgrad</a:t>
            </a:r>
            <a:r>
              <a:rPr lang="sk-SK" u="sng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u="sng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této</a:t>
            </a:r>
            <a:r>
              <a:rPr lang="sk-SK" u="sng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MULTITENANT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instance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softwaru na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nejnovější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verzi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je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všech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500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zákazníků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aktualizováno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u="sng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současně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lvl="1"/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Pokud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dodavatel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používá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jednu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instanci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softwaru pro každou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knihovnu</a:t>
            </a:r>
            <a:r>
              <a:rPr lang="sk-SK" spc="2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musí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aktualizovat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u="sng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každou </a:t>
            </a:r>
            <a:r>
              <a:rPr lang="sk-SK" u="sng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instanci</a:t>
            </a:r>
            <a:r>
              <a:rPr lang="sk-SK" u="sng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u="sng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jednotlivě</a:t>
            </a:r>
            <a:r>
              <a:rPr lang="sk-SK" u="sng" spc="2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(500 </a:t>
            </a:r>
            <a:r>
              <a:rPr lang="sk-SK" u="sng" spc="2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knihoven</a:t>
            </a:r>
            <a:r>
              <a:rPr lang="sk-SK" u="sng" spc="2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u="sng" spc="2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samostatně</a:t>
            </a:r>
            <a:r>
              <a:rPr lang="sk-SK" u="sng" spc="2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C586603-19F2-719D-BD4E-EC65D2C47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C9E21-261A-3042-B07E-79D0242EA817}" type="datetime1">
              <a:rPr lang="sk-SK" smtClean="0"/>
              <a:t>8.11.2023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6CD866F-767C-E4AF-9E97-0D5142C4C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41699760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8B9E3C-72B1-0FD3-187C-1F8AA1008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SVKOS </a:t>
            </a:r>
            <a:r>
              <a:rPr lang="sk-SK" dirty="0" err="1"/>
              <a:t>jako</a:t>
            </a:r>
            <a:r>
              <a:rPr lang="sk-SK" dirty="0"/>
              <a:t> „</a:t>
            </a:r>
            <a:r>
              <a:rPr lang="sk-SK" u="sng" dirty="0" err="1"/>
              <a:t>nájemce</a:t>
            </a:r>
            <a:r>
              <a:rPr lang="sk-SK" u="sng" dirty="0"/>
              <a:t>“</a:t>
            </a:r>
            <a:r>
              <a:rPr lang="sk-SK" dirty="0"/>
              <a:t> (TENANT). </a:t>
            </a:r>
            <a:r>
              <a:rPr lang="sk-SK" dirty="0" err="1"/>
              <a:t>Příklad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1D0649C-332A-6D52-2D2C-A2FBCEC39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/>
          </a:bodyPr>
          <a:lstStyle/>
          <a:p>
            <a:r>
              <a:rPr lang="sk-SK" dirty="0"/>
              <a:t>FOLIO - jenom jedna </a:t>
            </a:r>
            <a:r>
              <a:rPr lang="sk-SK" dirty="0" err="1"/>
              <a:t>knihovna</a:t>
            </a:r>
            <a:r>
              <a:rPr lang="sk-SK" dirty="0"/>
              <a:t> – „jeden </a:t>
            </a:r>
            <a:r>
              <a:rPr lang="sk-SK" dirty="0" err="1"/>
              <a:t>nájemce</a:t>
            </a:r>
            <a:r>
              <a:rPr lang="sk-SK" dirty="0"/>
              <a:t>“ (jeden TENANT)</a:t>
            </a:r>
          </a:p>
          <a:p>
            <a:endParaRPr lang="sk-SK" dirty="0"/>
          </a:p>
          <a:p>
            <a:r>
              <a:rPr lang="sk-SK" dirty="0"/>
              <a:t>FOLIO je </a:t>
            </a:r>
            <a:r>
              <a:rPr lang="sk-SK" dirty="0" err="1"/>
              <a:t>open-source</a:t>
            </a:r>
            <a:r>
              <a:rPr lang="sk-SK" dirty="0"/>
              <a:t> - software FOLIO je </a:t>
            </a:r>
            <a:r>
              <a:rPr lang="sk-SK" dirty="0" err="1"/>
              <a:t>volně</a:t>
            </a:r>
            <a:r>
              <a:rPr lang="sk-SK" dirty="0"/>
              <a:t> dostupný </a:t>
            </a:r>
          </a:p>
          <a:p>
            <a:pPr marL="0" indent="0">
              <a:buNone/>
            </a:pPr>
            <a:endParaRPr lang="sk-SK" b="1" dirty="0"/>
          </a:p>
          <a:p>
            <a:r>
              <a:rPr lang="sk-SK" b="1" dirty="0" err="1"/>
              <a:t>Není</a:t>
            </a:r>
            <a:r>
              <a:rPr lang="sk-SK" b="1" dirty="0"/>
              <a:t> </a:t>
            </a:r>
            <a:r>
              <a:rPr lang="sk-SK" b="1" dirty="0" err="1"/>
              <a:t>třeba</a:t>
            </a:r>
            <a:r>
              <a:rPr lang="sk-SK" b="1" dirty="0"/>
              <a:t> </a:t>
            </a:r>
            <a:r>
              <a:rPr lang="sk-SK" b="1" dirty="0" err="1"/>
              <a:t>zadávat</a:t>
            </a:r>
            <a:r>
              <a:rPr lang="sk-SK" b="1" dirty="0"/>
              <a:t> </a:t>
            </a:r>
            <a:r>
              <a:rPr lang="sk-SK" b="1" dirty="0" err="1"/>
              <a:t>veřejné</a:t>
            </a:r>
            <a:r>
              <a:rPr lang="sk-SK" b="1" dirty="0"/>
              <a:t> </a:t>
            </a:r>
            <a:r>
              <a:rPr lang="sk-SK" b="1" dirty="0" err="1"/>
              <a:t>zakázky</a:t>
            </a:r>
            <a:endParaRPr lang="sk-SK" b="1" dirty="0"/>
          </a:p>
          <a:p>
            <a:r>
              <a:rPr lang="sk-SK" dirty="0">
                <a:solidFill>
                  <a:srgbClr val="222222"/>
                </a:solidFill>
              </a:rPr>
              <a:t>T</a:t>
            </a:r>
            <a:r>
              <a:rPr lang="sk-SK" b="0" i="0" dirty="0">
                <a:solidFill>
                  <a:srgbClr val="222222"/>
                </a:solidFill>
                <a:effectLst/>
              </a:rPr>
              <a:t>ransparentná </a:t>
            </a:r>
            <a:r>
              <a:rPr lang="sk-SK" b="0" i="0" dirty="0" err="1">
                <a:solidFill>
                  <a:srgbClr val="222222"/>
                </a:solidFill>
                <a:effectLst/>
              </a:rPr>
              <a:t>veřejná</a:t>
            </a:r>
            <a:r>
              <a:rPr lang="sk-SK" b="0" i="0" dirty="0">
                <a:solidFill>
                  <a:srgbClr val="222222"/>
                </a:solidFill>
                <a:effectLst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</a:rPr>
              <a:t>dostupnost</a:t>
            </a:r>
            <a:r>
              <a:rPr lang="sk-SK" b="0" i="0" dirty="0">
                <a:solidFill>
                  <a:srgbClr val="222222"/>
                </a:solidFill>
                <a:effectLst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</a:rPr>
              <a:t>úložiště</a:t>
            </a:r>
            <a:r>
              <a:rPr lang="sk-SK" b="0" i="0" dirty="0">
                <a:solidFill>
                  <a:srgbClr val="222222"/>
                </a:solidFill>
                <a:effectLst/>
              </a:rPr>
              <a:t> kódu, </a:t>
            </a:r>
            <a:r>
              <a:rPr lang="sk-SK" b="0" i="0" dirty="0" err="1">
                <a:solidFill>
                  <a:srgbClr val="222222"/>
                </a:solidFill>
                <a:effectLst/>
              </a:rPr>
              <a:t>verzí</a:t>
            </a:r>
            <a:r>
              <a:rPr lang="sk-SK" b="0" i="0" dirty="0">
                <a:solidFill>
                  <a:srgbClr val="222222"/>
                </a:solidFill>
                <a:effectLst/>
              </a:rPr>
              <a:t> softwaru a plánu platformy</a:t>
            </a:r>
          </a:p>
          <a:p>
            <a:r>
              <a:rPr lang="sk-SK" b="0" i="0" dirty="0">
                <a:solidFill>
                  <a:srgbClr val="222222"/>
                </a:solidFill>
                <a:effectLst/>
              </a:rPr>
              <a:t>FOLIO je k </a:t>
            </a:r>
            <a:r>
              <a:rPr lang="sk-SK" b="0" i="0" dirty="0" err="1">
                <a:solidFill>
                  <a:srgbClr val="222222"/>
                </a:solidFill>
                <a:effectLst/>
              </a:rPr>
              <a:t>dispozici</a:t>
            </a:r>
            <a:r>
              <a:rPr lang="sk-SK" b="0" i="0" dirty="0">
                <a:solidFill>
                  <a:srgbClr val="222222"/>
                </a:solidFill>
                <a:effectLst/>
              </a:rPr>
              <a:t> pod </a:t>
            </a:r>
            <a:r>
              <a:rPr lang="sk-SK" b="0" i="0" dirty="0" err="1">
                <a:solidFill>
                  <a:srgbClr val="222222"/>
                </a:solidFill>
                <a:effectLst/>
              </a:rPr>
              <a:t>licencí</a:t>
            </a:r>
            <a:r>
              <a:rPr lang="sk-SK" b="0" i="0" dirty="0">
                <a:solidFill>
                  <a:srgbClr val="222222"/>
                </a:solidFill>
                <a:effectLst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</a:rPr>
              <a:t>open</a:t>
            </a:r>
            <a:r>
              <a:rPr lang="sk-SK" b="0" i="0" dirty="0">
                <a:solidFill>
                  <a:srgbClr val="222222"/>
                </a:solidFill>
                <a:effectLst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</a:rPr>
              <a:t>source</a:t>
            </a:r>
            <a:r>
              <a:rPr lang="sk-SK" b="0" i="0" dirty="0">
                <a:solidFill>
                  <a:srgbClr val="222222"/>
                </a:solidFill>
                <a:effectLst/>
              </a:rPr>
              <a:t> Apache 2. </a:t>
            </a:r>
          </a:p>
          <a:p>
            <a:r>
              <a:rPr lang="sk-SK" b="0" i="0" dirty="0">
                <a:solidFill>
                  <a:srgbClr val="222222"/>
                </a:solidFill>
                <a:effectLst/>
              </a:rPr>
              <a:t>FOLIO </a:t>
            </a:r>
            <a:r>
              <a:rPr lang="sk-SK" b="0" i="0" dirty="0" err="1">
                <a:solidFill>
                  <a:srgbClr val="222222"/>
                </a:solidFill>
                <a:effectLst/>
              </a:rPr>
              <a:t>sídlí</a:t>
            </a:r>
            <a:r>
              <a:rPr lang="sk-SK" b="0" i="0" dirty="0">
                <a:solidFill>
                  <a:srgbClr val="222222"/>
                </a:solidFill>
                <a:effectLst/>
              </a:rPr>
              <a:t> v </a:t>
            </a:r>
            <a:r>
              <a:rPr lang="sk-SK" b="0" i="1" dirty="0" err="1">
                <a:solidFill>
                  <a:srgbClr val="222222"/>
                </a:solidFill>
                <a:effectLst/>
              </a:rPr>
              <a:t>Open</a:t>
            </a:r>
            <a:r>
              <a:rPr lang="sk-SK" b="0" i="1" dirty="0">
                <a:solidFill>
                  <a:srgbClr val="222222"/>
                </a:solidFill>
                <a:effectLst/>
              </a:rPr>
              <a:t> </a:t>
            </a:r>
            <a:r>
              <a:rPr lang="sk-SK" b="0" i="1" dirty="0" err="1">
                <a:solidFill>
                  <a:srgbClr val="222222"/>
                </a:solidFill>
                <a:effectLst/>
              </a:rPr>
              <a:t>Library</a:t>
            </a:r>
            <a:r>
              <a:rPr lang="sk-SK" b="0" i="1" dirty="0">
                <a:solidFill>
                  <a:srgbClr val="222222"/>
                </a:solidFill>
                <a:effectLst/>
              </a:rPr>
              <a:t> </a:t>
            </a:r>
            <a:r>
              <a:rPr lang="sk-SK" b="0" i="1" dirty="0" err="1">
                <a:solidFill>
                  <a:srgbClr val="222222"/>
                </a:solidFill>
                <a:effectLst/>
              </a:rPr>
              <a:t>Foundation</a:t>
            </a:r>
            <a:r>
              <a:rPr lang="sk-SK" b="0" i="0" dirty="0">
                <a:solidFill>
                  <a:srgbClr val="222222"/>
                </a:solidFill>
                <a:effectLst/>
              </a:rPr>
              <a:t>, 501(c) 3 neziskové </a:t>
            </a:r>
            <a:r>
              <a:rPr lang="sk-SK" b="0" i="0" dirty="0" err="1">
                <a:solidFill>
                  <a:srgbClr val="222222"/>
                </a:solidFill>
                <a:effectLst/>
              </a:rPr>
              <a:t>organizaci</a:t>
            </a:r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67604AE7-F75C-B934-08BA-03788E8CB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256AE-A23C-D34F-BE38-18CAFFF682C5}" type="datetime1">
              <a:rPr lang="sk-SK" smtClean="0"/>
              <a:t>8.11.2023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132A1128-4FB9-6C3E-AF91-A66A2FB0A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D34623A9-2AD6-8A94-8196-03C73BB9C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6730" y="2416810"/>
            <a:ext cx="1384300" cy="122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848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758485-73F7-F8BE-4B02-9687C632C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FOLIO a </a:t>
            </a:r>
            <a:r>
              <a:rPr lang="sk-SK" dirty="0" err="1"/>
              <a:t>digitální</a:t>
            </a:r>
            <a:r>
              <a:rPr lang="sk-SK" dirty="0"/>
              <a:t> </a:t>
            </a:r>
            <a:r>
              <a:rPr lang="sk-SK" dirty="0" err="1"/>
              <a:t>repozitář</a:t>
            </a:r>
            <a:r>
              <a:rPr lang="sk-SK" dirty="0"/>
              <a:t>?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31B8DA9-CB6C-E8B3-20DC-80BF7D45C3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FOLIO nemá </a:t>
            </a:r>
            <a:r>
              <a:rPr lang="sk-SK" dirty="0" err="1"/>
              <a:t>digitální</a:t>
            </a:r>
            <a:r>
              <a:rPr lang="sk-SK" dirty="0"/>
              <a:t> modul/</a:t>
            </a:r>
            <a:r>
              <a:rPr lang="sk-SK" dirty="0" err="1"/>
              <a:t>funkci</a:t>
            </a:r>
            <a:r>
              <a:rPr lang="sk-SK" dirty="0"/>
              <a:t> pro </a:t>
            </a:r>
            <a:r>
              <a:rPr lang="sk-SK" dirty="0" err="1"/>
              <a:t>digitální</a:t>
            </a:r>
            <a:r>
              <a:rPr lang="sk-SK" dirty="0"/>
              <a:t> </a:t>
            </a:r>
            <a:r>
              <a:rPr lang="sk-SK" dirty="0" err="1"/>
              <a:t>repozitář</a:t>
            </a:r>
            <a:r>
              <a:rPr lang="sk-SK" dirty="0"/>
              <a:t>
FOLIO však </a:t>
            </a:r>
            <a:r>
              <a:rPr lang="sk-SK" dirty="0" err="1"/>
              <a:t>může</a:t>
            </a:r>
            <a:r>
              <a:rPr lang="sk-SK" dirty="0"/>
              <a:t> </a:t>
            </a:r>
            <a:r>
              <a:rPr lang="sk-SK" dirty="0" err="1"/>
              <a:t>být</a:t>
            </a:r>
            <a:r>
              <a:rPr lang="sk-SK" dirty="0"/>
              <a:t> </a:t>
            </a:r>
            <a:r>
              <a:rPr lang="sk-SK" dirty="0" err="1"/>
              <a:t>integrován</a:t>
            </a:r>
            <a:r>
              <a:rPr lang="sk-SK" dirty="0"/>
              <a:t> s </a:t>
            </a:r>
            <a:r>
              <a:rPr lang="sk-SK" dirty="0" err="1"/>
              <a:t>repozitáři</a:t>
            </a:r>
            <a:r>
              <a:rPr lang="sk-SK" dirty="0"/>
              <a:t>, </a:t>
            </a:r>
            <a:r>
              <a:rPr lang="sk-SK" dirty="0" err="1"/>
              <a:t>jako</a:t>
            </a:r>
            <a:r>
              <a:rPr lang="sk-SK" dirty="0"/>
              <a:t> je </a:t>
            </a:r>
            <a:r>
              <a:rPr lang="sk-SK" dirty="0" err="1"/>
              <a:t>Dspace</a:t>
            </a:r>
            <a:r>
              <a:rPr lang="sk-SK" dirty="0"/>
              <a:t> </a:t>
            </a:r>
            <a:r>
              <a:rPr lang="sk-SK" dirty="0" err="1"/>
              <a:t>atd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38528E6-7E0A-108E-DA4C-CA5CBE0E9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E10B-A316-ED4B-A7AA-C10D05EC294D}" type="datetime1">
              <a:rPr lang="sk-SK" smtClean="0"/>
              <a:t>8.11.2023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724B39A-61B2-0D60-FF90-32EB3F6A4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2415410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36D6C1-EBC8-D4B1-76DC-07CCCF324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altLang="sk-SK" sz="4400" dirty="0">
                <a:latin typeface="Century Gothic" panose="020B0502020202020204" pitchFamily="34" charset="0"/>
              </a:rPr>
              <a:t>1. 	ILS (</a:t>
            </a:r>
            <a:r>
              <a:rPr lang="sk-SK" altLang="sk-SK" sz="4400" dirty="0" err="1">
                <a:solidFill>
                  <a:srgbClr val="000000"/>
                </a:solidFill>
                <a:latin typeface="Arial" panose="020B0604020202020204" pitchFamily="34" charset="0"/>
              </a:rPr>
              <a:t>Integrated</a:t>
            </a:r>
            <a:r>
              <a:rPr lang="sk-SK" altLang="sk-SK" sz="4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sk-SK" altLang="sk-SK" sz="4400" dirty="0" err="1">
                <a:solidFill>
                  <a:srgbClr val="000000"/>
                </a:solidFill>
                <a:latin typeface="Arial" panose="020B0604020202020204" pitchFamily="34" charset="0"/>
              </a:rPr>
              <a:t>Library</a:t>
            </a:r>
            <a:r>
              <a:rPr lang="sk-SK" altLang="sk-SK" sz="4400" dirty="0">
                <a:solidFill>
                  <a:srgbClr val="000000"/>
                </a:solidFill>
                <a:latin typeface="Arial" panose="020B0604020202020204" pitchFamily="34" charset="0"/>
              </a:rPr>
              <a:t> Systems)</a:t>
            </a:r>
            <a:br>
              <a:rPr lang="sk-SK" altLang="sk-SK" sz="44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br>
              <a:rPr lang="sk-SK" altLang="sk-SK" sz="44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sk-SK" altLang="sk-SK" sz="440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sk-SK" altLang="sk-SK" sz="4400" dirty="0">
                <a:latin typeface="Century Gothic" panose="020B0502020202020204" pitchFamily="34" charset="0"/>
              </a:rPr>
              <a:t>Integrované knižničné systémy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D674D84-59F0-FBA6-9C82-9F9F5ABCE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3FB9A-8F1A-4644-870D-DD53E22044E4}" type="datetime1">
              <a:rPr lang="sk-SK" smtClean="0"/>
              <a:t>8.11.2023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188147A-2B91-83D2-1109-463561D56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12300833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DC4F279A-35DE-21C5-F539-B8B5D6685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275" y="685037"/>
            <a:ext cx="10617958" cy="5511539"/>
          </a:xfrm>
          <a:prstGeom prst="rect">
            <a:avLst/>
          </a:prstGeom>
        </p:spPr>
      </p:pic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136C3246-926F-5D34-662F-AAC36B999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0458A-2458-EA4E-81F5-62F80FC7890E}" type="datetime1">
              <a:rPr lang="sk-SK" smtClean="0"/>
              <a:t>8.11.2023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6D54B6C1-C145-5E9E-A248-A8251C891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10798807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695B1F-9CCA-F766-3F03-69D8F4975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EBSCO FOLIO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4932B68-5ED6-6B5B-AC46-DC7C3303F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k-SK" b="0" i="0" dirty="0">
              <a:solidFill>
                <a:srgbClr val="1D2228"/>
              </a:solidFill>
              <a:effectLst/>
              <a:latin typeface="YahooSans VF"/>
            </a:endParaRPr>
          </a:p>
          <a:p>
            <a:pPr marL="0" indent="0">
              <a:buNone/>
            </a:pPr>
            <a:endParaRPr lang="sk-SK" dirty="0">
              <a:solidFill>
                <a:srgbClr val="1D2228"/>
              </a:solidFill>
              <a:latin typeface="YahooSans VF"/>
            </a:endParaRPr>
          </a:p>
          <a:p>
            <a:pPr marL="0" indent="0">
              <a:buNone/>
            </a:pPr>
            <a:endParaRPr lang="sk-SK" b="0" i="0" dirty="0">
              <a:solidFill>
                <a:srgbClr val="1D2228"/>
              </a:solidFill>
              <a:effectLst/>
              <a:latin typeface="YahooSans VF"/>
            </a:endParaRPr>
          </a:p>
          <a:p>
            <a:pPr marL="0" indent="0">
              <a:buNone/>
            </a:pP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Více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než 100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knihoven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po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celém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světě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přešlo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do júna 2023 na</a:t>
            </a:r>
            <a:r>
              <a:rPr lang="sk-SK" b="0" i="0" u="none" strike="noStrike" dirty="0">
                <a:solidFill>
                  <a:srgbClr val="0F69FF"/>
                </a:solidFill>
                <a:effectLst/>
                <a:latin typeface="YahooSans VF"/>
                <a:hlinkClick r:id="rId3"/>
              </a:rPr>
              <a:t> platformu FOLIO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 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Library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Services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Platform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(LSP) </a:t>
            </a:r>
          </a:p>
          <a:p>
            <a:pPr marL="0" indent="0">
              <a:buNone/>
            </a:pPr>
            <a:endParaRPr lang="sk-SK" dirty="0">
              <a:solidFill>
                <a:srgbClr val="1D2228"/>
              </a:solidFill>
              <a:latin typeface="YahooSans VF"/>
            </a:endParaRPr>
          </a:p>
          <a:p>
            <a:pPr marL="0" indent="0">
              <a:buNone/>
            </a:pPr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CE8EDF5-1529-41EB-FBC7-9CBA72C84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D647-9A5F-6347-9B2D-0B9259B7C6B9}" type="datetime1">
              <a:rPr lang="sk-SK" smtClean="0"/>
              <a:t>8.11.2023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48D97FF-7C48-8050-FD45-778755E1A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24548740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7E2E3A-EB1E-04FD-AFDF-1A3878C5D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Na webových </a:t>
            </a:r>
            <a:r>
              <a:rPr lang="sk-SK" dirty="0" err="1"/>
              <a:t>stránkách</a:t>
            </a:r>
            <a:r>
              <a:rPr lang="sk-SK" dirty="0"/>
              <a:t> FOLIO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9522166-0092-F753-5983-973FACBD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" y="1825625"/>
            <a:ext cx="1176528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sk-SK" dirty="0" err="1"/>
              <a:t>Otevřít</a:t>
            </a:r>
            <a:r>
              <a:rPr lang="sk-SK" dirty="0"/>
              <a:t> stránku FOLIO </a:t>
            </a:r>
            <a:r>
              <a:rPr lang="sk-SK" dirty="0">
                <a:hlinkClick r:id="rId3"/>
              </a:rPr>
              <a:t>https://folio-snapshot.dev.folio.org/</a:t>
            </a:r>
            <a:endParaRPr lang="sk-SK" dirty="0"/>
          </a:p>
          <a:p>
            <a:pPr marL="514350" indent="-514350">
              <a:buFont typeface="+mj-lt"/>
              <a:buAutoNum type="arabicPeriod"/>
            </a:pPr>
            <a:r>
              <a:rPr lang="sk-SK" dirty="0"/>
              <a:t>V </a:t>
            </a:r>
            <a:r>
              <a:rPr lang="sk-SK" dirty="0" err="1"/>
              <a:t>Apps</a:t>
            </a:r>
            <a:r>
              <a:rPr lang="sk-SK" dirty="0"/>
              <a:t> </a:t>
            </a:r>
            <a:r>
              <a:rPr lang="sk-SK" dirty="0" err="1"/>
              <a:t>zvolit</a:t>
            </a:r>
            <a:r>
              <a:rPr lang="sk-SK" dirty="0"/>
              <a:t> </a:t>
            </a:r>
            <a:r>
              <a:rPr lang="sk-SK" u="sng" dirty="0" err="1"/>
              <a:t>Settings</a:t>
            </a:r>
            <a:r>
              <a:rPr lang="sk-SK" dirty="0"/>
              <a:t> </a:t>
            </a:r>
            <a:r>
              <a:rPr lang="sk-SK" dirty="0">
                <a:hlinkClick r:id="rId4"/>
              </a:rPr>
              <a:t>https://folio-snapshot.dev.folio.org/settings</a:t>
            </a:r>
            <a:endParaRPr lang="sk-SK" dirty="0"/>
          </a:p>
          <a:p>
            <a:pPr marL="514350" indent="-514350">
              <a:buFont typeface="+mj-lt"/>
              <a:buAutoNum type="arabicPeriod"/>
            </a:pPr>
            <a:r>
              <a:rPr lang="sk-SK" dirty="0" err="1"/>
              <a:t>Nastavit</a:t>
            </a:r>
            <a:r>
              <a:rPr lang="sk-SK" dirty="0"/>
              <a:t> </a:t>
            </a:r>
            <a:r>
              <a:rPr lang="sk-SK" u="sng" dirty="0" err="1"/>
              <a:t>Tenant</a:t>
            </a:r>
            <a:r>
              <a:rPr lang="sk-SK" dirty="0"/>
              <a:t> </a:t>
            </a:r>
            <a:r>
              <a:rPr lang="sk-SK" dirty="0">
                <a:hlinkClick r:id="rId5"/>
              </a:rPr>
              <a:t>https://folio-snapshot.dev.folio.org/settings/tenant-settings</a:t>
            </a:r>
            <a:r>
              <a:rPr lang="sk-SK" dirty="0"/>
              <a:t> (adresy, jazyk, SSO, </a:t>
            </a:r>
            <a:r>
              <a:rPr lang="sk-SK" dirty="0" err="1"/>
              <a:t>místa</a:t>
            </a:r>
            <a:r>
              <a:rPr lang="sk-SK" dirty="0"/>
              <a:t> </a:t>
            </a:r>
            <a:r>
              <a:rPr lang="sk-SK" dirty="0" err="1"/>
              <a:t>služeb</a:t>
            </a:r>
            <a:r>
              <a:rPr lang="sk-SK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 dirty="0"/>
              <a:t>V </a:t>
            </a:r>
            <a:r>
              <a:rPr lang="sk-SK" dirty="0" err="1"/>
              <a:t>sekci</a:t>
            </a:r>
            <a:r>
              <a:rPr lang="sk-SK" dirty="0"/>
              <a:t> </a:t>
            </a:r>
            <a:r>
              <a:rPr lang="sk-SK" dirty="0" err="1"/>
              <a:t>Tenant</a:t>
            </a:r>
            <a:r>
              <a:rPr lang="sk-SK" dirty="0"/>
              <a:t> </a:t>
            </a:r>
            <a:r>
              <a:rPr lang="sk-SK" dirty="0" err="1"/>
              <a:t>nastavit</a:t>
            </a:r>
            <a:r>
              <a:rPr lang="sk-SK" dirty="0"/>
              <a:t>: </a:t>
            </a:r>
            <a:r>
              <a:rPr lang="sk-SK" u="sng" dirty="0" err="1"/>
              <a:t>Instituce</a:t>
            </a:r>
            <a:r>
              <a:rPr lang="sk-SK" u="sng" dirty="0"/>
              <a:t>, Kampusy, </a:t>
            </a:r>
            <a:r>
              <a:rPr lang="sk-SK" u="sng" dirty="0" err="1"/>
              <a:t>Knihovny</a:t>
            </a:r>
            <a:r>
              <a:rPr lang="sk-SK" u="sng" dirty="0"/>
              <a:t>, Lokality</a:t>
            </a:r>
          </a:p>
          <a:p>
            <a:pPr marL="971550" lvl="1" indent="-514350">
              <a:buFont typeface="+mj-lt"/>
              <a:buAutoNum type="alphaLcPeriod"/>
            </a:pPr>
            <a:r>
              <a:rPr lang="sk-SK" dirty="0">
                <a:hlinkClick r:id="rId6"/>
              </a:rPr>
              <a:t>https://folio-snapshot.dev.folio.org/settings/tenant-settings/location-institutions</a:t>
            </a:r>
            <a:endParaRPr lang="sk-SK" dirty="0"/>
          </a:p>
          <a:p>
            <a:pPr marL="971550" lvl="1" indent="-514350">
              <a:buFont typeface="+mj-lt"/>
              <a:buAutoNum type="alphaLcPeriod"/>
            </a:pPr>
            <a:r>
              <a:rPr lang="sk-SK" dirty="0">
                <a:hlinkClick r:id="rId7"/>
              </a:rPr>
              <a:t>https://folio-snapshot.dev.folio.org/settings/tenant-settings/location-campuses</a:t>
            </a:r>
            <a:endParaRPr lang="sk-SK" dirty="0"/>
          </a:p>
          <a:p>
            <a:pPr marL="971550" lvl="1" indent="-514350">
              <a:buFont typeface="+mj-lt"/>
              <a:buAutoNum type="alphaLcPeriod"/>
            </a:pPr>
            <a:r>
              <a:rPr lang="sk-SK" dirty="0">
                <a:hlinkClick r:id="rId8"/>
              </a:rPr>
              <a:t>https://folio-snapshot.dev.folio.org/settings/tenant-settings/location-libraries</a:t>
            </a:r>
            <a:endParaRPr lang="sk-SK" dirty="0"/>
          </a:p>
          <a:p>
            <a:pPr marL="971550" lvl="1" indent="-514350">
              <a:buFont typeface="+mj-lt"/>
              <a:buAutoNum type="alphaLcPeriod"/>
            </a:pPr>
            <a:r>
              <a:rPr lang="sk-SK" dirty="0">
                <a:hlinkClick r:id="rId9"/>
              </a:rPr>
              <a:t>https://folio-snapshot.dev.folio.org/settings/tenant-settings/location-locations</a:t>
            </a:r>
            <a:endParaRPr lang="sk-SK" dirty="0"/>
          </a:p>
          <a:p>
            <a:pPr marL="971550" lvl="1" indent="-514350">
              <a:buFont typeface="+mj-lt"/>
              <a:buAutoNum type="alphaLcPeriod"/>
            </a:pPr>
            <a:endParaRPr lang="sk-SK" dirty="0"/>
          </a:p>
          <a:p>
            <a:pPr marL="514350" indent="-514350">
              <a:buFont typeface="+mj-lt"/>
              <a:buAutoNum type="arabicPeriod"/>
            </a:pPr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ED56512-F9FC-2105-F16D-B2F2765C4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12F39-454E-CD4A-B01A-2FC973F0ED84}" type="datetime1">
              <a:rPr lang="sk-SK" smtClean="0"/>
              <a:t>8.11.2023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E57E03D-B089-3C80-BB19-220FB8C76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19071937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171B83-8B87-86FA-BA08-1AC344325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Ďalšie nastavenia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0BA84D2-7CAF-9CAB-2789-85619A055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880"/>
            <a:ext cx="10515600" cy="5166995"/>
          </a:xfrm>
        </p:spPr>
        <p:txBody>
          <a:bodyPr>
            <a:normAutofit lnSpcReduction="10000"/>
          </a:bodyPr>
          <a:lstStyle/>
          <a:p>
            <a:r>
              <a:rPr lang="sk-SK" dirty="0"/>
              <a:t>Akvizičné jednotky: </a:t>
            </a:r>
          </a:p>
          <a:p>
            <a:pPr lvl="1"/>
            <a:r>
              <a:rPr lang="sk-SK" dirty="0">
                <a:hlinkClick r:id="rId3"/>
              </a:rPr>
              <a:t>https://folio-snapshot.dev.folio.org/settings/acquisition-units</a:t>
            </a:r>
            <a:endParaRPr lang="sk-SK" dirty="0"/>
          </a:p>
          <a:p>
            <a:r>
              <a:rPr lang="sk-SK" dirty="0"/>
              <a:t>Výpožičky – Parametre: </a:t>
            </a:r>
          </a:p>
          <a:p>
            <a:pPr lvl="1"/>
            <a:r>
              <a:rPr lang="sk-SK" dirty="0">
                <a:hlinkClick r:id="rId4"/>
              </a:rPr>
              <a:t>https://folio-snapshot.dev.folio.org/settings/circulation</a:t>
            </a:r>
            <a:endParaRPr lang="sk-SK" dirty="0"/>
          </a:p>
          <a:p>
            <a:r>
              <a:rPr lang="sk-SK" dirty="0"/>
              <a:t>Financie: </a:t>
            </a:r>
          </a:p>
          <a:p>
            <a:pPr lvl="1"/>
            <a:r>
              <a:rPr lang="sk-SK" dirty="0">
                <a:hlinkClick r:id="rId5"/>
              </a:rPr>
              <a:t>https://folio-snapshot.dev.folio.org/settings/finance</a:t>
            </a:r>
            <a:endParaRPr lang="sk-SK" dirty="0"/>
          </a:p>
          <a:p>
            <a:r>
              <a:rPr lang="sk-SK" dirty="0"/>
              <a:t>Inventár/</a:t>
            </a:r>
            <a:r>
              <a:rPr lang="sk-SK" dirty="0" err="1"/>
              <a:t>Inventory</a:t>
            </a:r>
            <a:r>
              <a:rPr lang="sk-SK" dirty="0"/>
              <a:t> (Fondy, zbierky): </a:t>
            </a:r>
          </a:p>
          <a:p>
            <a:pPr lvl="1"/>
            <a:r>
              <a:rPr lang="sk-SK" dirty="0">
                <a:hlinkClick r:id="rId6"/>
              </a:rPr>
              <a:t>https://folio-snapshot.dev.folio.org/settings/inventory</a:t>
            </a:r>
            <a:endParaRPr lang="sk-SK" dirty="0"/>
          </a:p>
          <a:p>
            <a:pPr lvl="1"/>
            <a:r>
              <a:rPr lang="sk-SK" dirty="0"/>
              <a:t>Bibliografický zdroj </a:t>
            </a:r>
          </a:p>
          <a:p>
            <a:pPr lvl="1"/>
            <a:r>
              <a:rPr lang="sk-SK" dirty="0"/>
              <a:t>Holdingy</a:t>
            </a:r>
          </a:p>
          <a:p>
            <a:pPr lvl="1"/>
            <a:r>
              <a:rPr lang="sk-SK" dirty="0"/>
              <a:t>Exempláre</a:t>
            </a:r>
          </a:p>
          <a:p>
            <a:pPr lvl="1"/>
            <a:r>
              <a:rPr lang="sk-SK" dirty="0"/>
              <a:t>Typ signatúry</a:t>
            </a:r>
          </a:p>
          <a:p>
            <a:pPr lvl="1"/>
            <a:r>
              <a:rPr lang="sk-SK" dirty="0"/>
              <a:t>Z39.50 profil </a:t>
            </a:r>
            <a:r>
              <a:rPr lang="sk-SK" dirty="0" err="1"/>
              <a:t>atd</a:t>
            </a:r>
            <a:endParaRPr lang="sk-SK" dirty="0"/>
          </a:p>
          <a:p>
            <a:pPr lvl="1"/>
            <a:endParaRPr lang="sk-SK" dirty="0"/>
          </a:p>
          <a:p>
            <a:endParaRPr lang="sk-SK" dirty="0"/>
          </a:p>
          <a:p>
            <a:pPr lvl="1"/>
            <a:endParaRPr lang="sk-SK" dirty="0"/>
          </a:p>
          <a:p>
            <a:pPr lvl="1"/>
            <a:endParaRPr lang="sk-SK" dirty="0"/>
          </a:p>
          <a:p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CFB4FA8-8144-63A0-31EF-760410A20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91B73-5C04-054F-8AC0-77CA89F16944}" type="datetime1">
              <a:rPr lang="sk-SK" smtClean="0"/>
              <a:t>8.11.2023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3A96CC5-AE22-4F6A-67A7-2A205468E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27617349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C9516C-E346-BD6E-DD24-32D3220B5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Nastavení – </a:t>
            </a:r>
            <a:r>
              <a:rPr lang="sk-SK" dirty="0" err="1"/>
              <a:t>uživatelé</a:t>
            </a:r>
            <a:r>
              <a:rPr lang="sk-SK" dirty="0"/>
              <a:t> - oprávnení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DC646B2-E5BD-91D2-9BDA-44B5590BD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60" y="1825625"/>
            <a:ext cx="11750040" cy="4351338"/>
          </a:xfrm>
        </p:spPr>
        <p:txBody>
          <a:bodyPr/>
          <a:lstStyle/>
          <a:p>
            <a:r>
              <a:rPr lang="sk-SK" dirty="0" err="1"/>
              <a:t>Users</a:t>
            </a:r>
            <a:r>
              <a:rPr lang="sk-SK" dirty="0"/>
              <a:t>: </a:t>
            </a:r>
            <a:r>
              <a:rPr lang="sk-SK" dirty="0">
                <a:hlinkClick r:id="rId3"/>
              </a:rPr>
              <a:t>https://folio-snapshot.dev.folio.org/settings/users</a:t>
            </a:r>
            <a:endParaRPr lang="sk-SK" dirty="0"/>
          </a:p>
          <a:p>
            <a:r>
              <a:rPr lang="sk-SK" dirty="0" err="1"/>
              <a:t>Permission</a:t>
            </a:r>
            <a:r>
              <a:rPr lang="sk-SK" dirty="0"/>
              <a:t> </a:t>
            </a:r>
            <a:r>
              <a:rPr lang="sk-SK" dirty="0" err="1"/>
              <a:t>sets</a:t>
            </a:r>
            <a:r>
              <a:rPr lang="sk-SK" dirty="0"/>
              <a:t>: </a:t>
            </a:r>
            <a:r>
              <a:rPr lang="sk-SK" dirty="0">
                <a:hlinkClick r:id="rId4"/>
              </a:rPr>
              <a:t>https://folio-snapshot.dev.folio.org/settings/users/perms</a:t>
            </a:r>
            <a:endParaRPr lang="sk-SK" dirty="0"/>
          </a:p>
          <a:p>
            <a:r>
              <a:rPr lang="sk-SK" dirty="0"/>
              <a:t>Skupiny: </a:t>
            </a:r>
            <a:r>
              <a:rPr lang="sk-SK" dirty="0">
                <a:hlinkClick r:id="rId5"/>
              </a:rPr>
              <a:t>https://folio-snapshot.dev.folio.org/settings/users/groups</a:t>
            </a:r>
            <a:endParaRPr lang="sk-SK" dirty="0"/>
          </a:p>
          <a:p>
            <a:r>
              <a:rPr lang="sk-SK" dirty="0"/>
              <a:t>Poplatky/pokuty: </a:t>
            </a:r>
            <a:r>
              <a:rPr lang="sk-SK" dirty="0">
                <a:hlinkClick r:id="rId6"/>
              </a:rPr>
              <a:t>https://folio-snapshot.dev.folio.org/settings/users/owners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7F60777-A1D9-081B-4747-1B00EBFC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6986B-0925-0642-B307-DEBEE55F19A2}" type="datetime1">
              <a:rPr lang="sk-SK" smtClean="0"/>
              <a:t>8.11.2023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D974729-E526-754C-798F-88E9B13D1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2547689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4673EC12-71E4-872B-6EFB-9D86E37F3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94" y="622300"/>
            <a:ext cx="11181798" cy="5499100"/>
          </a:xfrm>
          <a:prstGeom prst="rect">
            <a:avLst/>
          </a:prstGeom>
        </p:spPr>
      </p:pic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76014949-E7DC-D25A-B816-12BF1995A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9C9F1-01B4-0B47-99C5-F9777676BC05}" type="datetime1">
              <a:rPr lang="sk-SK" smtClean="0"/>
              <a:t>8.11.2023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59884E44-92E6-46C4-32E8-D9335B021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13807194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A27CA28F-8E2A-ED02-2C6A-D52CFF5BA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99" y="584200"/>
            <a:ext cx="11155661" cy="5713024"/>
          </a:xfrm>
          <a:prstGeom prst="rect">
            <a:avLst/>
          </a:prstGeom>
        </p:spPr>
      </p:pic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A7AF9141-F335-EA7E-6970-1FC99A77D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9E76-2709-FB43-8629-A61CFB47C03E}" type="datetime1">
              <a:rPr lang="sk-SK" smtClean="0"/>
              <a:t>8.11.2023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E313B55B-CCF5-666F-FBDB-D9CAF1C79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4468162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2890C902-FBFB-FA0D-74EA-8D59E6743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599800"/>
            <a:ext cx="11099800" cy="5684416"/>
          </a:xfrm>
          <a:prstGeom prst="rect">
            <a:avLst/>
          </a:prstGeom>
        </p:spPr>
      </p:pic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059FFA0B-511B-FB7A-D6A4-523259DF9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1B2ED-4852-CA4A-9DA4-201B779E0111}" type="datetime1">
              <a:rPr lang="sk-SK" smtClean="0"/>
              <a:t>8.11.2023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F76CC510-57AB-9591-AE2F-D3383D2A1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172452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B89161-5ECE-1720-22FC-8852DD568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719262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sk-SK" dirty="0"/>
              <a:t>5. FOLIO KONZORCIUM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BD73774-2F8C-2E27-931E-855D836BB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3FB9A-8F1A-4644-870D-DD53E22044E4}" type="datetime1">
              <a:rPr lang="sk-SK" smtClean="0"/>
              <a:t>8.11.2023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C8F5E7A-F78E-D421-56D4-559C32E3C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38477821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55B117C6-EC7A-F413-B36A-E42687543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17E6-D292-D64C-A1DD-03846EB4E82B}" type="datetime1">
              <a:rPr lang="sk-SK" smtClean="0"/>
              <a:t>8.11.2023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66E24C69-C60F-48B3-675F-E446A2710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13167E1F-D15D-7C4E-168B-F9E53D39A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255" y="265361"/>
            <a:ext cx="9285890" cy="609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2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Nadpis 1">
            <a:extLst>
              <a:ext uri="{FF2B5EF4-FFF2-40B4-BE49-F238E27FC236}">
                <a16:creationId xmlns:a16="http://schemas.microsoft.com/office/drawing/2014/main" id="{FC6A25FB-43A7-8711-3BF3-D75864363910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altLang="sk-SK" dirty="0">
                <a:latin typeface="Century Gothic" panose="020B0502020202020204" pitchFamily="34" charset="0"/>
              </a:rPr>
              <a:t>Najlepšie globálne </a:t>
            </a:r>
            <a:r>
              <a:rPr lang="sk-SK" altLang="sk-SK" dirty="0">
                <a:latin typeface="Century Gothic" panose="020B0502020202020204" pitchFamily="34" charset="0"/>
              </a:rPr>
              <a:t>ILS</a:t>
            </a:r>
            <a:r>
              <a:rPr altLang="sk-SK" dirty="0">
                <a:latin typeface="Century Gothic" panose="020B0502020202020204" pitchFamily="34" charset="0"/>
              </a:rPr>
              <a:t> (2023)</a:t>
            </a:r>
          </a:p>
        </p:txBody>
      </p:sp>
      <p:sp>
        <p:nvSpPr>
          <p:cNvPr id="32770" name="Zástupný objekt pre obsah 2">
            <a:extLst>
              <a:ext uri="{FF2B5EF4-FFF2-40B4-BE49-F238E27FC236}">
                <a16:creationId xmlns:a16="http://schemas.microsoft.com/office/drawing/2014/main" id="{4BD229AB-D8F2-199C-5AF6-20B5F89E5277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altLang="sk-SK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Koha</a:t>
            </a:r>
            <a:r>
              <a:rPr lang="sk-SK" altLang="sk-SK" b="1" dirty="0">
                <a:solidFill>
                  <a:schemeClr val="tx2"/>
                </a:solidFill>
                <a:latin typeface="Century Gothic" panose="020B0502020202020204" pitchFamily="34" charset="0"/>
              </a:rPr>
              <a:t>:</a:t>
            </a:r>
            <a:r>
              <a:rPr lang="sk-SK" altLang="sk-SK" dirty="0">
                <a:solidFill>
                  <a:schemeClr val="tx2"/>
                </a:solidFill>
                <a:latin typeface="Century Gothic" panose="020B0502020202020204" pitchFamily="34" charset="0"/>
              </a:rPr>
              <a:t> LIS s otvoreným zdrojovým kódom, </a:t>
            </a:r>
          </a:p>
          <a:p>
            <a:pPr marL="0" indent="0">
              <a:buNone/>
            </a:pPr>
            <a:r>
              <a:rPr altLang="sk-SK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Atrium</a:t>
            </a:r>
            <a:r>
              <a:rPr altLang="sk-SK" b="1" dirty="0">
                <a:solidFill>
                  <a:schemeClr val="tx2"/>
                </a:solidFill>
                <a:latin typeface="Century Gothic" panose="020B0502020202020204" pitchFamily="34" charset="0"/>
              </a:rPr>
              <a:t> ILS</a:t>
            </a:r>
            <a:r>
              <a:rPr altLang="sk-SK" dirty="0">
                <a:solidFill>
                  <a:schemeClr val="tx2"/>
                </a:solidFill>
                <a:latin typeface="Century Gothic" panose="020B0502020202020204" pitchFamily="34" charset="0"/>
              </a:rPr>
              <a:t>: Cloudový LIS, </a:t>
            </a:r>
          </a:p>
          <a:p>
            <a:pPr marL="0" indent="0">
              <a:buNone/>
            </a:pPr>
            <a:r>
              <a:rPr altLang="sk-SK" b="1" dirty="0">
                <a:solidFill>
                  <a:schemeClr val="tx2"/>
                </a:solidFill>
                <a:latin typeface="Century Gothic" panose="020B0502020202020204" pitchFamily="34" charset="0"/>
              </a:rPr>
              <a:t>Alma:</a:t>
            </a:r>
            <a:r>
              <a:rPr altLang="sk-SK" dirty="0">
                <a:solidFill>
                  <a:schemeClr val="tx2"/>
                </a:solidFill>
                <a:latin typeface="Century Gothic" panose="020B0502020202020204" pitchFamily="34" charset="0"/>
              </a:rPr>
              <a:t> Cloudový LIS, ktorý sa integruje s vyhľadávacou službou </a:t>
            </a:r>
            <a:r>
              <a:rPr altLang="sk-SK" dirty="0" err="1">
                <a:solidFill>
                  <a:schemeClr val="tx2"/>
                </a:solidFill>
                <a:latin typeface="Century Gothic" panose="020B0502020202020204" pitchFamily="34" charset="0"/>
              </a:rPr>
              <a:t>Primo</a:t>
            </a:r>
            <a:r>
              <a:rPr altLang="sk-SK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</a:p>
          <a:p>
            <a:pPr marL="0" indent="0">
              <a:buNone/>
            </a:pPr>
            <a:r>
              <a:rPr altLang="sk-SK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Libib</a:t>
            </a:r>
            <a:r>
              <a:rPr altLang="sk-SK" b="1" dirty="0">
                <a:solidFill>
                  <a:schemeClr val="tx2"/>
                </a:solidFill>
                <a:latin typeface="Century Gothic" panose="020B0502020202020204" pitchFamily="34" charset="0"/>
              </a:rPr>
              <a:t>:</a:t>
            </a:r>
            <a:r>
              <a:rPr altLang="sk-SK" dirty="0">
                <a:solidFill>
                  <a:schemeClr val="tx2"/>
                </a:solidFill>
                <a:latin typeface="Century Gothic" panose="020B0502020202020204" pitchFamily="34" charset="0"/>
              </a:rPr>
              <a:t> Cloudový LIS</a:t>
            </a:r>
          </a:p>
          <a:p>
            <a:pPr marL="0" indent="0">
              <a:buNone/>
            </a:pPr>
            <a:r>
              <a:rPr altLang="sk-SK" b="1" dirty="0">
                <a:solidFill>
                  <a:schemeClr val="tx2"/>
                </a:solidFill>
                <a:latin typeface="Century Gothic" panose="020B0502020202020204" pitchFamily="34" charset="0"/>
              </a:rPr>
              <a:t>Alexandria:</a:t>
            </a:r>
            <a:r>
              <a:rPr altLang="sk-SK" dirty="0">
                <a:solidFill>
                  <a:schemeClr val="tx2"/>
                </a:solidFill>
                <a:latin typeface="Century Gothic" panose="020B0502020202020204" pitchFamily="34" charset="0"/>
              </a:rPr>
              <a:t> Webový LIS</a:t>
            </a:r>
          </a:p>
          <a:p>
            <a:pPr marL="0" indent="0">
              <a:buNone/>
            </a:pPr>
            <a:r>
              <a:rPr altLang="sk-SK" dirty="0">
                <a:solidFill>
                  <a:schemeClr val="tx2"/>
                </a:solidFill>
                <a:latin typeface="Century Gothic" panose="020B0502020202020204" pitchFamily="34" charset="0"/>
              </a:rPr>
              <a:t>(Používané tiež: Aleph, </a:t>
            </a:r>
            <a:r>
              <a:rPr altLang="sk-SK" dirty="0" err="1">
                <a:solidFill>
                  <a:schemeClr val="tx2"/>
                </a:solidFill>
                <a:latin typeface="Century Gothic" panose="020B0502020202020204" pitchFamily="34" charset="0"/>
              </a:rPr>
              <a:t>Millenium</a:t>
            </a:r>
            <a:r>
              <a:rPr altLang="sk-SK" dirty="0">
                <a:solidFill>
                  <a:schemeClr val="tx2"/>
                </a:solidFill>
                <a:latin typeface="Century Gothic" panose="020B0502020202020204" pitchFamily="34" charset="0"/>
              </a:rPr>
              <a:t> III, </a:t>
            </a:r>
            <a:r>
              <a:rPr lang="sk-SK" altLang="sk-SK" dirty="0">
                <a:solidFill>
                  <a:schemeClr val="tx2"/>
                </a:solidFill>
                <a:latin typeface="Century Gothic" panose="020B0502020202020204" pitchFamily="34" charset="0"/>
              </a:rPr>
              <a:t>(VIRTUA) </a:t>
            </a:r>
            <a:r>
              <a:rPr altLang="sk-SK" dirty="0">
                <a:solidFill>
                  <a:schemeClr val="tx2"/>
                </a:solidFill>
                <a:latin typeface="Century Gothic" panose="020B0502020202020204" pitchFamily="34" charset="0"/>
              </a:rPr>
              <a:t>Sierra, Tint, Voyager, RERO, Horizon, Symphony, Library Solution, </a:t>
            </a:r>
            <a:r>
              <a:rPr altLang="sk-SK" dirty="0" err="1">
                <a:solidFill>
                  <a:schemeClr val="tx2"/>
                </a:solidFill>
                <a:latin typeface="Century Gothic" panose="020B0502020202020204" pitchFamily="34" charset="0"/>
              </a:rPr>
              <a:t>Worldshare</a:t>
            </a:r>
            <a:r>
              <a:rPr altLang="sk-SK" dirty="0">
                <a:solidFill>
                  <a:schemeClr val="tx2"/>
                </a:solidFill>
                <a:latin typeface="Century Gothic" panose="020B0502020202020204" pitchFamily="34" charset="0"/>
              </a:rPr>
              <a:t> Management Services, Polaris, Apollo, ...)</a:t>
            </a:r>
          </a:p>
        </p:txBody>
      </p:sp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42BAC94E-D443-8983-D651-7838E21E7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23E3C6-96FF-814C-84B3-97472BE54767}" type="datetime1">
              <a:rPr lang="sk-SK" smtClean="0"/>
              <a:t>8.11.2023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FECE5EA7-193B-B067-FDBA-2ACF90ECB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KIS5G_Knižnično informačné služby 5. generácie CC BY 4.0</a:t>
            </a:r>
          </a:p>
          <a:p>
            <a:r>
              <a:rPr lang="sk-SK"/>
              <a:t>
</a:t>
            </a:r>
          </a:p>
        </p:txBody>
      </p:sp>
    </p:spTree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F3075B7E-1808-2E59-DFD4-1067C30FD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143810"/>
            <a:ext cx="9342120" cy="6624412"/>
          </a:xfrm>
          <a:prstGeom prst="rect">
            <a:avLst/>
          </a:prstGeom>
        </p:spPr>
      </p:pic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7BDD7119-1079-1EDF-6157-32696FEDA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C0C9-E04D-E249-9ED3-E1E4C3EFF21C}" type="datetime1">
              <a:rPr lang="sk-SK" smtClean="0"/>
              <a:t>8.11.2023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9B605315-9B81-2716-5781-48C144BA4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25256556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F182DB73-896C-380F-83D0-0B67698D5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520" y="192375"/>
            <a:ext cx="9997440" cy="6493045"/>
          </a:xfrm>
          <a:prstGeom prst="rect">
            <a:avLst/>
          </a:prstGeom>
        </p:spPr>
      </p:pic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CA62D2BF-7700-2DC1-78D1-B52B23D32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6F106-ACC7-8E4B-AB17-B01E35C0316B}" type="datetime1">
              <a:rPr lang="sk-SK" smtClean="0"/>
              <a:t>8.11.2023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312D987E-A51C-3143-3F5C-A5FB3BB0D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25902889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F528392F-65EF-76CC-FA6F-C5EBA40AF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63430"/>
            <a:ext cx="11049000" cy="5926768"/>
          </a:xfrm>
          <a:prstGeom prst="rect">
            <a:avLst/>
          </a:prstGeom>
        </p:spPr>
      </p:pic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7A306728-357E-78FC-EBE9-7D857BA64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88908-F1D7-BF48-B71A-42EDE154CA5B}" type="datetime1">
              <a:rPr lang="sk-SK" smtClean="0"/>
              <a:t>8.11.2023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85120425-5A91-6589-0C3F-3B119936C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15293946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73137875-17FC-BDD1-AE7F-AE9AB37CB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40" y="172579"/>
            <a:ext cx="10027920" cy="6512841"/>
          </a:xfrm>
          <a:prstGeom prst="rect">
            <a:avLst/>
          </a:prstGeom>
        </p:spPr>
      </p:pic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A0BCF176-39A4-B6D7-2445-326C85194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67AD6-E2A7-0B48-BB32-4EBB1971F9B7}" type="datetime1">
              <a:rPr lang="sk-SK" smtClean="0"/>
              <a:t>8.11.2023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91C7A1B4-7B6C-A9C5-4250-A21402F6A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4370279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2D414DFA-5B11-30E0-67E0-0D1DAAD78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80" y="83497"/>
            <a:ext cx="10149840" cy="6592025"/>
          </a:xfrm>
          <a:prstGeom prst="rect">
            <a:avLst/>
          </a:prstGeom>
        </p:spPr>
      </p:pic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2285DB09-369C-448E-87A8-5BD7A3B29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67300-6370-8F46-BB98-DD8ABCEF1563}" type="datetime1">
              <a:rPr lang="sk-SK" smtClean="0"/>
              <a:t>8.11.2023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4ED5022F-D207-AAB2-9D1E-727CAE11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7495555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4B877172-D61D-9985-5158-20534CF3F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79" y="420654"/>
            <a:ext cx="11262155" cy="6041106"/>
          </a:xfrm>
          <a:prstGeom prst="rect">
            <a:avLst/>
          </a:prstGeom>
        </p:spPr>
      </p:pic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DC0C6260-AFCE-D300-6863-01FF5FD33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94A5-E2DE-CF48-889B-9E7154C1B8BE}" type="datetime1">
              <a:rPr lang="sk-SK" smtClean="0"/>
              <a:t>8.11.2023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FB131116-C6FE-3E86-1185-5B1B29B3D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29039277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F2696EF0-B464-5FB7-3ED1-BC3A1344A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1E9C0-3495-E247-8B4C-A909B33C8AAC}" type="datetime1">
              <a:rPr lang="sk-SK" smtClean="0"/>
              <a:t>8.11.2023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0FDF6838-C272-8384-E0F7-045AD3D40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0318DABD-BEB0-60DD-2FA4-B12D611F1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780" y="136525"/>
            <a:ext cx="8912510" cy="621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695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45A23A-AE80-CEF5-E659-854055FB1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MULTITENANT </a:t>
            </a:r>
            <a:r>
              <a:rPr lang="sk-SK" dirty="0" err="1"/>
              <a:t>Moravskoslezský</a:t>
            </a:r>
            <a:r>
              <a:rPr lang="sk-SK" dirty="0"/>
              <a:t> kraj - možnosti</a:t>
            </a:r>
          </a:p>
        </p:txBody>
      </p:sp>
      <p:pic>
        <p:nvPicPr>
          <p:cNvPr id="7" name="Zástupný objekt pre obsah 6">
            <a:extLst>
              <a:ext uri="{FF2B5EF4-FFF2-40B4-BE49-F238E27FC236}">
                <a16:creationId xmlns:a16="http://schemas.microsoft.com/office/drawing/2014/main" id="{5F0D009A-1928-A960-337A-BD35BE7B0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03119" y="1690689"/>
            <a:ext cx="6651565" cy="4802186"/>
          </a:xfrm>
          <a:prstGeom prst="rect">
            <a:avLst/>
          </a:prstGeom>
        </p:spPr>
      </p:pic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55AF55DD-DC47-E56F-1AD6-AAC718CC3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61DF-E5DC-464F-9980-05DDD0412913}" type="datetime1">
              <a:rPr lang="sk-SK" smtClean="0"/>
              <a:t>8.11.2023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E6596364-9F66-B91E-1B7D-D7D0E852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25669279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B857E8-D0B0-1030-7998-F2B926D63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FOLIO – </a:t>
            </a:r>
            <a:r>
              <a:rPr lang="sk-SK" dirty="0" err="1"/>
              <a:t>nájemci</a:t>
            </a:r>
            <a:r>
              <a:rPr lang="sk-SK" dirty="0"/>
              <a:t> – </a:t>
            </a:r>
            <a:r>
              <a:rPr lang="sk-SK" dirty="0" err="1"/>
              <a:t>regionální</a:t>
            </a:r>
            <a:r>
              <a:rPr lang="sk-SK" dirty="0"/>
              <a:t> </a:t>
            </a:r>
            <a:r>
              <a:rPr lang="sk-SK" dirty="0" err="1"/>
              <a:t>knihovny</a:t>
            </a:r>
            <a:r>
              <a:rPr lang="sk-SK" dirty="0"/>
              <a:t> kraje (MULTITENANT)</a:t>
            </a:r>
          </a:p>
        </p:txBody>
      </p:sp>
      <p:pic>
        <p:nvPicPr>
          <p:cNvPr id="7" name="Zástupný objekt pre obsah 6">
            <a:extLst>
              <a:ext uri="{FF2B5EF4-FFF2-40B4-BE49-F238E27FC236}">
                <a16:creationId xmlns:a16="http://schemas.microsoft.com/office/drawing/2014/main" id="{EEBCB6B5-6C3B-FF90-1256-F818B4AEB9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825625"/>
            <a:ext cx="10393680" cy="4351338"/>
          </a:xfrm>
          <a:prstGeom prst="rect">
            <a:avLst/>
          </a:prstGeom>
        </p:spPr>
      </p:pic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77CA8250-6156-E9E7-6165-42156E4F6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C32D5-3EC5-8349-AF92-2E8944D27599}" type="datetime1">
              <a:rPr lang="sk-SK" smtClean="0"/>
              <a:t>8.11.2023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1CFB3BAC-21B1-7628-01CE-A17D746F9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387914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Nadpis 1">
            <a:extLst>
              <a:ext uri="{FF2B5EF4-FFF2-40B4-BE49-F238E27FC236}">
                <a16:creationId xmlns:a16="http://schemas.microsoft.com/office/drawing/2014/main" id="{A4DB6DE5-6260-459A-F278-9CE73C6053C4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altLang="sk-SK" dirty="0" err="1">
                <a:latin typeface="Century Gothic" panose="020B0502020202020204" pitchFamily="34" charset="0"/>
              </a:rPr>
              <a:t>Lokálne</a:t>
            </a:r>
            <a:r>
              <a:rPr altLang="sk-SK" dirty="0">
                <a:latin typeface="Century Gothic" panose="020B0502020202020204" pitchFamily="34" charset="0"/>
              </a:rPr>
              <a:t> </a:t>
            </a:r>
            <a:r>
              <a:rPr altLang="sk-SK" dirty="0" err="1">
                <a:latin typeface="Century Gothic" panose="020B0502020202020204" pitchFamily="34" charset="0"/>
              </a:rPr>
              <a:t>komerčné</a:t>
            </a:r>
            <a:r>
              <a:rPr altLang="sk-SK" dirty="0">
                <a:latin typeface="Century Gothic" panose="020B0502020202020204" pitchFamily="34" charset="0"/>
              </a:rPr>
              <a:t> </a:t>
            </a:r>
            <a:r>
              <a:rPr altLang="sk-SK" dirty="0" err="1">
                <a:latin typeface="Century Gothic" panose="020B0502020202020204" pitchFamily="34" charset="0"/>
              </a:rPr>
              <a:t>systémy</a:t>
            </a:r>
            <a:endParaRPr altLang="sk-SK" dirty="0">
              <a:latin typeface="Century Gothic" panose="020B0502020202020204" pitchFamily="34" charset="0"/>
            </a:endParaRPr>
          </a:p>
        </p:txBody>
      </p:sp>
      <p:sp>
        <p:nvSpPr>
          <p:cNvPr id="36866" name="Zástupný objekt pre obsah 2">
            <a:extLst>
              <a:ext uri="{FF2B5EF4-FFF2-40B4-BE49-F238E27FC236}">
                <a16:creationId xmlns:a16="http://schemas.microsoft.com/office/drawing/2014/main" id="{E80CBBA0-C98A-DA35-A61B-0862C4677B9C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altLang="sk-SK" dirty="0" err="1">
                <a:latin typeface="Century Gothic" panose="020B0502020202020204" pitchFamily="34" charset="0"/>
              </a:rPr>
              <a:t>Clavius</a:t>
            </a:r>
            <a:endParaRPr altLang="sk-SK" dirty="0">
              <a:latin typeface="Century Gothic" panose="020B0502020202020204" pitchFamily="34" charset="0"/>
            </a:endParaRPr>
          </a:p>
          <a:p>
            <a:r>
              <a:rPr altLang="sk-SK" dirty="0" err="1">
                <a:latin typeface="Century Gothic" panose="020B0502020202020204" pitchFamily="34" charset="0"/>
              </a:rPr>
              <a:t>Tritius</a:t>
            </a:r>
            <a:endParaRPr altLang="sk-SK" dirty="0">
              <a:latin typeface="Century Gothic" panose="020B0502020202020204" pitchFamily="34" charset="0"/>
            </a:endParaRPr>
          </a:p>
          <a:p>
            <a:r>
              <a:rPr altLang="sk-SK" dirty="0">
                <a:latin typeface="Century Gothic" panose="020B0502020202020204" pitchFamily="34" charset="0"/>
              </a:rPr>
              <a:t>Verbis a </a:t>
            </a:r>
            <a:r>
              <a:rPr altLang="sk-SK" dirty="0" err="1">
                <a:latin typeface="Century Gothic" panose="020B0502020202020204" pitchFamily="34" charset="0"/>
              </a:rPr>
              <a:t>Portaro</a:t>
            </a:r>
            <a:r>
              <a:rPr altLang="sk-SK" dirty="0">
                <a:latin typeface="Century Gothic" panose="020B0502020202020204" pitchFamily="34" charset="0"/>
              </a:rPr>
              <a:t> (</a:t>
            </a:r>
            <a:r>
              <a:rPr altLang="sk-SK" dirty="0" err="1">
                <a:latin typeface="Century Gothic" panose="020B0502020202020204" pitchFamily="34" charset="0"/>
              </a:rPr>
              <a:t>SaaS</a:t>
            </a:r>
            <a:r>
              <a:rPr altLang="sk-SK" dirty="0">
                <a:latin typeface="Century Gothic" panose="020B0502020202020204" pitchFamily="34" charset="0"/>
              </a:rPr>
              <a:t>)</a:t>
            </a:r>
          </a:p>
          <a:p>
            <a:r>
              <a:rPr altLang="sk-SK" dirty="0" err="1">
                <a:latin typeface="Century Gothic" panose="020B0502020202020204" pitchFamily="34" charset="0"/>
              </a:rPr>
              <a:t>Advanced</a:t>
            </a:r>
            <a:r>
              <a:rPr altLang="sk-SK" dirty="0">
                <a:latin typeface="Century Gothic" panose="020B0502020202020204" pitchFamily="34" charset="0"/>
              </a:rPr>
              <a:t> Rapid </a:t>
            </a:r>
            <a:r>
              <a:rPr altLang="sk-SK" dirty="0" err="1">
                <a:latin typeface="Century Gothic" panose="020B0502020202020204" pitchFamily="34" charset="0"/>
              </a:rPr>
              <a:t>Library</a:t>
            </a:r>
            <a:r>
              <a:rPr altLang="sk-SK" dirty="0">
                <a:latin typeface="Century Gothic" panose="020B0502020202020204" pitchFamily="34" charset="0"/>
              </a:rPr>
              <a:t> (ARL)</a:t>
            </a:r>
          </a:p>
          <a:p>
            <a:r>
              <a:rPr altLang="sk-SK" dirty="0" err="1">
                <a:latin typeface="Century Gothic" panose="020B0502020202020204" pitchFamily="34" charset="0"/>
              </a:rPr>
              <a:t>Dawinci</a:t>
            </a:r>
            <a:r>
              <a:rPr altLang="sk-SK" dirty="0">
                <a:latin typeface="Century Gothic" panose="020B0502020202020204" pitchFamily="34" charset="0"/>
              </a:rPr>
              <a:t> </a:t>
            </a:r>
          </a:p>
          <a:p>
            <a:r>
              <a:rPr altLang="sk-SK" dirty="0" err="1">
                <a:latin typeface="Century Gothic" panose="020B0502020202020204" pitchFamily="34" charset="0"/>
              </a:rPr>
              <a:t>atd</a:t>
            </a:r>
            <a:endParaRPr altLang="sk-SK" dirty="0">
              <a:latin typeface="Century Gothic" panose="020B0502020202020204" pitchFamily="34" charset="0"/>
            </a:endParaRPr>
          </a:p>
        </p:txBody>
      </p:sp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2FB07EE3-0FD6-E71E-C46B-B3017D00B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79AC36-6570-6544-8EAA-3AF31B0ED22A}" type="datetime1">
              <a:rPr lang="sk-SK" smtClean="0"/>
              <a:t>8.11.2023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0E9A96EC-231E-1FD5-7E8C-C1E34DE6B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KIS5G_Knižnično informačné služby 5. generácie CC BY 4.0</a:t>
            </a:r>
          </a:p>
          <a:p>
            <a:r>
              <a:rPr lang="sk-SK"/>
              <a:t>
</a:t>
            </a:r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3CE0BC-9047-433A-B966-808E8FDE9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183" y="336884"/>
            <a:ext cx="10722617" cy="1440113"/>
          </a:xfrm>
        </p:spPr>
        <p:txBody>
          <a:bodyPr>
            <a:normAutofit/>
          </a:bodyPr>
          <a:lstStyle/>
          <a:p>
            <a:r>
              <a:rPr lang="sk-SK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Náklady na obstaranie systémov lokálne pre každú inštitúciu/knižnicu</a:t>
            </a:r>
            <a:endParaRPr lang="sk-SK" dirty="0"/>
          </a:p>
        </p:txBody>
      </p:sp>
      <p:pic>
        <p:nvPicPr>
          <p:cNvPr id="7" name="Zástupný objekt pre obsah 6">
            <a:extLst>
              <a:ext uri="{FF2B5EF4-FFF2-40B4-BE49-F238E27FC236}">
                <a16:creationId xmlns:a16="http://schemas.microsoft.com/office/drawing/2014/main" id="{EA83A5BE-0F76-1007-E7D2-F5FC317D4A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1183" y="2502568"/>
            <a:ext cx="11039449" cy="3128211"/>
          </a:xfrm>
          <a:prstGeom prst="rect">
            <a:avLst/>
          </a:prstGeom>
        </p:spPr>
      </p:pic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2F4AE12-A7ED-DE49-E258-9587905C5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A5A2E-DB3A-2E43-BADA-B33460A3C1BD}" type="datetime1">
              <a:rPr lang="sk-SK" smtClean="0"/>
              <a:t>8.11.2023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3DD1A83-62CF-B1CD-BAF9-1032C4805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3353874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1164DE-CEBC-46A2-7EF2-868B608CF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1644"/>
          </a:xfrm>
        </p:spPr>
        <p:txBody>
          <a:bodyPr/>
          <a:lstStyle/>
          <a:p>
            <a:r>
              <a:rPr lang="sk-SK" dirty="0"/>
              <a:t>Monolitická architektúra ILS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9A1AD632-C7FE-0109-9872-A98DE817B2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58361" y="1277615"/>
            <a:ext cx="10275277" cy="4979210"/>
          </a:xfrm>
          <a:prstGeom prst="rect">
            <a:avLst/>
          </a:prstGeom>
        </p:spPr>
      </p:pic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504F7F9-B572-045D-79D0-A21EE61A7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D12F-B462-3142-8A09-C7A4A7D62C62}" type="datetime1">
              <a:rPr lang="sk-SK" smtClean="0"/>
              <a:t>8.11.2023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7EE6FB0-D613-7ED6-A416-D85959B5A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176159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Nadpis 1">
            <a:extLst>
              <a:ext uri="{FF2B5EF4-FFF2-40B4-BE49-F238E27FC236}">
                <a16:creationId xmlns:a16="http://schemas.microsoft.com/office/drawing/2014/main" id="{91DF2C2F-6C6A-060D-A02A-5D230EA3D899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915989" y="76201"/>
            <a:ext cx="10360025" cy="1121535"/>
          </a:xfrm>
        </p:spPr>
        <p:txBody>
          <a:bodyPr>
            <a:normAutofit fontScale="90000"/>
          </a:bodyPr>
          <a:lstStyle/>
          <a:p>
            <a:br>
              <a:rPr altLang="sk-SK" dirty="0">
                <a:latin typeface="Century Gothic" panose="020B0502020202020204" pitchFamily="34" charset="0"/>
              </a:rPr>
            </a:br>
            <a:r>
              <a:rPr lang="sk-SK" altLang="sk-SK" dirty="0">
                <a:latin typeface="Century Gothic" panose="020B0502020202020204" pitchFamily="34" charset="0"/>
              </a:rPr>
              <a:t>Koniec </a:t>
            </a:r>
            <a:r>
              <a:rPr altLang="sk-SK" dirty="0">
                <a:latin typeface="Century Gothic" panose="020B0502020202020204" pitchFamily="34" charset="0"/>
              </a:rPr>
              <a:t>ILS</a:t>
            </a:r>
            <a:r>
              <a:rPr lang="sk-SK" altLang="sk-SK" dirty="0">
                <a:latin typeface="Century Gothic" panose="020B0502020202020204" pitchFamily="34" charset="0"/>
              </a:rPr>
              <a:t> ? </a:t>
            </a:r>
            <a:r>
              <a:rPr altLang="sk-SK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3554" name="Zástupný objekt pre obsah 2">
            <a:extLst>
              <a:ext uri="{FF2B5EF4-FFF2-40B4-BE49-F238E27FC236}">
                <a16:creationId xmlns:a16="http://schemas.microsoft.com/office/drawing/2014/main" id="{1AF5EF0A-8ECD-D84C-4669-3DF628BE2672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915989" y="1293814"/>
            <a:ext cx="10360025" cy="487838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altLang="sk-SK" dirty="0">
                <a:latin typeface="Century Gothic" panose="020B0502020202020204" pitchFamily="34" charset="0"/>
              </a:rPr>
              <a:t>Vznikali v ére automatizácie a informatizácie knižníc (50 rokov)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altLang="sk-SK" dirty="0">
                <a:latin typeface="Century Gothic" panose="020B0502020202020204" pitchFamily="34" charset="0"/>
              </a:rPr>
              <a:t>Základné procesy knižnice sú riešené súbormi programov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altLang="sk-SK" dirty="0">
                <a:latin typeface="Century Gothic" panose="020B0502020202020204" pitchFamily="34" charset="0"/>
              </a:rPr>
              <a:t>Súbory programov sú usporiadané do modulov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altLang="sk-SK" dirty="0">
                <a:latin typeface="Century Gothic" panose="020B0502020202020204" pitchFamily="34" charset="0"/>
              </a:rPr>
              <a:t>Moduly zdieľajú spoločnú databázu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altLang="sk-SK" dirty="0">
                <a:latin typeface="Century Gothic" panose="020B0502020202020204" pitchFamily="34" charset="0"/>
              </a:rPr>
              <a:t>Moduly bežia na rovnakom výpočtovom prostredí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altLang="sk-SK" dirty="0">
                <a:latin typeface="Century Gothic" panose="020B0502020202020204" pitchFamily="34" charset="0"/>
              </a:rPr>
              <a:t>Majú zaujímavú históriu – vznikli a zanikli desiatky ILS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altLang="sk-SK" dirty="0">
                <a:latin typeface="Century Gothic" panose="020B0502020202020204" pitchFamily="34" charset="0"/>
              </a:rPr>
              <a:t>ILS, ktoré „prežili“ sú v súčasnosti zrelé, stabilné - mnoho funkcií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altLang="sk-SK" dirty="0">
                <a:latin typeface="Century Gothic" panose="020B0502020202020204" pitchFamily="34" charset="0"/>
              </a:rPr>
              <a:t>Implementované v mnohých desiatkach tisíc knižníc po celom svete, naďalej prosperujú</a:t>
            </a:r>
          </a:p>
        </p:txBody>
      </p:sp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1C8C8B42-CFD2-904E-5018-2A5BBC4D6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4E931E-85F4-5D40-A717-1B9545588765}" type="datetime1">
              <a:rPr lang="sk-SK" smtClean="0"/>
              <a:t>8.11.2023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BF33BCB9-3972-7A35-3F7D-8D53CA626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KIS5G_Knižnično informačné služby 5. generácie CC BY 4.0</a:t>
            </a:r>
          </a:p>
          <a:p>
            <a:r>
              <a:rPr lang="sk-SK"/>
              <a:t>
</a:t>
            </a:r>
          </a:p>
        </p:txBody>
      </p:sp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{64C565A3-8FF7-AE46-8D3A-13E0963498E6}tf16401369</Template>
  <TotalTime>7609</TotalTime>
  <Words>9610</Words>
  <Application>Microsoft Macintosh PowerPoint</Application>
  <PresentationFormat>Širokouhlá</PresentationFormat>
  <Paragraphs>791</Paragraphs>
  <Slides>58</Slides>
  <Notes>57</Notes>
  <HiddenSlides>0</HiddenSlides>
  <MMClips>0</MMClips>
  <ScaleCrop>false</ScaleCrop>
  <HeadingPairs>
    <vt:vector size="8" baseType="variant">
      <vt:variant>
        <vt:lpstr>Použité písma</vt:lpstr>
      </vt:variant>
      <vt:variant>
        <vt:i4>20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58</vt:i4>
      </vt:variant>
    </vt:vector>
  </HeadingPairs>
  <TitlesOfParts>
    <vt:vector size="80" baseType="lpstr">
      <vt:lpstr>-apple-system</vt:lpstr>
      <vt:lpstr>arial</vt:lpstr>
      <vt:lpstr>arial</vt:lpstr>
      <vt:lpstr>Calibri</vt:lpstr>
      <vt:lpstr>Calibri Light</vt:lpstr>
      <vt:lpstr>Century Gothic</vt:lpstr>
      <vt:lpstr>Helvetica</vt:lpstr>
      <vt:lpstr>Inconsolata</vt:lpstr>
      <vt:lpstr>inherit</vt:lpstr>
      <vt:lpstr>Open Sans</vt:lpstr>
      <vt:lpstr>Open Sans</vt:lpstr>
      <vt:lpstr>Open Sans Condensed</vt:lpstr>
      <vt:lpstr>Roboto</vt:lpstr>
      <vt:lpstr>Segoe UI</vt:lpstr>
      <vt:lpstr>Tahoma</vt:lpstr>
      <vt:lpstr>Times New Roman</vt:lpstr>
      <vt:lpstr>Titillium Web</vt:lpstr>
      <vt:lpstr>var(--chakra-fonts-heading)</vt:lpstr>
      <vt:lpstr>YahooSans VF</vt:lpstr>
      <vt:lpstr>YouTube Sans</vt:lpstr>
      <vt:lpstr>Motív Office</vt:lpstr>
      <vt:lpstr>Dokument</vt:lpstr>
      <vt:lpstr>Platforma FOLIO pro SVKOS/MSK</vt:lpstr>
      <vt:lpstr>Osnova</vt:lpstr>
      <vt:lpstr>Technológie pre smart knižnice</vt:lpstr>
      <vt:lpstr>1.  ILS (Integrated Library Systems)   Integrované knižničné systémy</vt:lpstr>
      <vt:lpstr>Najlepšie globálne ILS (2023)</vt:lpstr>
      <vt:lpstr>Lokálne komerčné systémy</vt:lpstr>
      <vt:lpstr>Náklady na obstaranie systémov lokálne pre každú inštitúciu/knižnicu</vt:lpstr>
      <vt:lpstr>Monolitická architektúra ILS</vt:lpstr>
      <vt:lpstr> Koniec ILS ?  </vt:lpstr>
      <vt:lpstr>Najrozšírenejšie otvorené ILS </vt:lpstr>
      <vt:lpstr>KOHA</vt:lpstr>
      <vt:lpstr>KOHA v Česku (od 2015)</vt:lpstr>
      <vt:lpstr>     2.  LSP (Library Services Platforms)   Platformy knižničných služieb </vt:lpstr>
      <vt:lpstr>Platformy LSP</vt:lpstr>
      <vt:lpstr>Prezentácia programu PowerPoint</vt:lpstr>
      <vt:lpstr>Prezentácia programu PowerPoint</vt:lpstr>
      <vt:lpstr>Architektúra mikroslužieb LSP</vt:lpstr>
      <vt:lpstr>Z architektúry monolitu do mikroslužieb </vt:lpstr>
      <vt:lpstr>Z architektúry monolitu to mikroslužieb </vt:lpstr>
      <vt:lpstr>Prezentácia programu PowerPoint</vt:lpstr>
      <vt:lpstr>3 FOLIO</vt:lpstr>
      <vt:lpstr>Typy instalací a nasazení </vt:lpstr>
      <vt:lpstr>FOLIO – technické požadavky</vt:lpstr>
      <vt:lpstr>Instalace - Nastavení &gt; Verze softwaru </vt:lpstr>
      <vt:lpstr>Instalace FOLIO v SVKOS – jeden server</vt:lpstr>
      <vt:lpstr>Po instalaci</vt:lpstr>
      <vt:lpstr>Prezentácia programu PowerPoint</vt:lpstr>
      <vt:lpstr>Rozšírenie FOLIO 2021</vt:lpstr>
      <vt:lpstr>Prezentácia programu PowerPoint</vt:lpstr>
      <vt:lpstr>4. FOLIO DEMO</vt:lpstr>
      <vt:lpstr>Požadavky SVKOS - základní</vt:lpstr>
      <vt:lpstr>FOLIO - DEMO VERZE</vt:lpstr>
      <vt:lpstr>FOLIO – vytvorenie účtu (Chalmers)</vt:lpstr>
      <vt:lpstr>Prihlásenie zamestnacov/verejnosti (Chalmers)</vt:lpstr>
      <vt:lpstr>Nájemce FOLIO (TENANT)</vt:lpstr>
      <vt:lpstr>Nájemce FOLIO (TENANT a MULTINENANT)</vt:lpstr>
      <vt:lpstr>Význam MULTITENANT FOLIO</vt:lpstr>
      <vt:lpstr>SVKOS jako „nájemce“ (TENANT). Příklad</vt:lpstr>
      <vt:lpstr>FOLIO a digitální repozitář?</vt:lpstr>
      <vt:lpstr>Prezentácia programu PowerPoint</vt:lpstr>
      <vt:lpstr>EBSCO FOLIO</vt:lpstr>
      <vt:lpstr>Na webových stránkách FOLIO</vt:lpstr>
      <vt:lpstr>Ďalšie nastavenia</vt:lpstr>
      <vt:lpstr>Nastavení – uživatelé - oprávnení</vt:lpstr>
      <vt:lpstr>Prezentácia programu PowerPoint</vt:lpstr>
      <vt:lpstr>Prezentácia programu PowerPoint</vt:lpstr>
      <vt:lpstr>Prezentácia programu PowerPoint</vt:lpstr>
      <vt:lpstr>5. FOLIO KONZORCIUM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MULTITENANT Moravskoslezský kraj - možnosti</vt:lpstr>
      <vt:lpstr>FOLIO – nájemci – regionální knihovny kraje (MULTITENANT)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FOLIO pre SVKOS/MSK</dc:title>
  <dc:creator>Dusan Katuscak</dc:creator>
  <cp:lastModifiedBy>Dusan Katuscak</cp:lastModifiedBy>
  <cp:revision>62</cp:revision>
  <dcterms:created xsi:type="dcterms:W3CDTF">2023-10-29T09:45:43Z</dcterms:created>
  <dcterms:modified xsi:type="dcterms:W3CDTF">2023-11-08T10:20:31Z</dcterms:modified>
</cp:coreProperties>
</file>