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6.xml" ContentType="application/vnd.openxmlformats-officedocument.presentationml.notesSlide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6"/>
  </p:notesMasterIdLst>
  <p:sldIdLst>
    <p:sldId id="256" r:id="rId2"/>
    <p:sldId id="383" r:id="rId3"/>
    <p:sldId id="297" r:id="rId4"/>
    <p:sldId id="385" r:id="rId5"/>
    <p:sldId id="302" r:id="rId6"/>
    <p:sldId id="304" r:id="rId7"/>
    <p:sldId id="330" r:id="rId8"/>
    <p:sldId id="331" r:id="rId9"/>
    <p:sldId id="334" r:id="rId10"/>
    <p:sldId id="315" r:id="rId11"/>
    <p:sldId id="342" r:id="rId12"/>
    <p:sldId id="393" r:id="rId13"/>
    <p:sldId id="374" r:id="rId14"/>
    <p:sldId id="298" r:id="rId15"/>
    <p:sldId id="386" r:id="rId16"/>
    <p:sldId id="363" r:id="rId17"/>
    <p:sldId id="364" r:id="rId18"/>
    <p:sldId id="271" r:id="rId19"/>
    <p:sldId id="375" r:id="rId20"/>
    <p:sldId id="394" r:id="rId21"/>
    <p:sldId id="387" r:id="rId22"/>
    <p:sldId id="263" r:id="rId23"/>
    <p:sldId id="399" r:id="rId24"/>
    <p:sldId id="266" r:id="rId25"/>
    <p:sldId id="265" r:id="rId26"/>
    <p:sldId id="338" r:id="rId27"/>
    <p:sldId id="354" r:id="rId28"/>
    <p:sldId id="388" r:id="rId29"/>
    <p:sldId id="390" r:id="rId30"/>
    <p:sldId id="270" r:id="rId31"/>
    <p:sldId id="269" r:id="rId32"/>
    <p:sldId id="268" r:id="rId33"/>
    <p:sldId id="397" r:id="rId34"/>
    <p:sldId id="257" r:id="rId35"/>
    <p:sldId id="259" r:id="rId36"/>
    <p:sldId id="260" r:id="rId37"/>
    <p:sldId id="378" r:id="rId38"/>
    <p:sldId id="372" r:id="rId39"/>
    <p:sldId id="373" r:id="rId40"/>
    <p:sldId id="339" r:id="rId41"/>
    <p:sldId id="367" r:id="rId42"/>
    <p:sldId id="369" r:id="rId43"/>
    <p:sldId id="370" r:id="rId44"/>
    <p:sldId id="391" r:id="rId45"/>
    <p:sldId id="350" r:id="rId46"/>
    <p:sldId id="343" r:id="rId47"/>
    <p:sldId id="344" r:id="rId48"/>
    <p:sldId id="345" r:id="rId49"/>
    <p:sldId id="346" r:id="rId50"/>
    <p:sldId id="347" r:id="rId51"/>
    <p:sldId id="348" r:id="rId52"/>
    <p:sldId id="398" r:id="rId53"/>
    <p:sldId id="400" r:id="rId54"/>
    <p:sldId id="401" r:id="rId55"/>
    <p:sldId id="402" r:id="rId56"/>
    <p:sldId id="293" r:id="rId57"/>
    <p:sldId id="404" r:id="rId58"/>
    <p:sldId id="274" r:id="rId59"/>
    <p:sldId id="279" r:id="rId60"/>
    <p:sldId id="281" r:id="rId61"/>
    <p:sldId id="280" r:id="rId62"/>
    <p:sldId id="284" r:id="rId63"/>
    <p:sldId id="282" r:id="rId64"/>
    <p:sldId id="283" r:id="rId6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2"/>
    <p:restoredTop sz="33220"/>
  </p:normalViewPr>
  <p:slideViewPr>
    <p:cSldViewPr snapToGrid="0">
      <p:cViewPr varScale="1">
        <p:scale>
          <a:sx n="37" d="100"/>
          <a:sy n="37" d="100"/>
        </p:scale>
        <p:origin x="2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8:00:45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8:13:38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8:43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9:38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1191 266 24575,'-5'-4'0,"0"0"0,-1 0 0,1 1 0,-1 0 0,0 0 0,0 0 0,-9-2 0,-3-2 0,-18-7 0,-1 1 0,-1 1 0,0 3 0,-1 1 0,0 1 0,0 3 0,-65 0 0,41 3 0,-276 6 0,327-5 0,0 1 0,-1 0 0,1 1 0,0 1 0,0 0 0,0 1 0,0 0 0,1 0 0,0 1 0,0 1 0,0 0 0,0 1 0,1 0 0,0 0 0,0 1 0,1 0 0,0 1 0,1 0 0,0 0 0,0 1 0,1 0 0,-9 15 0,-5 10 0,14-24 0,0 0 0,1 0 0,0 0 0,1 1 0,0 0 0,0 0 0,-3 20 0,-9 90 0,6 0 0,10 242 0,2-346 0,1 0 0,2 0 0,-1 0 0,2-1 0,0 0 0,1 0 0,1 0 0,15 27 0,-8-23 0,0 1 0,2-2 0,0 0 0,1-1 0,30 26 0,-3-10 0,1-3 0,2-1 0,1-2 0,1-2 0,53 19 0,-31-18 0,1-2 0,117 24 0,155 0 0,126-32 0,-279-7 0,-44 0 0,377-8 0,-517-4 0,1 1 0,-1-1 0,1-1 0,0 1 0,-1-1 0,0-1 0,0 1 0,1-1 0,-1 0 0,-1-1 0,1 0 0,-1 0 0,1 0 0,7-8 0,-8 6 0,0-1 0,0 0 0,0-1 0,-1 0 0,0 1 0,-1-1 0,0-1 0,0 1 0,-1-1 0,0 1 0,3-16 0,5-30 0,-3-1 0,-2 0 0,-1-64 0,-25-167 0,13 242 0,-2 0 0,-22-63 0,-41-82 0,-1-1 0,47 121 0,-50-94 0,61 134 0,-1 1 0,-31-41 0,43 64 0,-1 1 0,0-1 0,0 1 0,0 0 0,0 0 0,0 1 0,-1-1 0,1 1 0,-1 1 0,-10-4 0,-3 0 0,-41-7 0,13 4 0,-161-43-1365,164 39-5461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9:41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1556 134 24575,'-5'-4'0,"1"0"0,-1 1 0,0 0 0,0 0 0,-9-3 0,-13-9 0,15 7 0,0 1 0,-1 1 0,0 0 0,0 0 0,0 1 0,-15-3 0,-88-14 0,65 14 0,-11-1 0,-1 2 0,-1 4 0,-97 6 0,137 1 0,-1 0 0,1 2 0,1 1 0,-1 1 0,1 1 0,-38 21 0,-47 18 0,83-40 0,1 1 0,0 1 0,1 1 0,0 1 0,0 1 0,2 1 0,0 1 0,0 1 0,1 1 0,-23 26 0,-71 99 0,93-111 0,1 0 0,2 1 0,1 1 0,1 0 0,-16 53 0,21-45 0,2 1 0,2 0 0,-4 68 0,5-39 0,-2 24 0,9 172 0,1-249 0,1 0 0,1-1 0,0 0 0,1 0 0,1 0 0,12 23 0,56 92 0,-68-121 0,-1-2 0,0 0 0,1 0 0,0-1 0,1 1 0,-1-1 0,1-1 0,1 1 0,-1-1 0,2-1 0,-1 1 0,0-1 0,1-1 0,16 8 0,85 31 0,1-6 0,154 33 0,-74-33 0,3-7 0,0-10 0,315-4 0,-502-16 0,0-1 0,0 0 0,0-1 0,0 0 0,0 0 0,-1 0 0,1-1 0,0 0 0,-1 0 0,1-1 0,-1 0 0,1 0 0,-1 0 0,0-1 0,10-8 0,14-11 0,0 1 0,1 2 0,60-29 0,-31 18 0,-36 18 0,-7 5 0,-1-1 0,1-1 0,-2 0 0,1-1 0,-2 0 0,1-2 0,23-25 0,-23 15 0,-1-1 0,-1 0 0,-1-1 0,-1 0 0,-2 0 0,13-52 0,-15 53 0,20-87 0,20-197 0,-45 286 0,12-108 0,-6-2 0,-6 1 0,-17-160 0,13 273 0,0 0 0,-1 1 0,-1-1 0,0 1 0,-2 0 0,0 0 0,0 1 0,-2-1 0,0 1 0,-20-28 0,24 40 4,0 0 1,0 1-1,0-1 0,0 1 0,-1 0 1,1 0-1,-1 0 0,0 1 0,-5-3 0,-51-14-253,32 10-909,-20-7-5668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0:55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2490 212 24575,'-94'-2'0,"0"-4"0,-151-30 0,-53-29 0,-82-14 0,313 68 0,-109-2 0,-70 15 0,82 1 0,140-4 0,0 1 0,1 2 0,-1 0 0,1 1 0,0 2 0,0 0 0,-24 9 0,19-1 0,1 1 0,0 1 0,1 2 0,1 0 0,0 2 0,1 1 0,-39 43 0,45-42 0,1 1 0,1 1 0,-19 37 0,-12 18 0,36-60 0,1 0 0,-8 21 0,-8 14 0,20-40 0,1 1 0,0 0 0,1-1 0,1 2 0,-3 20 0,-1 5 0,2-9 0,1 0 0,1 37 0,-4 36 0,-1-53 0,3 0 0,2 0 0,3 0 0,1 0 0,14 84 0,-11-118 0,1-1 0,1 0 0,0 0 0,1-1 0,0 0 0,1 0 0,1 0 0,1-1 0,17 19 0,12 11 0,65 53 0,-29-28 0,-8-1 0,-33-32 0,2-1 0,0-2 0,3-1 0,65 42 0,32 11 0,21 11 0,-99-63 0,33 15 0,353 144 0,-420-183 0,-1-1 0,1-1 0,1-1 0,-1-1 0,47 3 0,129-8 0,-92-3 0,-81 3 0,-1-1 0,44-8 0,-60 7 0,0-1 0,0 1 0,0-2 0,-1 1 0,0-1 0,0-1 0,0 0 0,0 0 0,0-1 0,8-7 0,161-142 0,-166 145 0,-2-1 0,1 0 0,-2 0 0,1-1 0,-2-1 0,1 1 0,9-21 0,-10 12 0,0 1 0,-1-1 0,-1 0 0,5-35 0,113-627 0,-116 611 0,-3 0 0,-6-83 0,0 71 0,9-89 0,29-159 0,-34 297 0,0 0 0,-5-61 0,1 91 0,0 0 0,0 1 0,-1-1 0,0 0 0,0 1 0,0-1 0,0 1 0,-1 0 0,0 0 0,1 0 0,-2 0 0,1 0 0,0 1 0,-1 0 0,0-1 0,1 1 0,-1 0 0,0 1 0,-1-1 0,1 1 0,-7-3 0,-4-2 0,-1 1 0,0 0 0,-1 2 0,-30-6 0,-32 2 0,0 3 0,-98 8 0,135-2 0,-132 11-682,-251 51-1,309-42-6143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1:00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2798 270 24575,'-889'0'0,"850"3"0,0 1 0,0 2 0,-59 17 0,12-2 0,5-5 0,-144 50 0,164-44 0,-42 18 0,37-11 0,43-20 0,0 1 0,0 1 0,1 1 0,0 1 0,1 1 0,-21 18 0,-7 10 0,32-29 0,1 1 0,-27 30 0,31-30 0,0-2 0,-1 1 0,-1-2 0,0 0 0,0 0 0,-18 9 0,26-16 0,0 2 0,0-1 0,1 0 0,-1 1 0,1 0 0,0 0 0,1 1 0,-5 7 0,-8 11 0,6-9 0,10-13 0,0-1 0,-1 1 0,0-1 0,1 0 0,-1 0 0,0 1 0,0-1 0,0 0 0,-1-1 0,1 1 0,0 0 0,-1-1 0,1 1 0,-1-1 0,-2 2 0,3-3 0,1 0 0,0 0 0,-1 1 0,1-1 0,0 1 0,0-1 0,0 1 0,-1-1 0,1 1 0,0 0 0,0-1 0,0 1 0,0 0 0,0 0 0,0 0 0,0 0 0,1 0 0,-1 0 0,0 0 0,0 0 0,1 0 0,-1 0 0,1 1 0,-1-1 0,1 0 0,-1 0 0,1 1 0,0-1 0,-1 2 0,2 0 0,0 1 0,1-1 0,-1 0 0,0 0 0,1 0 0,0 0 0,0 0 0,0 0 0,3 3 0,9 14 0,-12-15 0,1-1 0,-1 1 0,0-1 0,0 1 0,0 0 0,-1 0 0,1 0 0,-1 0 0,0 0 0,-1 0 0,1 0 0,-1 0 0,0 0 0,0 0 0,-1 1 0,-1 6 0,0-6 0,0 1 0,-1 0 0,0-1 0,0 0 0,-1 1 0,1-1 0,-1-1 0,-1 1 0,1 0 0,-9 7 0,-2 0 0,1-1 0,-2-1 0,1-1 0,-2 0 0,1-1 0,-1-1 0,0 0 0,-19 5 0,-45 7 0,52-13 0,-51 17 0,76-22 0,0 1 0,0-1 0,0 0 0,0 1 0,0 0 0,1 0 0,-1 0 0,1 0 0,0 1 0,-1-1 0,2 1 0,-1 0 0,0 0 0,1 0 0,0 0 0,-3 8 0,-1 5 0,0 1 0,2 0 0,-3 19 0,-3 14 0,3-27 0,-6 23 0,1 0 0,3 0 0,-4 55 0,2-19 0,6-61 0,-1 39 0,6-52 0,0 0 0,1-1 0,0 1 0,0-1 0,1 1 0,0-1 0,1 0 0,4 11 0,48 130 0,-38-99 0,1 0 0,31 57 0,-40-92 0,0 0 0,1-1 0,0 0 0,1 0 0,1-1 0,0-1 0,1 0 0,0 0 0,1-2 0,27 18 0,1-8 0,0-2 0,0-1 0,54 12 0,-39-12 0,55 25 0,-69-24 0,1-2 0,1-2 0,1-2 0,65 9 0,-25-11 0,129-3 0,114 6 0,-29 0 0,-177-19 0,203-34 0,-229 25 0,-32 8 0,-40 5 0,1-1 0,37-9 0,-50 6 0,1-1 0,-1 0 0,-1-1 0,0 0 0,0-1 0,0 0 0,17-18 0,-9 8 0,-8 6 0,0 0 0,-1-1 0,-1 0 0,10-18 0,-16 27 0,52-110 0,-40 86 0,-2-1 0,-1 0 0,17-59 0,12-101 0,-34 154 0,22-110 0,18-243 0,-50 137 0,-2 208 0,-2 0 0,-2 0 0,-23-70 0,-4 18 0,-91-176 0,27 57 0,19 35 0,0-5 0,54 141-1365,15 27-5461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1:31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1:35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30T17:51:35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6063-95B0-DA4C-A122-4F063C318CD5}" type="datetimeFigureOut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BDBE-1A8A-F349-920A-F4E0450F7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up.ec.europa.eu/sites/default/files/inline-files/eGovernment_in_Slovakia_2018_0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816851_Library_Services_Platform_LSP_An_Overvie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%C3%A1za_znalost%C3%AD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brarianshipstudies.com/2020/04/ifla-library-reference-model-lrm.html" TargetMode="External"/><Relationship Id="rId5" Type="http://schemas.openxmlformats.org/officeDocument/2006/relationships/hyperlink" Target="https://www.ifla.org/files/assets/cataloguing/frbr-lrm/ifla-lrm-august-2017_rev201712.pdf" TargetMode="External"/><Relationship Id="rId4" Type="http://schemas.openxmlformats.org/officeDocument/2006/relationships/hyperlink" Target="https://metadatamaker.library.illinois.edu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vagrantbox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getting-started/installation/kubernetesex/" TargetMode="External"/><Relationship Id="rId4" Type="http://schemas.openxmlformats.org/officeDocument/2006/relationships/hyperlink" Target="https://docs.folio.org/docs/getting-started/installation/singleserverfreshinstall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technology.org/document/256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.org/" TargetMode="External"/><Relationship Id="rId7" Type="http://schemas.openxmlformats.org/officeDocument/2006/relationships/hyperlink" Target="https://www.ebsco.com/academic-libraries/products/ebsco-discovery-servic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bsco.com/academic-libraries/products/ebsco-folio/integrations" TargetMode="External"/><Relationship Id="rId5" Type="http://schemas.openxmlformats.org/officeDocument/2006/relationships/hyperlink" Target="http://www.ebsco.com/" TargetMode="External"/><Relationship Id="rId4" Type="http://schemas.openxmlformats.org/officeDocument/2006/relationships/hyperlink" Target="https://www.ebsco.com/academic-libraries/products/ebsco-folio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io.org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ev.folio.org/source-code/#server-side" TargetMode="External"/><Relationship Id="rId4" Type="http://schemas.openxmlformats.org/officeDocument/2006/relationships/hyperlink" Target="http://dev.folio.org/source-code/#client-side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7" Type="http://schemas.openxmlformats.org/officeDocument/2006/relationships/hyperlink" Target="https://c212.net/c/link/?t=0&amp;l=en&amp;o=3900585-1&amp;h=1094737908&amp;u=https%3A%2F%2Fwww.ebsco.com%2Fproducts%2Febsco-folio-integrations&amp;a=EBSCO+FOLIO%27s+integration+options+enable+customization+for+each+site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212.net/c/link/?t=0&amp;l=en&amp;o=3900585-1&amp;h=577498406&amp;u=https%3A%2F%2Fwww.ebsco.com%2Facademic-libraries%2Fproducts%2Febsco-folio%2Fcurrent-sites&amp;a=Current+EBSCO+FOLIO+sites" TargetMode="External"/><Relationship Id="rId5" Type="http://schemas.openxmlformats.org/officeDocument/2006/relationships/hyperlink" Target="https://c212.net/c/link/?t=0&amp;l=en&amp;o=3900585-1&amp;h=3161017807&amp;u=http%3A%2F%2Fwww.ebsco.com%2F&amp;a=EBSCO+Information+Services" TargetMode="External"/><Relationship Id="rId4" Type="http://schemas.openxmlformats.org/officeDocument/2006/relationships/hyperlink" Target="https://c212.net/c/link/?t=0&amp;l=en&amp;o=3900585-1&amp;h=2907989964&amp;u=https%3A%2F%2Fwww.ebsco.com%2Facademic-libraries%2Fproducts%2Febsco-folio%2Fservices&amp;a=EBSCO+FOLIO+Services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.com/categories/library-management-system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earch.com/software/best-library-management-software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ache.org/licenses/LICENSE-2.0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Vážené dámy, vážení páni,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Chcem vám v prezentácii poskytnúť informácie a poznatky tak, aby som vám pomohol v rozhodovaní pri výbere informačného systému pre knižnicu.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Prezentáciu som rozdelil do 5 blokov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Prednostne sa chcem venovať novým trendom v knižničných službách!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Ak zostane čas, môžem krátko predstaviť projekt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Skriptor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, zameraný na transkripciu a sprístupnenia historických rukopisov a starých tlačí.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0" dirty="0">
                <a:solidFill>
                  <a:srgbClr val="000000"/>
                </a:solidFill>
                <a:effectLst/>
                <a:latin typeface="Lumin Sans"/>
              </a:rPr>
              <a:t>Správa Európskej komisie aj o informatizácii knižníc 2018</a:t>
            </a:r>
          </a:p>
          <a:p>
            <a:endParaRPr lang="sk-SK" dirty="0"/>
          </a:p>
          <a:p>
            <a:r>
              <a:rPr lang="sk-SK" b="1" i="0" dirty="0">
                <a:solidFill>
                  <a:srgbClr val="000000"/>
                </a:solidFill>
                <a:effectLst/>
                <a:latin typeface="Lumin Serif"/>
              </a:rPr>
              <a:t>Už od roku 2004 môžu všetci občania Slovenskej republiky využívať súborný katalóg knižníc (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Lumin Serif"/>
              </a:rPr>
              <a:t>https</a:t>
            </a:r>
            <a:r>
              <a:rPr lang="sk-SK" b="1" i="0" dirty="0">
                <a:solidFill>
                  <a:srgbClr val="000000"/>
                </a:solidFill>
                <a:effectLst/>
                <a:latin typeface="Lumin Serif"/>
              </a:rPr>
              <a:t>://www.kis3g.sk). Je to jedna z najväčších databáz na Slovensku, obsahujúca vyše 4.5 milióna záznamov o dokumentoch zo všetkých dôležitých knižníc. Beží na technike, ktorú sme získali do Slovenskej národnej knižnice. Knižnica sa nestará o infraštruktúru, nemá kvalifikovaný personál (1,5 administrátora, žiadneho systémového knihovníka…) a od roku 2012 nerozšírila počet partnerov, ktorých malo byť niekoľko stovák… Tejto dobre etablovanej služba bola riadene, z nedbalosti alebo z nevedomosti postupne ochromená. Hrozí kolaps a všetky knižnice môžu prísť o svoje katalógy. Je to havarijný stav, ktorý malo Ministerstvo kultúry bezodkladne riešiť. Správa Európskej komisie uvádza portál Slovenská knižnica ako jeden zo stabilných fungujúcich portálov pre vzdelávanie a manažment znalostí…</a:t>
            </a:r>
          </a:p>
          <a:p>
            <a:endParaRPr lang="sk-SK" b="1" i="0" dirty="0">
              <a:solidFill>
                <a:srgbClr val="000000"/>
              </a:solidFill>
              <a:effectLst/>
              <a:latin typeface="Lumin Serif"/>
            </a:endParaRPr>
          </a:p>
          <a:p>
            <a:pPr algn="l"/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Súborný katalóg slovenských knižníc, dostupný cez portál Slovenská knižnica a KIS3G (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https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://www.kis3g.sk ) je ohrozený nekompetentným manažmentom Slovenskej národnej knižnice v Martine</a:t>
            </a:r>
          </a:p>
          <a:p>
            <a:pPr algn="l"/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Projekt informatizácie verejných knižníc je stále TOP. Problém je v tom, že Slovenská národná knižnica a jej vedenie, ktoré sa o zavedenie novej služby nijako nepričinilo sa usiluje zlikvidovať aj to posledné, čo v SNK funguje… A ministerstvo kultúry mlčí a nekoná…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endParaRPr lang="sk-SK" b="1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Správa Európskej komisie uvádza portál Slovenská knižnica ako jeden zo stabilných fungujúcich portálov pre vzdelávanie a manažment znalostí… Ale, Slovenská národná knižnica sa nestará dostatočne o knižničný systém  na Slovensku. Chce obstarávať „nový systém“ za 11 miliónov eur. Partnerov, s ktorými má podľa zmluvy prerokúvať všetky zásadné rozhodnutia, knižnica ignoruje a tvrdí, že „sa čaká na nový systém“, hoci ten, ktorý máme, nevyužíva SNK ani na 10%…. Ide o nezodpovedné a absolútne nekompetentné počínanie. Hovorí sa dokonca o tom, že „nový systém“ má byť 18 miliónov eur. Pritom ten, ktorý používa sme nadobudli aj s infraštruktúrou a konverziami z lokálnych systémov za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ca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500 tisíc eur. No, časy sa menia a s jedlom rastie chuť…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Čo hovorila Európska komisia aj v roku 2018 ?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br>
              <a:rPr lang="sk-SK" dirty="0"/>
            </a:b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eGovernment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in Slovakia (2018)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European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Commission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.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factsheets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present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overview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of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state and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progress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of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eGovernment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in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European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countries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.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Joinup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is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a 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joint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initiative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by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Directorate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General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for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Informatics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(DG DIGIT) and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Directorate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General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for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Communications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Networks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,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Content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&amp;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Technology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(DG CONNECT).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Production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/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Publishing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: ISA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Editorial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Team,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Wavestone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Luxembourg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S.A. May 2018. – Dostupné: </a:t>
            </a:r>
            <a:r>
              <a:rPr lang="sk-SK" b="0" i="0" u="none" strike="noStrike" dirty="0">
                <a:solidFill>
                  <a:srgbClr val="BF2134"/>
                </a:solidFill>
                <a:effectLst/>
                <a:latin typeface="Lumin Serif"/>
                <a:hlinkClick r:id="rId3"/>
              </a:rPr>
              <a:t>https://joinup.ec.europa.eu/sites/default/files/inline-files/eGovernment_in_Slovakia_2018_0.pdf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endParaRPr lang="sk-SK" b="1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Enrolment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in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higher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education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/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university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 (Strana 29)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Public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libraries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(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availability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of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catalogues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,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tools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) 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Responsibility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Website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Description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Central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Government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&amp;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Local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Government</a:t>
            </a:r>
            <a:b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</a:b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https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://www.kis3g.sk/; http://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www.ulib.sk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/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sk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/;http://</a:t>
            </a:r>
            <a:r>
              <a:rPr lang="sk-SK" b="1" i="0" dirty="0" err="1">
                <a:solidFill>
                  <a:srgbClr val="181818"/>
                </a:solidFill>
                <a:effectLst/>
                <a:latin typeface="Lumin Serif"/>
              </a:rPr>
              <a:t>www.snk.sk</a:t>
            </a:r>
            <a:r>
              <a:rPr lang="sk-SK" b="1" i="0" dirty="0">
                <a:solidFill>
                  <a:srgbClr val="181818"/>
                </a:solidFill>
                <a:effectLst/>
                <a:latin typeface="Lumin Serif"/>
              </a:rPr>
              <a:t>/; </a:t>
            </a:r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pPr algn="l"/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http://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www.infolib.sk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/; http://193.87.33.66/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opac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 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Public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libraries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offer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possibility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to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for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a 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specific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title, to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carry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out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electronic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reservation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, or to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obtain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electronic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copy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.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 National Slovak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Library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portal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 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enables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of a 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specific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title and to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perform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 online </a:t>
            </a:r>
            <a:r>
              <a:rPr lang="sk-SK" b="0" i="0" dirty="0" err="1">
                <a:solidFill>
                  <a:srgbClr val="181818"/>
                </a:solidFill>
                <a:effectLst/>
                <a:latin typeface="Lumin Serif"/>
              </a:rPr>
              <a:t>reservation</a:t>
            </a:r>
            <a:r>
              <a:rPr lang="sk-SK" b="0" i="0" dirty="0">
                <a:solidFill>
                  <a:srgbClr val="181818"/>
                </a:solidFill>
                <a:effectLst/>
                <a:latin typeface="Lumin Serif"/>
              </a:rPr>
              <a:t>.</a:t>
            </a:r>
          </a:p>
          <a:p>
            <a:pPr algn="l"/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Information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and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assistance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to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researchers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(Strana 30)</a:t>
            </a:r>
          </a:p>
          <a:p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Public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libraries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 (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availability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 of 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catalogues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, 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tools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) </a:t>
            </a:r>
            <a:endParaRPr lang="sk-SK" dirty="0">
              <a:solidFill>
                <a:srgbClr val="181818"/>
              </a:solidFill>
              <a:effectLst/>
              <a:latin typeface="Lumin Serif"/>
            </a:endParaRPr>
          </a:p>
          <a:p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Responsibility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Website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Description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: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Central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Government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&amp;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Local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Government</a:t>
            </a:r>
            <a:br>
              <a:rPr lang="sk-SK" dirty="0">
                <a:solidFill>
                  <a:srgbClr val="181818"/>
                </a:solidFill>
                <a:effectLst/>
                <a:latin typeface="Lumin Serif"/>
              </a:rPr>
            </a:b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https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://www.kis3g.sk/; http://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www.ulib.sk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/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sk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/;http://</a:t>
            </a:r>
            <a:r>
              <a:rPr lang="sk-SK" b="1" dirty="0" err="1">
                <a:solidFill>
                  <a:srgbClr val="181818"/>
                </a:solidFill>
                <a:effectLst/>
                <a:latin typeface="Lumin Serif"/>
              </a:rPr>
              <a:t>www.snk.sk</a:t>
            </a:r>
            <a:r>
              <a:rPr lang="sk-SK" b="1" dirty="0">
                <a:solidFill>
                  <a:srgbClr val="181818"/>
                </a:solidFill>
                <a:effectLst/>
                <a:latin typeface="Lumin Serif"/>
              </a:rPr>
              <a:t>/; </a:t>
            </a:r>
            <a:endParaRPr lang="sk-SK" dirty="0">
              <a:solidFill>
                <a:srgbClr val="181818"/>
              </a:solidFill>
              <a:effectLst/>
              <a:latin typeface="Lumin Serif"/>
            </a:endParaRPr>
          </a:p>
          <a:p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http://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www.infolib.sk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/; http://193.87.33.66/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opac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 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Public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libraries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offer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possibility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to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for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a 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specific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title, to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carry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out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electronic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reservation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, or to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obtain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electronic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copy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.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 National Slovak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Library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portal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 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enables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the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search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of a 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specific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title and to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perform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an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 online </a:t>
            </a:r>
            <a:r>
              <a:rPr lang="sk-SK" dirty="0" err="1">
                <a:solidFill>
                  <a:srgbClr val="181818"/>
                </a:solidFill>
                <a:effectLst/>
                <a:latin typeface="Lumin Serif"/>
              </a:rPr>
              <a:t>reservation</a:t>
            </a:r>
            <a:r>
              <a:rPr lang="sk-SK" dirty="0">
                <a:solidFill>
                  <a:srgbClr val="181818"/>
                </a:solidFill>
                <a:effectLst/>
                <a:latin typeface="Lumin Serif"/>
              </a:rPr>
              <a:t>.</a:t>
            </a:r>
          </a:p>
          <a:p>
            <a:br>
              <a:rPr lang="sk-SK" dirty="0">
                <a:effectLst/>
              </a:rPr>
            </a:br>
            <a:endParaRPr lang="sk-SK" dirty="0">
              <a:effectLst/>
            </a:endParaRPr>
          </a:p>
          <a:p>
            <a:pPr algn="l"/>
            <a:endParaRPr lang="sk-SK" b="0" i="0" dirty="0">
              <a:solidFill>
                <a:srgbClr val="181818"/>
              </a:solidFill>
              <a:effectLst/>
              <a:latin typeface="Lumin Serif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673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ILS VIRTUA stále beží. SNK zredukovala počet organizácií a systémov z 52 na 15</a:t>
            </a:r>
          </a:p>
          <a:p>
            <a:endParaRPr lang="sk-SK" dirty="0"/>
          </a:p>
          <a:p>
            <a:r>
              <a:rPr lang="sk-SK" dirty="0"/>
              <a:t>Knihovnícka komunita sa s týmto vývojom zmierila! </a:t>
            </a:r>
          </a:p>
          <a:p>
            <a:r>
              <a:rPr lang="sk-SK" dirty="0"/>
              <a:t>Nemá modernú a efektívnu víziu knižničných služieb!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8266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Orientačné dáta z reálnej ponuky -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nákladoch na obstaranie Integrovaného knižničného systému  (ILS) vhodného pre vedeckú, akademickú knižnicu, krajskú (regionálnu) knižnicu. </a:t>
            </a: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805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„Monolitická a jednoduchá architektúra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Prvé operačné systémy používali monolitickú štruktúru, kde bol OS zreteľne oddelený od aplikačných programov. K hardvéru mal prístup iba OS bežiaci v privilegovanom režime. Keď program žiadal o vykonanie systémovej služby, bol proces prepnutý do privilegovaného režimu, až kým neukončil túto službu.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Jednoduchú štruktúru majú zväčša malé OS, napríklad MS-DOS. Jeho komponenty nie sú celkom oddelené, programy majú prístup až priamo k hardvérovým službám.“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„Možnosť 1. Monolitická architektúra (monolit)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Monolitická architektúra je ako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snehová guľa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Začnete projekt a máte malú snehovú guľu. Je taký malý, že ho dokáže vyvinúť a zrolovať malý tím. Prešlo pár rokov a teraz sa vaša snehová guľa stala taká obrovská, že ju už tlačí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20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vývojárov. O niekoľko rokov budú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stovky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 tlačiť snehovú guľu s množstvom kódu, no spustenie nových funkcií bude veľmi pomalé.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V dôsledku toho majitelia začnú meniť technického riaditeľa, členov tímu, ale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je to len horšie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Noví členovia tímu nepoznajú historické detaily, prečo je snehová guľa taká, aká je a nie iná.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Dokumentácia k produktu rýchlo zastará.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Prečo to neurobiť hneď od začiatku? Po prvé, na úplnom začiatku podnikania sú vždy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obmedzené zdroje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nedostatok vývojárov, odborných znalostí a času.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 druhé, technickí inžinieri si myslia: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"Nuž, nech je to zatiaľ monolitická architektúra, ale keď požiadavky narastú,  potom všetko prerobíme"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Inými slovami:</a:t>
            </a:r>
          </a:p>
          <a:p>
            <a:pPr algn="l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"Monolitická aplikačná architektúra alebo monolit je v podstate jeden veľký kus zdrojového kódu, ktorý má medzi sebou nespočetné množstvo závislostí. Monolitickú aplikáciu si môžete metaforicky predstaviť ako jeden veľký a ťažký kus kameňa. A rovnako ako je ťažké premiestniť a premiestniť jeden veľký kus skaly, tak je to aj s monolitickými aplikáciami - každá aktualizácia a zmena môže klásť obrovské prekážky nasadeniu do praxe.</a:t>
            </a:r>
          </a:p>
          <a:p>
            <a:pPr algn="l"/>
            <a:endParaRPr lang="sk-SK" b="1" i="0" cap="all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itchFamily="2" charset="0"/>
              </a:rPr>
              <a:t>KEDY TEDA POUŽIŤ MONOLIT?</a:t>
            </a:r>
          </a:p>
          <a:p>
            <a:pPr algn="l"/>
            <a:endParaRPr lang="sk-SK" b="1" i="0" cap="all" dirty="0">
              <a:solidFill>
                <a:srgbClr val="270037"/>
              </a:solidFill>
              <a:effectLst/>
              <a:latin typeface="Titillium Web" pitchFamily="2" charset="0"/>
            </a:endParaRPr>
          </a:p>
          <a:p>
            <a:pPr algn="l"/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Z vyššie uvedených nevýhod sa môže zdať, že monolitická aplikácia už nemá miesto na trhu a že je takým dinosaurom medzi architektúrami. Monolit má svoje miesto v malých, jednoduchých projektoch, kde vopred vieme, že užívateľská základňa je z hľadiska funkčnosti nenáročná a pomerne malá.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20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Približne od roku 2010 do súčasnosti sa dá hovoriť o systémoch 4. generácie.</a:t>
            </a:r>
          </a:p>
          <a:p>
            <a:endParaRPr lang="sk-SK" dirty="0"/>
          </a:p>
          <a:p>
            <a:r>
              <a:rPr lang="sk-SK" dirty="0"/>
              <a:t>Tie sa vyznačujú tým, že sú to v podstate tradičné ILS.</a:t>
            </a:r>
          </a:p>
          <a:p>
            <a:r>
              <a:rPr lang="sk-SK" dirty="0"/>
              <a:t>Slúžia spoľahlivo v jednotlivých inštitúciách resp. v konzorciách.</a:t>
            </a:r>
          </a:p>
          <a:p>
            <a:r>
              <a:rPr lang="sk-SK" dirty="0"/>
              <a:t>Samotní dodávatelia si však uvedomujú, že tradičné ILS prestávajú vyhovovať.</a:t>
            </a:r>
          </a:p>
          <a:p>
            <a:r>
              <a:rPr lang="sk-SK" dirty="0"/>
              <a:t> </a:t>
            </a:r>
          </a:p>
          <a:p>
            <a:r>
              <a:rPr lang="sk-SK" dirty="0"/>
              <a:t>Nedostatok komplexnosti nahrádzajú pridávaním (prilepením) rôznych doplnkových služieb ako:</a:t>
            </a:r>
          </a:p>
          <a:p>
            <a:endParaRPr lang="sk-SK" dirty="0"/>
          </a:p>
          <a:p>
            <a:pPr lvl="1"/>
            <a:r>
              <a:rPr lang="sk-SK" dirty="0"/>
              <a:t>a) správa elektronických zdrojov</a:t>
            </a:r>
          </a:p>
          <a:p>
            <a:pPr lvl="1"/>
            <a:r>
              <a:rPr lang="sk-SK" dirty="0"/>
              <a:t>b) </a:t>
            </a:r>
            <a:r>
              <a:rPr lang="sk-SK" dirty="0" err="1"/>
              <a:t>discovery</a:t>
            </a:r>
            <a:r>
              <a:rPr lang="sk-SK" dirty="0"/>
              <a:t> služby</a:t>
            </a:r>
          </a:p>
          <a:p>
            <a:pPr lvl="1"/>
            <a:r>
              <a:rPr lang="sk-SK" dirty="0"/>
              <a:t>c) prepojenie na digitálne repozitáre, </a:t>
            </a:r>
          </a:p>
          <a:p>
            <a:pPr lvl="1"/>
            <a:r>
              <a:rPr lang="sk-SK" dirty="0"/>
              <a:t>d) rozšírenie obmedzení formátu MARC21 (EPC-citácie)</a:t>
            </a:r>
          </a:p>
          <a:p>
            <a:pPr lvl="1"/>
            <a:r>
              <a:rPr lang="sk-SK" dirty="0" err="1"/>
              <a:t>e</a:t>
            </a:r>
            <a:r>
              <a:rPr lang="sk-SK" dirty="0"/>
              <a:t>) autority ap.</a:t>
            </a:r>
          </a:p>
          <a:p>
            <a:pPr lvl="1"/>
            <a:r>
              <a:rPr lang="sk-SK" dirty="0"/>
              <a:t>f) otvorenosť - tá sa nedá dosiahnuť</a:t>
            </a:r>
          </a:p>
          <a:p>
            <a:pPr lvl="1"/>
            <a:r>
              <a:rPr lang="sk-SK" dirty="0"/>
              <a:t>g) rola komunít </a:t>
            </a:r>
            <a:r>
              <a:rPr lang="sk-SK" dirty="0" err="1"/>
              <a:t>ai</a:t>
            </a:r>
            <a:r>
              <a:rPr lang="sk-SK" dirty="0"/>
              <a:t>. - minimálna</a:t>
            </a:r>
          </a:p>
          <a:p>
            <a:pPr lvl="1"/>
            <a:r>
              <a:rPr lang="sk-SK" dirty="0"/>
              <a:t>h) implementácia nových štandardov (IFLA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Reference</a:t>
            </a:r>
            <a:r>
              <a:rPr lang="sk-SK" dirty="0"/>
              <a:t> Model-LRM) - neexistuje</a:t>
            </a:r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635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LSP možno definovať ako novú generáciu systémov riadenia knižničných/informačných inštitúcií a služieb, ktorá presahuje všetky zabudované funkcie ILS, 
	sú postavené na platforme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SaaS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
	majú viacerých nájomníkov (nájomníkov),
	využívať výhody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cloud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computingu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; 
	Používanie webových technológií
	Poskytovanie vyhľadávacích služieb (zisťovanie)
	spravovať fyzické, digitálne a elektronické materiály a 
	mať doplnkové služby v jednom systéme (jedno rozhranie)</a:t>
            </a: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Navyše:
Systémy, ktoré odporúčam, sú vhodné pre všetky typy informačných inštitúcií, vrátane múzeí, galérií, archívov atď.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14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 trhu sú dostupné rôzne produkty LSP, ako napríklad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OCLC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WorldShare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Management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 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Ex Libris Alma, 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Sierra od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Innovative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Interfaces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ProQuest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Intota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Kuali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OLE,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SirsiDynix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BLUEcloud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Suite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MEDAD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 </a:t>
            </a:r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Podrobnejšie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Tento článok stručne rozoberá koncept 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Platformy knižničných služieb (LSP), jej vlastnosti, funkcie a charakteristiky. (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Pradhan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Pallab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2019.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Library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Platform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(LSP):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https://www.researchgate.net/publication/333816851_Library_Services_Platform_LSP_An_Overview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2019.</a:t>
            </a: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Technologies je nórska spoločnosť založená v roku 2013 s cieľom ponúkať služby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hostingu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údržby pre inštitúcie využívajúce softvér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ktorý vytvoril CERN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Purcell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2015). Odvtedy má spoločnosť niekoľko klientov z radov akademických a vedeckých knižníc, najmä v Nórsku a Severnej Amerike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Breeding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2020, s. 39). (BREEDING, 2023)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Rovnako ako RERO+, aj TIND vyvinul svoje vlastné riešenia založené na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riešenie digitálnej archivácie, inštitucionálne úložisko, nástroj na správu výskumných údajov a SIGB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[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n.d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.]). 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Webová stránka projektu obsahuje veľmi málo informácií o použitých pracovných metódach.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Audun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Bjørkøy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(2021).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r>
              <a:rPr lang="sk-SK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fakticky derivátom platformy založenej na platforme FOLIO v arabskom svete.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5434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Funkčná špecifikácia LSP (2023)</a:t>
            </a:r>
          </a:p>
          <a:p>
            <a:pPr fontAlgn="base"/>
            <a:endParaRPr lang="sk-SK" sz="18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ERMS: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Cieľom ERMS je vytvoriť systém riadenia elektronických zdrojov cez  webovú aplikáciu. </a:t>
            </a:r>
          </a:p>
          <a:p>
            <a:pPr algn="just" fontAlgn="base"/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Bases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Báza znalostí alebo znalostná báza je databáza používaná v expertných systémoch, ktorá obsahuje akumulované znalostí ľudí - expertov, špecialistov v konkrétnych odboroch. Báza znalostí je spravidla rozsiahla dátová štruktúra, ktorá obsahuje symbolickú reprezentáciu expertných znalostí zo zvolenej problémovej oblasti. </a:t>
            </a:r>
            <a:r>
              <a:rPr lang="sk-SK" sz="28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Wikipédia</a:t>
            </a:r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b="1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Sonnenwald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Diane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(2004). „Kultúra inovácií v organizácii“. </a:t>
            </a:r>
            <a:r>
              <a:rPr lang="sk-SK" sz="1800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Riadenie kognitívnej a afektívnej dôvery v koncepčnú organizáciu výskumu a vývoja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10.4018/9781591401261.ch004. </a:t>
            </a:r>
          </a:p>
          <a:p>
            <a:endParaRPr lang="sk-SK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Revamping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‘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Editor’: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Thinking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Loud.Vylepšenie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nástroja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„Editor prepojených údajov Myslite nahlas“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In: Code4Lib.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Issue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55, 2023-1-20. Dostupné: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://journal.code4lib.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2012-2022.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=41354028;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=77447730;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Production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2012-2022.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[Online] 2023. [Dátum: 12. 07 2023.]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https://metadatamaker.library.illinois.edu/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Napríklad: v šablóne do modulu katalogizácie monografie (LD) v nástroji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výskumníci pridali dve nové prepojené dátové funkcie, a to: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osobných mien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VIAF a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predmetových hesiel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LCSH. Nové funkcie podporujú vyhľadávanie a automatické dopĺňanie osobných mien vo VIAF a generovanie LCSH (kľúčových slov) na základe textu poskytnutého používateľom do šablóny záznamu. URI kontrolovaných výrazov sú pridané do výstupných metadát. V budúcnosti bude dozaista možné pri „skladaní“ katalogizačného záznamu linkovať aj iné dáta, napríklad názvy vydavateľov, štandardné čísla (ISBN), kódy krajín, kódy jazykov, časové údaje (dátumy) ap. 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editorov katalogizácie pomocou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prepojených dát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stále pokračuje. Stále však existujú problémy, ktoré sa riešia formou spolupráce knihovníkov a informatikov. Hlavný problém spočíva v tom, že zatiaľ neexistuje žiadny integrovaný knižničný systém (ILS), ktorý by bol schopný prijímať dáta z BIBFRAME editorov. Nezdá sa, že by predajcovia ILS podporovali</a:t>
            </a:r>
            <a:r>
              <a:rPr lang="sk-S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trend prepájania dát a fungujú v režime tradičnej rigidnej katalogizácie s využívaním dát špecifikovaných vo formátoch MARC 21.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sk-SK" sz="18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vyvinutý a vydaný ako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aplikácia v roku 2015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Je to nástroj na tvorbu katalogizácie, ktorý umožňuje používateľom vytvárať bibliografické metadáta bez predchádzajúcich znalostí o katalogizácii. 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môže mať potenciál, aby si ho v praxi osvojili poloprofesionálni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katalogizátori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 pridanými novými prepojenými zdrojmi údajov, vrátane automatického návrhu osobného mena súboru VIAF (VIAF)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Virtual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International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Authority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a odporúčaní predmetu LCSH (LCSH, 2022)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Congress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na základe zadávania textu používateľom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Rovnako by malo byť možné pripájať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národných súborov autorít.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LRM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Pat, et al. 2017.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Model: 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bibliographic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International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August 2017;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December 2017. </a:t>
            </a:r>
            <a:r>
              <a:rPr lang="sk-SK" sz="1800" u="none" strike="noStrike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https://www.ifla.org/files/assets/cataloguing/frbr-lrm/ifla-lrm-august-2017_rev201712.pdf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(LRM). 2020.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[2023-08-16]. [Vzdelávací materiál pre odbor knižničné a informačné štúdiá. Video: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Oliver: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Napr.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ChatBoots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MADAD v LSP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MEDAD je fakticky derivátom platformy založenej na platforme FOLIO v arabskom svete. </a:t>
            </a:r>
            <a:r>
              <a:rPr lang="sk-SK" sz="1800" b="0" i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Pozri tiež: </a:t>
            </a:r>
            <a:r>
              <a:rPr lang="sk-SK" sz="2800" b="0" i="0" dirty="0">
                <a:effectLst/>
                <a:latin typeface="var(--chakra-fonts-heading)"/>
              </a:rPr>
              <a:t>5 </a:t>
            </a:r>
            <a:r>
              <a:rPr lang="sk-SK" sz="2800" b="0" i="0" dirty="0" err="1">
                <a:effectLst/>
                <a:latin typeface="var(--chakra-fonts-heading)"/>
              </a:rPr>
              <a:t>Ways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Artificial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Intelligence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Impacts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Libraries</a:t>
            </a:r>
            <a:r>
              <a:rPr lang="sk-SK" sz="2800" b="0" i="0" dirty="0">
                <a:effectLst/>
                <a:latin typeface="var(--chakra-fonts-heading)"/>
              </a:rPr>
              <a:t>. 2023. </a:t>
            </a:r>
            <a:r>
              <a:rPr lang="sk-SK" sz="2800" b="0" i="0" dirty="0" err="1">
                <a:effectLst/>
                <a:latin typeface="var(--chakra-fonts-heading)"/>
              </a:rPr>
              <a:t>https</a:t>
            </a:r>
            <a:r>
              <a:rPr lang="sk-SK" sz="2800" b="0" i="0" dirty="0">
                <a:effectLst/>
                <a:latin typeface="var(--chakra-fonts-heading)"/>
              </a:rPr>
              <a:t>://</a:t>
            </a:r>
            <a:r>
              <a:rPr lang="sk-SK" sz="2800" b="0" i="0" dirty="0" err="1">
                <a:effectLst/>
                <a:latin typeface="var(--chakra-fonts-heading)"/>
              </a:rPr>
              <a:t>www.aje.com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arc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ways-artificial-intelligence-impacts-libraries</a:t>
            </a:r>
            <a:r>
              <a:rPr lang="sk-SK" sz="2800" b="0" i="0" dirty="0">
                <a:effectLst/>
                <a:latin typeface="var(--chakra-fonts-heading)"/>
              </a:rPr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API,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alebo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Interface, je výraz, ktorý sa často používa v súvislosti s programovaním a vývojom webových aplikácií.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Napr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.: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https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://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smartyacademy.sk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co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-je-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-interface/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349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Technická špecifikácia LSP (2023)</a:t>
            </a:r>
          </a:p>
          <a:p>
            <a:endParaRPr lang="sk-SK" sz="1800" b="1" i="1" kern="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Client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/Server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Computing</a:t>
            </a:r>
            <a:r>
              <a:rPr lang="sk-SK" sz="2800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LSP na rozdiel od ILS nevyžadujú lokálnu inštaláciu tučného klienta (zamestnanci), používa sa len webový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interfejs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zamestnancov aj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použivateľov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i="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800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skutečnosti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existuje dohodnutý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soubor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charakteristik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Národního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definuje systém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systém: »Samoobsluha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Široký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sdružování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elasticita;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Měřená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služba».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Platforms</a:t>
            </a:r>
            <a:r>
              <a:rPr lang="sk-SK" sz="1800" i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vytvářet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webové stránky, ale nechcete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cloudové služby,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koupíte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 za vyšší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počáteční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cenu. Máte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kontrolu nad tím, jak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firmou (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nechcete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zdroje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zabalit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prostřednictvím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internetu (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Cloudová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představuje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širokou škálu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poskytovaných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společnostem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jej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rozdělit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3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kategorií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rychlým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informačních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také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různé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modely cloudových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objevily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rámci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segmentace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odvětví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Software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služba;BaaS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Backend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Úložiště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Kontejner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Síť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Databáze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Autentizace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Aplikační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Integrační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(ILS), aby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certifications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takového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zabezpečení: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zabezpečení: ISO/IEC 27001 a SAS 70/SSAE 16. (GRANT, 2012).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73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Architektúra </a:t>
            </a:r>
            <a:r>
              <a:rPr lang="sk-SK" b="1" i="0" dirty="0" err="1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mikroslužieb</a:t>
            </a:r>
            <a:endParaRPr lang="sk-SK" b="1" i="0" dirty="0">
              <a:solidFill>
                <a:srgbClr val="232323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možno prirovnať k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dlažbám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na chodníkoch. Ako projekt rastie, na chodník sa pridávajú ďalšie dlaždice. Ak je komponent zastaraný, stačí túto dlaždicu vymeniť za novú.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Táto architektúra má veľa výhod, no vymenujem tie najdôležitejšie: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jednotliví zamestnanci sú zodpovední za prevádzku každej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mikroslužby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krádeži kódu projektu je zabránené, pretože vývojári majú prístup iba k časti kódu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keď vyjdú aktualizácie programovacieho jazyka, môžete jeden po druhom opraviť programový kód každej služby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 rozdiel od monolitov sú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typicky decentralizované, voľne spojené jednotky vykonávania. Nasledujúci diagram zobrazuje typickú architektúru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mikroslužieb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1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64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Schéma podľa aplikácie FOLIO v systéme MEDAD zobrazuje:</a:t>
            </a:r>
          </a:p>
          <a:p>
            <a:endParaRPr lang="sk-SK" dirty="0"/>
          </a:p>
          <a:p>
            <a:r>
              <a:rPr lang="sk-SK" dirty="0"/>
              <a:t>1. Možnosť plného spravovania klientom – v tomto prípade klient sám vlastní systém a riadi jeho prevádzku (Hore vľavo)</a:t>
            </a:r>
          </a:p>
          <a:p>
            <a:r>
              <a:rPr lang="sk-SK" dirty="0"/>
              <a:t>2. Ukazuje výhody prechodu do </a:t>
            </a:r>
            <a:r>
              <a:rPr lang="sk-SK" dirty="0" err="1"/>
              <a:t>cloudu</a:t>
            </a:r>
            <a:r>
              <a:rPr lang="sk-SK" dirty="0"/>
              <a:t> (stred) </a:t>
            </a:r>
          </a:p>
          <a:p>
            <a:r>
              <a:rPr lang="sk-SK" dirty="0"/>
              <a:t>3. V prípade prechodu do </a:t>
            </a:r>
            <a:r>
              <a:rPr lang="sk-SK" dirty="0" err="1"/>
              <a:t>cloudu</a:t>
            </a:r>
            <a:r>
              <a:rPr lang="sk-SK" dirty="0"/>
              <a:t> systém (platformu) spracuje poskytovateľ cloudových služieb (vpravo hore)</a:t>
            </a:r>
          </a:p>
          <a:p>
            <a:endParaRPr lang="sk-SK" dirty="0"/>
          </a:p>
          <a:p>
            <a:r>
              <a:rPr lang="sk-SK" dirty="0"/>
              <a:t>V </a:t>
            </a:r>
            <a:r>
              <a:rPr lang="sk-SK" dirty="0" err="1"/>
              <a:t>cloude</a:t>
            </a:r>
            <a:r>
              <a:rPr lang="sk-SK" dirty="0"/>
              <a:t> sú k dispozícii služby infraštruktúry: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server,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operačné systémy,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databázy,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bezpečnosť a ochrana,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softvér a licencie,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aktualizácie,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siete a dátové centrá,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záložné kópie,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úložiská.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130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958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Organizace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může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zda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samostatně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nabízí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EBSCO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IndexData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 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Tyto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společnosti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intenzivně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podílejí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na vývoji FOLIA, ale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nejsou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vlastníky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FOLIA</a:t>
            </a: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Veľké systémy, napríklad NAKIS3G sa môžu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„lokálne“ samy! (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Kongresová knižnica... )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Podľa slov 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Mika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Gorrella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Managing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Index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v mailovej komunikácii (1.11.2023)</a:t>
            </a:r>
          </a:p>
          <a:p>
            <a:pPr algn="l"/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Asi „95 % nasadení FOLIO je hosťovaných poskytovateľom, ako je Index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Data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alebo EBSCO. Väčšina, ak nie všetky nemecké siete však hosťujú pre svojich členov a v USA sú veľké univerzity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Texas A&amp;M), ktoré sú hostiteľmi samy seba. Nejde o inštaláciu jedného servera. FOLIO beží na kontajneroch, ktoré sú zvyčajne nasadené v klastri virtuálnych počítačov“</a:t>
            </a: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Mike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Gorell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: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„FOLIO je sofistikovaný systém postavený pre modernú cloudovú infraštruktúru. Jeho prevádzka si okrem tradičných databáz a moderných virtuálnych počítačových prostredí vyžaduje kompetencie v oblastiach, ako je orchestrácia kontajnerov, fronty správ. Naši inžinieri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DevOps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spravujú FOLIO (pre komunitu aj pre našich zákazníkov) od jeho začiatku. Naša skúsenosť je taká, že miestnym tímom často chýbajú skúsenosti s jednou alebo viacerými z týchto technológií.“</a:t>
            </a:r>
          </a:p>
          <a:p>
            <a:pPr algn="l"/>
            <a:endParaRPr lang="sk-SK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Ak chcete len vyskúšať FOLIO bez inštalácie, môžete spustiť jeden z vopred pripravených boxov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Stiahnutie a spustenie virtuálneho počítača s inštanciou FOLIO a vzorovými údajmi, ktoré je možné okamžite použiť, trvá niekoľko minút.
Ďalšie informácie nájdete na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části Vagrant boxy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Môžete si vybrať, či budete hostiť a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prevádzkovať FOLIO lokálne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scenári je inštalácia FOLIO samostatne spravovaná a vykonávaná na jednom serveri bez použitia riešenia orchestrácie softvéru, ako je napríklad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Táto konfigurácia sa odporúča, ak máte jedného nájomníka alebo môžete vopred odhadnúť počet nájomníkov a zdrojov, ktoré bude vaša inštancia FOLIO spracovávať; V opačnom prípade by ste mali zvážiť nasadenie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
Jedným z cieľov FOLIO je rozšíriteľnosť. Knižnice a dodávatelia môžu stavať na existujúcich aplikáciách alebo vyvíjať nové aplikácie, ktoré rozširujú knižnicu do oblastí, ako je ERP areálu, správa výskumu a ďalšie. Okrem kódovacích a testovacích nástrojov bude vývojár pravdepodobne chcieť preskúmať celý systém FOLIO a bude potrebovať miestnu inštanciu. Zvyčajne ide o virtuálny stroj s nasadením FOLIO na jednom serveri.
Ďalšie informácie nájdete v téme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4"/>
              </a:rPr>
              <a:t>části Nová instalace jednoho serveru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Vďaka vstavaným funkciám FOLIO pre viacerých nájomníkov je ľahké využiť úspory z rozsahu a zvýšiť efektivitu knižnice. V tomto scenári bude FOLIO nasadené na klaster serverov používajúcich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orchestráciu. Táto konfigurácia umožňuje pridávanie nových nájomníkov a hardvérových prostriedkov na požiadanie a je ideálna, ak budete v budúcnosti potrebovať rozšíriť svoju inštanciu FOLIO.
Ďalšie informácie nájdete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téme</a:t>
            </a:r>
            <a:r>
              <a:rPr lang="sk-SK" b="0" i="0" u="none" strike="noStrike" dirty="0" err="1">
                <a:solidFill>
                  <a:srgbClr val="3176D9"/>
                </a:solidFill>
                <a:effectLst/>
                <a:latin typeface="-apple-system"/>
                <a:hlinkClick r:id="rId5"/>
              </a:rPr>
              <a:t>v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 příkladu Kubernetes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8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Operační systém: UBUNTU</a:t>
            </a:r>
          </a:p>
          <a:p>
            <a:r>
              <a:rPr lang="sk-SK" dirty="0"/>
              <a:t>Jazyk JAVA: </a:t>
            </a:r>
            <a:r>
              <a:rPr lang="sk-SK" dirty="0" err="1"/>
              <a:t>Open</a:t>
            </a:r>
            <a:r>
              <a:rPr lang="sk-SK" dirty="0"/>
              <a:t> JDK 11</a:t>
            </a:r>
          </a:p>
          <a:p>
            <a:r>
              <a:rPr lang="sk-SK" dirty="0"/>
              <a:t>Databáza: </a:t>
            </a:r>
            <a:r>
              <a:rPr lang="sk-SK" dirty="0" err="1"/>
              <a:t>PostgreSQL</a:t>
            </a:r>
            <a:r>
              <a:rPr lang="sk-SK" dirty="0"/>
              <a:t> 12 (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en.wikipedia.org</a:t>
            </a:r>
            <a:r>
              <a:rPr lang="sk-SK" dirty="0"/>
              <a:t>/wiki/</a:t>
            </a:r>
            <a:r>
              <a:rPr lang="sk-SK" dirty="0" err="1"/>
              <a:t>PostgreSQL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Hardware: RAM 24GB 4 jadrá /</a:t>
            </a:r>
            <a:r>
              <a:rPr lang="sk-SK" b="1" dirty="0"/>
              <a:t>8 jadier 40GM</a:t>
            </a:r>
          </a:p>
          <a:p>
            <a:r>
              <a:rPr lang="sk-SK" dirty="0"/>
              <a:t>Harddisk : 100 GB SSD /</a:t>
            </a:r>
            <a:r>
              <a:rPr lang="sk-SK" b="1" dirty="0"/>
              <a:t>350 GB SSD</a:t>
            </a:r>
          </a:p>
          <a:p>
            <a:endParaRPr lang="sk-SK" b="1" dirty="0"/>
          </a:p>
          <a:p>
            <a:r>
              <a:rPr lang="sk-SK" b="1" dirty="0"/>
              <a:t>Postup inštalácie je podrobne dokumentovaný.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docs.folio.org</a:t>
            </a:r>
            <a:r>
              <a:rPr lang="sk-SK" b="1" dirty="0"/>
              <a:t>/</a:t>
            </a:r>
            <a:r>
              <a:rPr lang="sk-SK" b="1" dirty="0" err="1"/>
              <a:t>docs</a:t>
            </a:r>
            <a:r>
              <a:rPr lang="sk-SK" b="1" dirty="0"/>
              <a:t>/</a:t>
            </a:r>
            <a:r>
              <a:rPr lang="sk-SK" b="1" dirty="0" err="1"/>
              <a:t>getting-started</a:t>
            </a:r>
            <a:r>
              <a:rPr lang="sk-SK" b="1" dirty="0"/>
              <a:t>/</a:t>
            </a:r>
            <a:r>
              <a:rPr lang="sk-SK" b="1" dirty="0" err="1"/>
              <a:t>installation</a:t>
            </a:r>
            <a:r>
              <a:rPr lang="sk-SK" b="1" dirty="0"/>
              <a:t>/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555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neustále </a:t>
            </a:r>
            <a:r>
              <a:rPr lang="sk-SK" dirty="0" err="1"/>
              <a:t>vyvíjeno</a:t>
            </a:r>
            <a:r>
              <a:rPr lang="sk-SK" dirty="0"/>
              <a:t> a </a:t>
            </a:r>
            <a:r>
              <a:rPr lang="sk-SK" dirty="0" err="1"/>
              <a:t>aktualizováno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plánu – </a:t>
            </a:r>
            <a:r>
              <a:rPr lang="sk-SK" dirty="0" err="1"/>
              <a:t>roadmapy</a:t>
            </a:r>
            <a:r>
              <a:rPr lang="sk-SK" dirty="0"/>
              <a:t>. 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/display/PC/</a:t>
            </a:r>
            <a:r>
              <a:rPr lang="sk-SK" dirty="0" err="1"/>
              <a:t>FOLIO+Roadmap</a:t>
            </a:r>
            <a:endParaRPr lang="sk-SK" dirty="0"/>
          </a:p>
          <a:p>
            <a:endParaRPr lang="sk-SK" dirty="0"/>
          </a:p>
          <a:p>
            <a:r>
              <a:rPr lang="sk-SK" dirty="0"/>
              <a:t>Demo </a:t>
            </a:r>
            <a:r>
              <a:rPr lang="sk-SK" dirty="0" err="1"/>
              <a:t>verze</a:t>
            </a:r>
            <a:r>
              <a:rPr lang="sk-SK" dirty="0"/>
              <a:t>: </a:t>
            </a:r>
            <a:r>
              <a:rPr lang="sk-SK" dirty="0" err="1"/>
              <a:t>Mák</a:t>
            </a:r>
            <a:r>
              <a:rPr lang="sk-SK" dirty="0"/>
              <a:t> -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r>
              <a:rPr lang="sk-SK" dirty="0"/>
              <a:t>Základné nastavenie po inštalácii: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getting-started</a:t>
            </a:r>
            <a:r>
              <a:rPr lang="sk-SK" dirty="0"/>
              <a:t>/</a:t>
            </a:r>
            <a:r>
              <a:rPr lang="sk-SK" dirty="0" err="1"/>
              <a:t>installation</a:t>
            </a:r>
            <a:r>
              <a:rPr lang="sk-SK" dirty="0"/>
              <a:t>/</a:t>
            </a:r>
            <a:r>
              <a:rPr lang="sk-SK" dirty="0" err="1"/>
              <a:t>customizations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4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 inštalácii je dostupná kompletná platforma FOLIO – všetky požadované funkcie!</a:t>
            </a:r>
          </a:p>
          <a:p>
            <a:endParaRPr lang="sk-SK" dirty="0"/>
          </a:p>
          <a:p>
            <a:r>
              <a:rPr lang="sk-SK" dirty="0"/>
              <a:t>Koncept FOLIO  na rozdiel od monolitickej ILS používa </a:t>
            </a:r>
            <a:r>
              <a:rPr lang="sk-SK" dirty="0" err="1"/>
              <a:t>mikroslužby</a:t>
            </a:r>
            <a:endParaRPr lang="sk-SK" dirty="0"/>
          </a:p>
          <a:p>
            <a:endParaRPr lang="sk-SK" dirty="0"/>
          </a:p>
          <a:p>
            <a:r>
              <a:rPr lang="sk-SK" dirty="0"/>
              <a:t>V schéme sa nachádza 5 blokov:</a:t>
            </a:r>
          </a:p>
          <a:p>
            <a:pPr marL="342900" marR="0" lvl="0" indent="-34290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b="1" dirty="0"/>
              <a:t>Centrálne služby (zelený)</a:t>
            </a:r>
            <a:r>
              <a:rPr lang="sk-SK" dirty="0"/>
              <a:t> – </a:t>
            </a:r>
            <a:r>
              <a:rPr lang="sk-SK" dirty="0" err="1"/>
              <a:t>workflow</a:t>
            </a:r>
            <a:r>
              <a:rPr lang="sk-SK" dirty="0"/>
              <a:t> WFL, prístupnosť ACC, autentifikácia CCQ, katalogizácia CAT, MVS ILL, bibliografia BIM, </a:t>
            </a:r>
            <a:r>
              <a:rPr lang="sk-SK" dirty="0" err="1"/>
              <a:t>namespace</a:t>
            </a:r>
            <a:r>
              <a:rPr lang="sk-SK" dirty="0"/>
              <a:t> NSL + žltý Gate </a:t>
            </a:r>
            <a:r>
              <a:rPr lang="sk-SK" dirty="0" err="1"/>
              <a:t>system</a:t>
            </a:r>
            <a:r>
              <a:rPr lang="sk-SK" dirty="0"/>
              <a:t> GTE, služby SMG, administrácia CAD, </a:t>
            </a:r>
            <a:r>
              <a:rPr lang="sk-SK" dirty="0" err="1"/>
              <a:t>configurácia</a:t>
            </a:r>
            <a:r>
              <a:rPr lang="sk-SK" dirty="0"/>
              <a:t> </a:t>
            </a:r>
            <a:r>
              <a:rPr lang="sk-SK" dirty="0" err="1"/>
              <a:t>katal</a:t>
            </a:r>
            <a:r>
              <a:rPr lang="sk-SK" dirty="0"/>
              <a:t> CCM, používatelia USM, výpožičky CIR, zákazníci CLC, financie PAY, </a:t>
            </a:r>
            <a:r>
              <a:rPr lang="sk-SK" dirty="0" err="1"/>
              <a:t>discovery</a:t>
            </a:r>
            <a:r>
              <a:rPr lang="sk-SK" dirty="0"/>
              <a:t> DRY, admin používateľov UAD, samoobsluha používateľov USS</a:t>
            </a:r>
          </a:p>
          <a:p>
            <a:pPr marL="342900" indent="-342900">
              <a:buAutoNum type="arabicPeriod"/>
            </a:pPr>
            <a:r>
              <a:rPr lang="sk-SK" b="1" dirty="0"/>
              <a:t>Knižnice (červený) </a:t>
            </a:r>
            <a:r>
              <a:rPr lang="sk-SK" dirty="0"/>
              <a:t>– akvizícia AQU, periodiká PER, Holdingy WHM, admin holdingov prírastkov PRG, admin knižnice LMA, el. zdroje ESM, štatistiky STA</a:t>
            </a:r>
          </a:p>
          <a:p>
            <a:pPr marL="342900" indent="-342900">
              <a:buAutoNum type="arabicPeriod"/>
            </a:pPr>
            <a:r>
              <a:rPr lang="sk-SK" b="1" dirty="0"/>
              <a:t>Používatelia (modrý) </a:t>
            </a:r>
            <a:r>
              <a:rPr lang="sk-SK" dirty="0"/>
              <a:t>– služby: CIR, CLC, PAY, DRY, UAD, USS</a:t>
            </a:r>
          </a:p>
          <a:p>
            <a:pPr marL="342900" indent="-342900">
              <a:buAutoNum type="arabicPeriod"/>
            </a:pPr>
            <a:r>
              <a:rPr lang="sk-SK" b="1" dirty="0"/>
              <a:t>Úložisko služby (hnedý) </a:t>
            </a:r>
            <a:r>
              <a:rPr lang="sk-SK" dirty="0"/>
              <a:t>slúži pre centrálne služby – vstupy do úložiska: digitalizácia DIG, </a:t>
            </a:r>
            <a:r>
              <a:rPr lang="sk-SK" dirty="0" err="1"/>
              <a:t>webharvesting</a:t>
            </a:r>
            <a:r>
              <a:rPr lang="sk-SK" dirty="0"/>
              <a:t> HAR, </a:t>
            </a:r>
            <a:r>
              <a:rPr lang="sk-SK" dirty="0" err="1"/>
              <a:t>catalogizácia</a:t>
            </a:r>
            <a:r>
              <a:rPr lang="sk-SK" dirty="0"/>
              <a:t> CAT; dočasné úložisko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doc</a:t>
            </a:r>
            <a:r>
              <a:rPr lang="sk-SK" dirty="0"/>
              <a:t> EDC, dlhodobá ochrana LTP, úložisko 1+2, úložiská SSI</a:t>
            </a:r>
          </a:p>
          <a:p>
            <a:pPr marL="342900" indent="-342900">
              <a:buAutoNum type="arabicPeriod"/>
            </a:pPr>
            <a:r>
              <a:rPr lang="sk-SK" b="1" dirty="0"/>
              <a:t>Technické služby (sivý) </a:t>
            </a:r>
            <a:r>
              <a:rPr lang="sk-SK" dirty="0"/>
              <a:t>– slúži pre centrálne služby – </a:t>
            </a:r>
            <a:r>
              <a:rPr lang="sk-SK" dirty="0" err="1"/>
              <a:t>interfejs</a:t>
            </a:r>
            <a:r>
              <a:rPr lang="sk-SK" dirty="0"/>
              <a:t> UIX, export/import EIL, metadáta konverzia nahrávanie/sťahovanie MDC, </a:t>
            </a:r>
            <a:r>
              <a:rPr lang="sk-SK" dirty="0" err="1"/>
              <a:t>HelpDesk</a:t>
            </a:r>
            <a:r>
              <a:rPr lang="sk-SK" dirty="0"/>
              <a:t> HDS. </a:t>
            </a:r>
          </a:p>
          <a:p>
            <a:pPr marL="342900" indent="-342900">
              <a:buAutoNum type="arabicPeriod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158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globálny systém, ktorý sa pomerne rýchlo rozširuje do celého sveta.</a:t>
            </a:r>
          </a:p>
          <a:p>
            <a:endParaRPr lang="sk-SK" dirty="0"/>
          </a:p>
          <a:p>
            <a:r>
              <a:rPr lang="sk-SK" dirty="0"/>
              <a:t>Okrem Spojených štátov amerických sú to niektoré krajiny západnej Európy, ako Švédsko, Veľká Británia, Nemecko, Taliansko,</a:t>
            </a:r>
          </a:p>
          <a:p>
            <a:endParaRPr lang="sk-SK" dirty="0"/>
          </a:p>
          <a:p>
            <a:r>
              <a:rPr lang="sk-SK" dirty="0"/>
              <a:t>Niektoré africké krajiny, Austrália a p.</a:t>
            </a:r>
          </a:p>
          <a:p>
            <a:r>
              <a:rPr lang="sk-SK" dirty="0"/>
              <a:t>Zaujímavá je inštalácia FOLIO v arabských krajinách (MEDAD) a perspektívne využívanie FOLIO v Číne.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796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215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Verzia použitá pri testovaní a nastavení pre SVKOS.</a:t>
            </a:r>
          </a:p>
          <a:p>
            <a:r>
              <a:rPr lang="sk-SK" dirty="0"/>
              <a:t>Prihlásenie do demo verzie.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3764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 platformy sa zamestnanci prihlasujú prostredníctvom identifikačného kódu, ktorý majú pridelený v organizácii.</a:t>
            </a:r>
          </a:p>
          <a:p>
            <a:r>
              <a:rPr lang="sk-SK" dirty="0"/>
              <a:t>Široká verejnosť sa prihlasuje do vytvoreného účtu. Môžu si požičiavať okamžite po vytvorení účtu.</a:t>
            </a:r>
          </a:p>
          <a:p>
            <a:endParaRPr lang="sk-SK" dirty="0"/>
          </a:p>
          <a:p>
            <a:r>
              <a:rPr lang="sk-SK" dirty="0"/>
              <a:t>Pracuje sa cez internet! </a:t>
            </a:r>
          </a:p>
          <a:p>
            <a:r>
              <a:rPr lang="sk-SK" dirty="0"/>
              <a:t>Zamestnanci nepotrebujú žiadneho hrubého/tučného klienta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14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objekt pre obrázok snímky 1">
            <a:extLst>
              <a:ext uri="{FF2B5EF4-FFF2-40B4-BE49-F238E27FC236}">
                <a16:creationId xmlns:a16="http://schemas.microsoft.com/office/drawing/2014/main" id="{98949CF2-63CF-3046-4060-9DF14E404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objekt pre poznámky 2">
            <a:extLst>
              <a:ext uri="{FF2B5EF4-FFF2-40B4-BE49-F238E27FC236}">
                <a16:creationId xmlns:a16="http://schemas.microsoft.com/office/drawing/2014/main" id="{70D5EBBD-3421-6DFB-1AB7-D13577AF51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sk-SK" altLang="sk-SK" sz="11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Smart Libraries Q&amp;A: Differences between ILS and LSP -- Breeding, Marshall [Library Technology Guides]</a:t>
            </a:r>
            <a:endParaRPr lang="sk-SK" altLang="sk-SK" sz="11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 kategórie slúžia na riadenie zdrojov a procesov.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je tradičná kategória.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predstavuje trend.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možno považovať za ďalšie vývojový stupeň integrovaných knižničných systémov.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 však majú v porovnaní rozšírené modernú architektúru, lepšie funkcie a novšie technológie. </a:t>
            </a:r>
            <a:endParaRPr lang="sk-SK" alt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1" name="Zástupný objekt pre číslo snímky 3">
            <a:extLst>
              <a:ext uri="{FF2B5EF4-FFF2-40B4-BE49-F238E27FC236}">
                <a16:creationId xmlns:a16="http://schemas.microsoft.com/office/drawing/2014/main" id="{30781CDD-1697-2B19-8213-45DF68FB4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5B102-8198-1D4D-8BB4-25FEFB4D39DF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sk-SK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Zamestnanci sa prihlasujú cez jedno webové rozhranie a pracujú so systémom podľa oprávnení.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615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www.nyenrode.nl</a:t>
            </a:r>
            <a:r>
              <a:rPr lang="sk-SK" dirty="0"/>
              <a:t>/</a:t>
            </a:r>
            <a:r>
              <a:rPr lang="sk-SK" dirty="0" err="1"/>
              <a:t>bibliotheek</a:t>
            </a:r>
            <a:endParaRPr lang="sk-SK" dirty="0"/>
          </a:p>
          <a:p>
            <a:endParaRPr lang="sk-SK" dirty="0"/>
          </a:p>
          <a:p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Business University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stala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prvou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inštitúciou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Holandsku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ktorá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prijala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NZ" b="1" i="0" u="none" strike="noStrike" dirty="0">
                <a:solidFill>
                  <a:srgbClr val="2D62B7"/>
                </a:solidFill>
                <a:effectLst/>
                <a:latin typeface="Open Sans" panose="020B0606030504020204" pitchFamily="34" charset="0"/>
                <a:hlinkClick r:id="rId3"/>
              </a:rPr>
              <a:t>platformu FOLIO Library Services Platform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(LSP) s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využitím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hostingu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servisnej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podpory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NZ" b="1" i="0" u="none" strike="noStrike" dirty="0">
                <a:solidFill>
                  <a:srgbClr val="2D62B7"/>
                </a:solidFill>
                <a:effectLst/>
                <a:latin typeface="Open Sans" panose="020B0606030504020204" pitchFamily="34" charset="0"/>
                <a:hlinkClick r:id="rId4"/>
              </a:rPr>
              <a:t>EBSCO FOLIO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od </a:t>
            </a:r>
            <a:r>
              <a:rPr lang="en-NZ" b="1" i="0" u="none" strike="noStrike" dirty="0">
                <a:solidFill>
                  <a:srgbClr val="2D62B7"/>
                </a:solidFill>
                <a:effectLst/>
                <a:latin typeface="Open Sans" panose="020B0606030504020204" pitchFamily="34" charset="0"/>
                <a:hlinkClick r:id="rId5"/>
              </a:rPr>
              <a:t>EBSCO Information Services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(EBSCO). </a:t>
            </a:r>
          </a:p>
          <a:p>
            <a:endParaRPr lang="en-NZ" b="0" i="0" dirty="0">
              <a:solidFill>
                <a:srgbClr val="3D3F42"/>
              </a:solidFill>
              <a:effectLst/>
              <a:latin typeface="Open Sans" panose="020B0606030504020204" pitchFamily="34" charset="0"/>
            </a:endParaRPr>
          </a:p>
          <a:p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využila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expertných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implementačných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konzultantov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EBSCO FOLIO a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inžinierov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knižničných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služieb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vytvorili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FOLIO LSP od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počiatočného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hodnotenia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pripravenosti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až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po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uvedenie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prevádzky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nepretržitými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službami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podpory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po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implementácii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.</a:t>
            </a:r>
            <a:br>
              <a:rPr lang="en-NZ" dirty="0"/>
            </a:b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</a:t>
            </a:r>
            <a:br>
              <a:rPr lang="en-NZ" dirty="0"/>
            </a:b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Proces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implementácie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EBSCO FOLIO pre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zahŕňal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analýzu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údajov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skriptovanie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migráciu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analýzu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pracovného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toku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strategické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projektové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plánovanie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riadenie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zmien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organizačné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poradenstvo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</a:p>
          <a:p>
            <a:r>
              <a:rPr lang="en-NZ" b="1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školenia</a:t>
            </a:r>
            <a:r>
              <a:rPr lang="en-NZ" b="1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. </a:t>
            </a:r>
          </a:p>
          <a:p>
            <a:endParaRPr lang="en-NZ" b="1" i="0" u="none" strike="noStrike" dirty="0">
              <a:solidFill>
                <a:srgbClr val="3D3F42"/>
              </a:solidFill>
              <a:effectLst/>
              <a:latin typeface="Open Sans" panose="020B0606030504020204" pitchFamily="34" charset="0"/>
              <a:hlinkClick r:id="rId6"/>
            </a:endParaRPr>
          </a:p>
          <a:p>
            <a:r>
              <a:rPr lang="en-NZ" b="1" i="0" u="none" strike="noStrike" dirty="0">
                <a:solidFill>
                  <a:srgbClr val="2D62B7"/>
                </a:solidFill>
                <a:effectLst/>
                <a:latin typeface="Open Sans" panose="020B0606030504020204" pitchFamily="34" charset="0"/>
                <a:hlinkClick r:id="rId6"/>
              </a:rPr>
              <a:t>EBSCO FOLIO sa integruje so službami EBSCO a inými aplikáciami tretích strán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, 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čím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poskytuje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lepšie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pracovné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postupy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pre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zamestnancov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knižnice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ich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koncových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používateľov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bude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integrovať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NZ" b="1" i="1" u="none" strike="noStrike" dirty="0">
                <a:solidFill>
                  <a:srgbClr val="2D62B7"/>
                </a:solidFill>
                <a:effectLst/>
                <a:latin typeface="Open Sans" panose="020B0606030504020204" pitchFamily="34" charset="0"/>
                <a:hlinkClick r:id="rId7"/>
              </a:rPr>
              <a:t>EBSCO Discovery Service</a:t>
            </a:r>
            <a:r>
              <a:rPr lang="en-NZ" b="0" i="0" baseline="3000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™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 (EDS) s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inštitucionálnymi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repozitármi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SURFsharekit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Canvas Learning Management System (LMS),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vybraným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Learning Tools Interoperability (LTI). Tieto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integrácie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rozšíria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pracovné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postupy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knižnice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študentov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zefektívnením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prístupu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medzi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študentskými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prácami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NZ" b="0" i="0" dirty="0" err="1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výskumom</a:t>
            </a:r>
            <a:r>
              <a:rPr lang="en-NZ" b="0" i="0" dirty="0">
                <a:solidFill>
                  <a:srgbClr val="3D3F42"/>
                </a:solidFill>
                <a:effectLst/>
                <a:latin typeface="Open Sans" panose="020B0606030504020204" pitchFamily="34" charset="0"/>
              </a:rPr>
              <a:t>.  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242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779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platforme sa aktualizácia softvéru robí naraz pre všetkých nájomcov.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7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69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 FOLIO (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https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www.indexdata.com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folio-repositories-whitepaper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/) – 2017!!!</a:t>
            </a:r>
          </a:p>
          <a:p>
            <a:pPr algn="l" fontAlgn="base"/>
            <a:endParaRPr lang="sk-SK" b="1" i="0" dirty="0">
              <a:solidFill>
                <a:srgbClr val="00205B"/>
              </a:solidFill>
              <a:effectLst/>
              <a:latin typeface="Open Sans" panose="020F050202020403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 </a:t>
            </a:r>
            <a:r>
              <a:rPr lang="sk-SK" b="0" i="0" u="none" strike="noStrike" dirty="0">
                <a:solidFill>
                  <a:srgbClr val="4570C0"/>
                </a:solidFill>
                <a:effectLst/>
                <a:latin typeface="Open Sans" panose="020F0502020204030204" pitchFamily="34" charset="0"/>
                <a:hlinkClick r:id="rId3"/>
              </a:rPr>
              <a:t>FOLIO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udržitelná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komunitou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řízená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spolupráce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ekosystému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moderních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technologií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open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source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spravovat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knihovní zdroje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rozšiřovat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hodnotu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technologický projekt je FOLIO platformou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(LSP)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navrženou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tak, aby umožňovala nové 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knihovnických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a zároveň podporovala tradiční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správy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Architektura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dvou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komponent: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4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modulární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sada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nástrojů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webových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FOLIO.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nichž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připojují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back-endovým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službám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zprostředkovaným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5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návrhu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mikroslužeb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Nejdůležitější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nich je vzor „API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implementovaný základní službou „proxy“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obchodní logiky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přenášeny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Zátěž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vyrovnává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instancemi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klastrovém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vynucuje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izolaci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tenantů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kontroluje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RESTful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API a platforma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Okapi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odpovědi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řídí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paradigmatem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Dokumenty JSON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CRUD.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Operace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POST-GET-PUT-DELETE proti koncovým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registrovaným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bráně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směrovány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Modul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načtení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úpravě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 obchodní logiky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účtů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obdrží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účtu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bl-users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tento modul zavolá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několik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úložné vrstvy,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vytvořil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základním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trvalém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pověření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authn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credentials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perms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reagují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bránu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stavových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volitelných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JSON a brána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vrátí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tento stavový kód a dokument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tvořena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výhradně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(koncové body HTTP a formáty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žádost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Webový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spouštějící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JavaScript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rozhraní modulu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bránou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Výsledkem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vysoce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oddělená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architektura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Rozhraní stroje k základní obchodní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logice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psát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JavaScriptu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webového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k nim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přistupovat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mobilních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zcela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platformu FOLIO.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tomu, že front-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endové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nástroje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kratší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životnost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pravděpodobné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dojde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zatímco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zachovávají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velké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části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HTTP.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Nezávislé vývojové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týmy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jednoúčelové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výpůjčky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faktury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objednávky),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paralelně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dohodnout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koncových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vyměňovaných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provádějí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logiku a trvale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napsány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jakémkoli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programovacím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jazyce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dodržují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systémy tak,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vyhovovaly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kodex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k popisným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vysoké úrovni,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všechny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uchovat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podrobný záznam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dokážou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detailům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využít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kontroluje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fyzické knihy,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povaze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indikátorů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podpolí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MARC 245;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název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zobrazí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obrazovce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operátorovi potvrdilo, že položka po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ruce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položka,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odhlašována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Podobně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počítá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použití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práce,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odlišují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poradce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diplomové práce od kandidáta na titul. Tato podmnožina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Koncept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společných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podobný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psaní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článku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nebyl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stanoven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ale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očekává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bude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20 a 40 prvky. Záznam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nejčastěji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odvozen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zdrojového záznamu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MARC nebo MODS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PBCore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FGDC.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této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fondy bez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ohledu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použitý formát popisu.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vygeneruje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odpovídající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(Koncept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uznává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záznamy,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.)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ukazatel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svůj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 záznam a záznamy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pocházet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libovolného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počtu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(„znalostní báze“). Typická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mohla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silo bibliografických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představujících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sbírku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záznamy od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poskytovatelů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 (platformy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e-seriálů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e-knih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záznamy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úložišť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hostovaných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Možnosti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deduplikace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slučování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bází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vývoji. Diskutuje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o schopnosti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překryvné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informace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znalostní báze, a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automaticky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aktualizovat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uloženou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kopii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záznamu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zdroj.</a:t>
            </a:r>
          </a:p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Potenciál pro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integraci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službami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Projekt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věří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kombinace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spolu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složeným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nové, jedinečné paradigma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nabízení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platformou FOLIO, vyvinutá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definovanými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(koncový bod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definice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probíhat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fázích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postupu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čtenáře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výše uvedenému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FOLIO popisuje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zbytek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jak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a služby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FOLIO. Nejde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vyčerpávající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průzkum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komunita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dialogu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těchto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dalších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oblastech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Používání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aplikacích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Platformová povaha FOLIO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různé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integrační body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hledají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komplexní nástroje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institucionální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(IR),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takovém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případě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objekty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Záznamy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objeví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displejích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jinými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zakoupené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licencované materiály.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Přidejte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vrstvu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na platformu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současné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nemá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načítání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členové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komunity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vyjádřili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zájem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abstraktních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To by umožnilo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diplomových/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disertačních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prací/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zpráv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obohacování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objekty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přidané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šíření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vrstev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zjišťování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Spotřeba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autority uložených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ve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Jednou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předpokládaných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platformu FOLIO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údržba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jmen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Tyto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byly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použity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katalogizačních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API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získávání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vyhledávání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zpřístupnit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rozhraním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jediný zdroj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FOLIO.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6617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Používali predtým rôzne ILS (prezentácia: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dom.lndb.lv</a:t>
            </a:r>
            <a:r>
              <a:rPr lang="sk-SK" b="1" dirty="0"/>
              <a:t>/</a:t>
            </a:r>
            <a:r>
              <a:rPr lang="sk-SK" b="1" dirty="0" err="1"/>
              <a:t>data</a:t>
            </a:r>
            <a:r>
              <a:rPr lang="sk-SK" b="1" dirty="0"/>
              <a:t>/</a:t>
            </a:r>
            <a:r>
              <a:rPr lang="sk-SK" b="1" dirty="0" err="1"/>
              <a:t>obj</a:t>
            </a:r>
            <a:r>
              <a:rPr lang="sk-SK" b="1" dirty="0"/>
              <a:t>/</a:t>
            </a:r>
            <a:r>
              <a:rPr lang="sk-SK" b="1" dirty="0" err="1"/>
              <a:t>file</a:t>
            </a:r>
            <a:r>
              <a:rPr lang="sk-SK" b="1" dirty="0"/>
              <a:t>/30628600)</a:t>
            </a:r>
          </a:p>
          <a:p>
            <a:r>
              <a:rPr lang="sk-SK" dirty="0"/>
              <a:t>Sierra, </a:t>
            </a:r>
          </a:p>
          <a:p>
            <a:r>
              <a:rPr lang="sk-SK" dirty="0" err="1"/>
              <a:t>Intota</a:t>
            </a:r>
            <a:r>
              <a:rPr lang="sk-SK" dirty="0"/>
              <a:t>, </a:t>
            </a:r>
          </a:p>
          <a:p>
            <a:r>
              <a:rPr lang="sk-SK" dirty="0" err="1"/>
              <a:t>Summon</a:t>
            </a:r>
            <a:r>
              <a:rPr lang="sk-SK" dirty="0"/>
              <a:t> </a:t>
            </a:r>
          </a:p>
          <a:p>
            <a:r>
              <a:rPr lang="sk-SK" dirty="0"/>
              <a:t>Platili zbytočne  za nevyužitú funkčnosť </a:t>
            </a:r>
          </a:p>
          <a:p>
            <a:r>
              <a:rPr lang="sk-SK" dirty="0"/>
              <a:t>Nedostatočný vývoj </a:t>
            </a:r>
          </a:p>
          <a:p>
            <a:r>
              <a:rPr lang="sk-SK" dirty="0"/>
              <a:t>Nedostatočná integrácia </a:t>
            </a:r>
          </a:p>
          <a:p>
            <a:r>
              <a:rPr lang="sk-SK" dirty="0"/>
              <a:t>Staromódne rozhrania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690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Globalizační úsilí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přináší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komunitě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Open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Source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rozmanité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IPSWICH, Massachusetts, 22.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června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2023 /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PRNewswire-PRWeb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/ -- 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s pomocí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4"/>
              </a:rPr>
              <a:t> EBSCO FOLIO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od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5"/>
              </a:rPr>
              <a:t> EBSCO Information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(EBSCO). Dosah EBSCO FOLIO zahrnuje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četné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koutů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podporuje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rozmanitost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mezi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komunitou a ctí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svůj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závazek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poskytovat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zastoupení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iniciativách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otevřeným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zdrojovým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kódem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Od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koncepce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2016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prošel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LSP podstatným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pokrokem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Zatímco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přispěvatelů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rozšířila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organizací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jejímu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vývoji.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Jako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jeden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zakladatelů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projektu FOLIO poskytla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společnost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zdroje a odborné znalosti v oblasti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urychlení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vývoje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přijetí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obohacování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jeho funkčnosti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upřednostňování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globalizačních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cílem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přivítat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6"/>
              </a:rPr>
              <a:t>Aktuální stránky EBSCO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představující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zahrnují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akademické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výzkumné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sdílené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systémy, univerzity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velikostí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komunitní vysoké školy. Konzultanti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nacházejí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služby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jazycích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Kromě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stránek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které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jsou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již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průběhu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příštího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roku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přesune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GALILEO, Kongresové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MOBIUS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Australské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národní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</a:t>
            </a: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Přizpůsobitelná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architektura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FOLIO umožňuje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snadný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 a 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7"/>
              </a:rPr>
              <a:t>možnosti integrace EBSCO FOLIO umožňují přizpůsobení pro každé pracoviště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Díky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povaze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API a nástroje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mohou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propojit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různými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externími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 a službami, aby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pomohly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řídit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celý životní cyklus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systémů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elektronických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zdrojů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(ERM),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ověřování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zjišťování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analýzy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dalších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247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949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Skutočné nastavenie vo FOLIO DEMO – </a:t>
            </a:r>
            <a:r>
              <a:rPr lang="sk-SK" dirty="0" err="1"/>
              <a:t>Nájemce</a:t>
            </a:r>
            <a:r>
              <a:rPr lang="sk-SK" dirty="0"/>
              <a:t>/</a:t>
            </a:r>
            <a:r>
              <a:rPr lang="sk-SK" dirty="0" err="1"/>
              <a:t>Tenant</a:t>
            </a:r>
            <a:r>
              <a:rPr lang="sk-SK" dirty="0"/>
              <a:t> – </a:t>
            </a:r>
            <a:r>
              <a:rPr lang="sk-SK" dirty="0" err="1"/>
              <a:t>Instituce</a:t>
            </a:r>
            <a:r>
              <a:rPr lang="sk-SK" dirty="0"/>
              <a:t>, Kampus, </a:t>
            </a:r>
            <a:r>
              <a:rPr lang="sk-SK" dirty="0" err="1"/>
              <a:t>Knihovna</a:t>
            </a:r>
            <a:r>
              <a:rPr lang="sk-SK" dirty="0"/>
              <a:t>, </a:t>
            </a:r>
            <a:r>
              <a:rPr lang="sk-SK" dirty="0" err="1"/>
              <a:t>Lokace</a:t>
            </a:r>
            <a:r>
              <a:rPr lang="sk-SK" dirty="0"/>
              <a:t> ... Ide o fiktívne údaje. Nepoznám presne prevádzkové pravidlá SVKOS, </a:t>
            </a:r>
            <a:r>
              <a:rPr lang="sk-SK" dirty="0" err="1"/>
              <a:t>strukturu</a:t>
            </a:r>
            <a:r>
              <a:rPr lang="sk-SK" dirty="0"/>
              <a:t> a oprávnení </a:t>
            </a:r>
            <a:r>
              <a:rPr lang="sk-SK" dirty="0" err="1"/>
              <a:t>pracovišť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location-locations</a:t>
            </a:r>
            <a:r>
              <a:rPr lang="sk-SK" dirty="0"/>
              <a:t>/90f0179a-2777-4972-bf9c-893cb2eacd3b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078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334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SVKOS – Nastavenie 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Pult </a:t>
            </a:r>
            <a:r>
              <a:rPr lang="sk-SK" dirty="0" err="1"/>
              <a:t>služeb</a:t>
            </a:r>
            <a:r>
              <a:rPr lang="sk-SK" dirty="0"/>
              <a:t>/ Pult </a:t>
            </a:r>
            <a:r>
              <a:rPr lang="sk-SK" dirty="0" err="1"/>
              <a:t>služeb</a:t>
            </a:r>
            <a:r>
              <a:rPr lang="sk-SK" dirty="0"/>
              <a:t> SVKOS – OKIS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servicePoints</a:t>
            </a:r>
            <a:r>
              <a:rPr lang="sk-SK" dirty="0"/>
              <a:t>/cdde49c6-bb05-4ae8-ac0d-1955902bbcbb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10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Uživatel</a:t>
            </a:r>
            <a:r>
              <a:rPr lang="sk-SK" dirty="0"/>
              <a:t> a oprávnení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users</a:t>
            </a:r>
            <a:r>
              <a:rPr lang="sk-SK" dirty="0"/>
              <a:t>/</a:t>
            </a:r>
            <a:r>
              <a:rPr lang="sk-SK" dirty="0" err="1"/>
              <a:t>preview</a:t>
            </a:r>
            <a:r>
              <a:rPr lang="sk-SK" dirty="0"/>
              <a:t>/cf26b046-a1cc-4053-8f7a-683359f098db?filters=</a:t>
            </a:r>
            <a:r>
              <a:rPr lang="sk-SK" dirty="0" err="1"/>
              <a:t>active.active&amp;query</a:t>
            </a:r>
            <a:r>
              <a:rPr lang="sk-SK" dirty="0"/>
              <a:t>=Katuscak%2C%20Dusan&amp;sort=</a:t>
            </a:r>
            <a:r>
              <a:rPr lang="sk-SK" dirty="0" err="1"/>
              <a:t>name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51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1082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 – inštitúcia  má 4 knižnice: </a:t>
            </a:r>
          </a:p>
          <a:p>
            <a:endParaRPr lang="sk-SK" dirty="0"/>
          </a:p>
          <a:p>
            <a:r>
              <a:rPr lang="sk-SK" dirty="0"/>
              <a:t>1</a:t>
            </a:r>
            <a:r>
              <a:rPr lang="sk-SK" b="1" dirty="0"/>
              <a:t>. Hlavní </a:t>
            </a:r>
            <a:r>
              <a:rPr lang="sk-SK" b="1" dirty="0" err="1"/>
              <a:t>knihovna</a:t>
            </a:r>
            <a:r>
              <a:rPr lang="sk-SK" b="1" dirty="0"/>
              <a:t>, </a:t>
            </a:r>
          </a:p>
          <a:p>
            <a:r>
              <a:rPr lang="sk-SK" b="1" dirty="0"/>
              <a:t>2. </a:t>
            </a:r>
            <a:r>
              <a:rPr lang="sk-SK" b="1" dirty="0" err="1"/>
              <a:t>Knihovna</a:t>
            </a:r>
            <a:r>
              <a:rPr lang="sk-SK" b="1" dirty="0"/>
              <a:t> </a:t>
            </a:r>
            <a:r>
              <a:rPr lang="sk-SK" b="1" dirty="0" err="1"/>
              <a:t>architektury</a:t>
            </a:r>
            <a:r>
              <a:rPr lang="sk-SK" b="1" dirty="0"/>
              <a:t> a </a:t>
            </a:r>
            <a:r>
              <a:rPr lang="sk-SK" b="1" dirty="0" err="1"/>
              <a:t>stavebního</a:t>
            </a:r>
            <a:r>
              <a:rPr lang="sk-SK" b="1" dirty="0"/>
              <a:t> </a:t>
            </a:r>
            <a:r>
              <a:rPr lang="sk-SK" b="1" dirty="0" err="1"/>
              <a:t>inženýrství</a:t>
            </a:r>
            <a:r>
              <a:rPr lang="sk-SK" b="1" dirty="0"/>
              <a:t>, </a:t>
            </a:r>
          </a:p>
          <a:p>
            <a:r>
              <a:rPr lang="sk-SK" b="1" dirty="0"/>
              <a:t>3. Matematická </a:t>
            </a:r>
            <a:r>
              <a:rPr lang="sk-SK" b="1" dirty="0" err="1"/>
              <a:t>knihovna</a:t>
            </a:r>
            <a:r>
              <a:rPr lang="sk-SK" b="1" dirty="0"/>
              <a:t> (v kampuse </a:t>
            </a:r>
            <a:r>
              <a:rPr lang="sk-SK" b="1" dirty="0" err="1"/>
              <a:t>Johanneberg</a:t>
            </a:r>
            <a:r>
              <a:rPr lang="sk-SK" b="1" dirty="0"/>
              <a:t>)</a:t>
            </a:r>
          </a:p>
          <a:p>
            <a:r>
              <a:rPr lang="sk-SK" b="1" dirty="0"/>
              <a:t>4. </a:t>
            </a:r>
            <a:r>
              <a:rPr lang="sk-SK" b="1" dirty="0" err="1"/>
              <a:t>Chalmers</a:t>
            </a:r>
            <a:r>
              <a:rPr lang="sk-SK" b="1" dirty="0"/>
              <a:t> </a:t>
            </a:r>
            <a:r>
              <a:rPr lang="sk-SK" b="1" dirty="0" err="1"/>
              <a:t>Learning</a:t>
            </a:r>
            <a:r>
              <a:rPr lang="sk-SK" b="1" dirty="0"/>
              <a:t> </a:t>
            </a:r>
            <a:r>
              <a:rPr lang="sk-SK" b="1" dirty="0" err="1"/>
              <a:t>Commons</a:t>
            </a:r>
            <a:r>
              <a:rPr lang="sk-SK" b="1" dirty="0"/>
              <a:t> v </a:t>
            </a:r>
            <a:r>
              <a:rPr lang="sk-SK" b="1" dirty="0" err="1"/>
              <a:t>Kuggen</a:t>
            </a:r>
            <a:r>
              <a:rPr lang="sk-SK" b="1" dirty="0"/>
              <a:t> (v kampuse </a:t>
            </a:r>
            <a:r>
              <a:rPr lang="sk-SK" b="1" dirty="0" err="1"/>
              <a:t>Lindholmen</a:t>
            </a:r>
            <a:r>
              <a:rPr lang="sk-SK" b="1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429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Švédsko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31187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Služby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43651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Databázy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491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elektronické zdroje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51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žiadanka MVS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297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ceny za služby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86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>
            <a:extLst>
              <a:ext uri="{FF2B5EF4-FFF2-40B4-BE49-F238E27FC236}">
                <a16:creationId xmlns:a16="http://schemas.microsoft.com/office/drawing/2014/main" id="{4E31D345-F21D-A2C8-13EA-4889D4BA69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Zástupný objekt pre poznámky 2">
            <a:extLst>
              <a:ext uri="{FF2B5EF4-FFF2-40B4-BE49-F238E27FC236}">
                <a16:creationId xmlns:a16="http://schemas.microsoft.com/office/drawing/2014/main" id="{8094AD9C-4D69-55D4-D9FD-80CD4CD55C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Best Library Management Systems in 2023: Compare Reviews on 120+ | G2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  <a:hlinkClick r:id="rId4"/>
              </a:rPr>
              <a:t>20 najlepších softvérov na správu knižníc v roku 2023 | Research.com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3795" name="Zástupný objekt pre číslo snímky 3">
            <a:extLst>
              <a:ext uri="{FF2B5EF4-FFF2-40B4-BE49-F238E27FC236}">
                <a16:creationId xmlns:a16="http://schemas.microsoft.com/office/drawing/2014/main" id="{A07C213D-0656-03FD-B590-4F95A7888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531A5-E635-A84B-B4AD-CC98BD68CF00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sk-SK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Konzorcium 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tvoria (napríklad):</a:t>
            </a:r>
          </a:p>
          <a:p>
            <a:r>
              <a:rPr lang="sk-SK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Organizácii A </a:t>
            </a: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KNIŽNICA A1 – má 10 lokácií (fakúlt, pobočiek...)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KNIŽNICA A2 – má 3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KNIŽNICA A3  – má 1 lokáciu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knižnice KNIŽNICA A4 – má 2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endParaRPr lang="sk-SK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organizácii je vylúčená </a:t>
            </a:r>
            <a:r>
              <a:rPr lang="sk-SK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multiplicita</a:t>
            </a: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spracovania (katalogizácia) – zdieľa sa jeden záznam pre všetky knižnice a lokácie</a:t>
            </a:r>
          </a:p>
          <a:p>
            <a:endParaRPr lang="sk-SK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Organizácia B</a:t>
            </a: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môže byť napríklad samostatná knižnica, archív a múzeum </a:t>
            </a:r>
            <a:r>
              <a:rPr lang="sk-SK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sk-SK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konzorciu je možné spravovať knižničné siete.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Napríklad: 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organizácii A môže byť sieť akademických knižníc, alebo len jedna akademická knižnica s viacerými kampusmi a lokáciami.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	V každej akademickej organizácii môže byť samostatná knižnica pre Evidenciu publikačnej činnosti... (kampus/knižnica) 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organizácii C môže byť sieť vedeckých knižníc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organizácii D môže byť sieť verejných regionálnych knižníc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organizácii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môže byť sieť verejných obecných knižníc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organiztácii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F môže byť sieť špeciálnych knižníc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organizácii G môže byť sieť školských knižníc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
Organizácie, z ktorých každá obsahuje  jednu alebo viac knižníc môže pracovať na 
zdieľanej databáza, ktorá im umožňuje zdieľať jeden súbor bibliografických údajov 
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Každá organizácia a každá knižnica môže nakonfigurovať systém podľa vlastného uváženia.
V konzorciu nezáleží na geografickej polohe organizácií. 
Konzorcium môže pôsobiť pre krajinu bez ohľadu na jej administratívne rozdelenie. 
Dôležitá je iba dohoda organizácií a zakladateľov.
Cieľom konzorcia je maximálny užívateľský komfort a komplexnosť kultúrnych, informačných, vzdelávacích a sociálnych služieb pre odbornú a širokú verejnosť.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16408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Lokálne náklady na obstaranie, </a:t>
            </a:r>
            <a:r>
              <a:rPr lang="sk-SK" sz="1800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r>
              <a:rPr lang="sk-SK" sz="18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služby pre knižničný systém Slovenskej republiky</a:t>
            </a:r>
            <a:r>
              <a:rPr lang="sk-SK" dirty="0">
                <a:effectLst/>
              </a:rPr>
              <a:t> </a:t>
            </a:r>
          </a:p>
          <a:p>
            <a:endParaRPr lang="sk-SK" dirty="0">
              <a:effectLst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Inštitúcie patria rôznym zriaďovateľom, ale zvolený otvorený systém NAKIS5G by mal byť otvorený všetkým, nielen tým, ktoré sú financované z verejných zdrojov. </a:t>
            </a: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báze dobrovoľnosti!!! </a:t>
            </a: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Pokiaľ, zriaďovatelia majú dostatok prostriedkov na lokálne komerčné riešenie, nemožno ich nútiť do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Uvedené odhady sa týkajú obstarania a prevádzky zastaraných ILS systémov, ktoré sú postavené na monolitickej architektúre a spravidla znamenajú uzamknutie inštitúcie na desiatky rokov u jedného dodávateľa. </a:t>
            </a: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Pritom sa veľmi často platí za nepoužívané časti/moduly balíka ILS. 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effectLst/>
            </a:endParaRPr>
          </a:p>
          <a:p>
            <a:endParaRPr lang="sk-SK" dirty="0">
              <a:effectLst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30531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Návrh národného projektu projektu Národné knižnično-informačné služby 5. generácie (NAKIS5G)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6718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Predbežný návrh – kľúč k tvorbe finančného modelu v konzorciu NAKIS5G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4169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Platforma knižničných služieb FOLIO (LSP) FOLIO je úplne nová LSP.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poskytuje komunitnú spoluprácu knižníc, predajcov a vývojárov, ktorí sa spojili, aby vytvorili platformu knižničných služieb s otvoreným zdrojovým kódom. 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presahuje rámec tradičného integrovaného knižničného systému (ILS) a umožňuje komukoľvek stavať na jeho základnej funkcionalite alebo rozširovať platformu prostredníctvom vývoja aplikácií, ktoré poskytujú nové služby. </a:t>
            </a:r>
          </a:p>
          <a:p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sz="1800" b="1" kern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Funkce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LSP zahŕňa domény, ktoré podporujú knižničné operácie, ako je požičiavanie, akvizícia, katalogizácia a správa elektronických zdrojov. Každá doména pozostáva z niekoľkých menších aplikácií (napríklad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check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-in alebo platobná aplikácia v cirkulačnej doméne). 
Medzi funkcie patrí napríklad schopnosť:</a:t>
            </a:r>
          </a:p>
          <a:p>
            <a:endParaRPr lang="sk-SK" sz="1800" dirty="0">
              <a:solidFill>
                <a:srgbClr val="222222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Správa inventára knižnice vrátane funkcií katalogizácie a bibliografickej správy
Spravujte dodávateľov, rozpočty, objednávky a fakturáciu pri získavaní materiálov
Správa elektronických zdrojov vrátane podielov, licencií a dohôd
Správa používateľov vrátane zamestnancov knižnice, vyučujúcich a študentov
Podpora rôznych typov patrónov, typov pôžičiek, štruktúr sankcií a poplatkov, odvolaní a blokov, ako aj funkcií podávania správ
Uveďte položky do obehu a definujte pravidlá obehu vrátane úverových politík, pokút, upozornení a požiadaviek
Správa importu a exportu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údajov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b="1" kern="0" dirty="0">
              <a:solidFill>
                <a:srgbClr val="222222"/>
              </a:solidFill>
              <a:effectLst/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sk-SK" sz="1800" b="1" kern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Výhody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/>
            <a:r>
              <a:rPr lang="sk-SK" sz="1800" b="0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Riadené komunitou
FOLIO platforma je vyvinutá prostredníctvom komunitnej spolupráce knižníc, dodávateľov a vývojárov, ktorí sa spojili, aby vytvorili platformu knižničných služieb s otvoreným zdrojovým kódom. Knižničná komunita je ústredným prvkom pri vývoji strategického plánu, smerovania a riadenia produktov FOLIO. Knižnice podliehajú odborným znalostiam vývoja FOLIO a informujú o funkciách a funkciách v rôznych doménach FOLIO.</a:t>
            </a:r>
          </a:p>
          <a:p>
            <a:pPr marL="365760" indent="-365760"/>
            <a:endParaRPr lang="sk-SK" sz="1800" b="0" kern="100" dirty="0">
              <a:solidFill>
                <a:srgbClr val="222222"/>
              </a:solidFill>
              <a:effectLst/>
              <a:latin typeface="Segoe UI" panose="020B0502040204020203" pitchFamily="34" charset="0"/>
            </a:endParaRPr>
          </a:p>
          <a:p>
            <a:pPr marL="365760" indent="-365760"/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Rozšiřitelná</a:t>
            </a:r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platforma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Architektúra systému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mikroslužieb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 podporuje vývojové úsilie a príspevky viacerých tímov, ktoré môžu zastupovať rôzne knižnice a/alebo poskytovateľov služieb, ktorí pracujú paralelne a zameriavajú sa na svoju oblasť odbornosti. Vďaka tomu je možné platformu rozšíriť o rôznych vývojárov, ktorí používateľom poskytnú nové a vylepšené služby. FOLIO bol vyvinutý pre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interoperabilitu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zahŕňa rozhrania API na podporu externých funkcií.</a:t>
            </a:r>
          </a:p>
          <a:p>
            <a:endParaRPr lang="sk-SK" sz="1800" b="1" kern="100" dirty="0">
              <a:solidFill>
                <a:srgbClr val="222222"/>
              </a:solidFill>
              <a:effectLst/>
              <a:latin typeface="Segoe UI" panose="020B0502040204020203" pitchFamily="34" charset="0"/>
            </a:endParaRPr>
          </a:p>
          <a:p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Moderná platforma (nie monolitný ILS)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má moderné používateľské rozhranie, ktoré poskytuje jednoduchý a intuitívny spôsob pochopenia pracovných postupov, prezentácie informácií a navigácie v systéme.</a:t>
            </a:r>
          </a:p>
          <a:p>
            <a:endParaRPr lang="sk-SK" sz="1800" b="1" kern="100" dirty="0">
              <a:solidFill>
                <a:srgbClr val="222222"/>
              </a:solidFill>
              <a:effectLst/>
              <a:latin typeface="Segoe UI" panose="020B0502040204020203" pitchFamily="34" charset="0"/>
            </a:endParaRPr>
          </a:p>
          <a:p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Orientácia na výber služieb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je podporované prostredníctvom modelu "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as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service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", ktorý umožňuje knižnici implementovať FOLIO nezávisle alebo si vybrať z niekoľkých servisných organizácií na poskytovanie implementačných,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hostingových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podporných služieb. To umožňuje knižnici prevádzkovať plne podporované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riešenie s kompletnou škálou služieb dostupných od poskytovateľa podľa výberu knižnice.</a:t>
            </a:r>
          </a:p>
          <a:p>
            <a:endParaRPr lang="sk-SK" sz="1800" b="1" kern="0" dirty="0">
              <a:solidFill>
                <a:srgbClr val="222222"/>
              </a:solidFill>
              <a:effectLst/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sk-SK" sz="1800" b="1" kern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Licencie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Projekt FOLIO zdôrazňuje transparentnosť tým, že zverejňuje úložisko kódu, verzie softvéru a plán platformy. Softvér s otvoreným zdrojovým kódom je dostupný pod licenciou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Apache 2. FOLIO sídli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Foundation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neziskovej organizácii 501(c)3.</a:t>
            </a: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Pozri: </a:t>
            </a:r>
            <a:r>
              <a:rPr lang="sk-SK" sz="1800" u="sng" dirty="0">
                <a:solidFill>
                  <a:srgbClr val="3176D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3"/>
              </a:rPr>
              <a:t>licence Apache 2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915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5399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Výsledky transkripcie projektu v roku 2022 (CER VALID)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18FBD-983A-2D44-9675-9907D17CE9C9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444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Podľa informácií z nejakého zdroja zo SAK je na Slovensku asi 12 rôznych knižničných systémoch...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96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KIS3G je riadny informačný systém verejnej správy evidovaný v </a:t>
            </a:r>
            <a:r>
              <a:rPr lang="sk-SK" dirty="0" err="1"/>
              <a:t>metainformačnom</a:t>
            </a:r>
            <a:r>
              <a:rPr lang="sk-SK" dirty="0"/>
              <a:t> systéme MIRRI.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metais.vicepremier.gov.sk</a:t>
            </a:r>
            <a:r>
              <a:rPr lang="sk-SK" dirty="0"/>
              <a:t>/</a:t>
            </a:r>
            <a:r>
              <a:rPr lang="sk-SK" dirty="0" err="1"/>
              <a:t>refid</a:t>
            </a:r>
            <a:r>
              <a:rPr lang="sk-SK" dirty="0"/>
              <a:t>/id/</a:t>
            </a:r>
            <a:r>
              <a:rPr lang="sk-SK" dirty="0" err="1"/>
              <a:t>egov</a:t>
            </a:r>
            <a:r>
              <a:rPr lang="sk-SK" dirty="0"/>
              <a:t>/</a:t>
            </a:r>
            <a:r>
              <a:rPr lang="sk-SK" dirty="0" err="1"/>
              <a:t>isvs</a:t>
            </a:r>
            <a:r>
              <a:rPr lang="sk-SK" dirty="0"/>
              <a:t>/337?tab=</a:t>
            </a:r>
            <a:r>
              <a:rPr lang="sk-SK" dirty="0" err="1"/>
              <a:t>basicForm</a:t>
            </a:r>
            <a:r>
              <a:rPr lang="sk-SK" dirty="0"/>
              <a:t> 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V prvej etape bolo zapojených do spoločného softvéru </a:t>
            </a:r>
            <a:r>
              <a:rPr lang="sk-SK" dirty="0" err="1"/>
              <a:t>Virtua</a:t>
            </a:r>
            <a:r>
              <a:rPr lang="sk-SK" dirty="0"/>
              <a:t> 52 knižníc a systémov. </a:t>
            </a:r>
          </a:p>
          <a:p>
            <a:endParaRPr lang="sk-SK" dirty="0"/>
          </a:p>
          <a:p>
            <a:r>
              <a:rPr lang="sk-SK" dirty="0"/>
              <a:t>Tento cieľ sa splnil!</a:t>
            </a:r>
          </a:p>
          <a:p>
            <a:endParaRPr lang="sk-SK" dirty="0"/>
          </a:p>
          <a:p>
            <a:r>
              <a:rPr lang="sk-SK" dirty="0"/>
              <a:t>SNK získala v roku 2006 cenu ITAPA (druhé miesto) za novú službu. Na prvom mieste bol daňový systém.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747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Servisná zmluva o prevádzke softvéru na r. 2012 - 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145 744,43 USD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Výška fakturovanej platby účastníka projektu: Ročná platba SNK za servis softvéru 145 744,43 USD : 512 celkových klientov = </a:t>
            </a:r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284, 66 USD / na 1 klienta</a:t>
            </a:r>
            <a:r>
              <a:rPr lang="sk-SK" b="0" i="0" dirty="0">
                <a:solidFill>
                  <a:srgbClr val="3A4552"/>
                </a:solidFill>
                <a:effectLst/>
                <a:latin typeface="Roboto" panose="02000000000000000000" pitchFamily="2" charset="0"/>
              </a:rPr>
              <a:t>.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Knižnice sa podieľali na platbe za spoločný softvér.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Vychádzali sme zo skúseností iných krajín, hlavne Fínska a Švajčiarska.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Tiež z konceptu, že Slovensko je malá krajina a knižničné služby môže zabezpečiť jeden centralizovaný systém.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Pre porovnanie - na svete je vyše 60 miest, ktoré sú rovnaké alebo väčšie ako Slovensko. </a:t>
            </a:r>
          </a:p>
          <a:p>
            <a:pPr marL="0" marR="0" lvl="0" indent="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6535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551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004A-22B5-23B5-1510-C4B3FB8A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34E748-D69C-0A1D-2A78-E29D0DEE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7F4D0D-79BE-AF67-7303-62E349C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D97D5-41F1-C542-9ED9-DF311AB476AD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23ADF5-50D2-1D3C-B182-4E6DA5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DA6932-7470-BBE0-50D8-08201D9D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8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CA35-0763-EB4C-13D3-1160679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9720772-AF32-D64C-FCA1-253337A80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FE0D4D-40EF-4859-21DE-CF8E0A0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A779-06AC-0C4B-8607-912EC53BB090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6564CC-406A-8C65-30C6-EC7073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AF5E2-E74E-8F50-D844-5ECE2CC8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5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7B8517-7447-1CE8-4814-74AB3293C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4834EAD-E43E-5A02-8AA5-F7871FCB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BA879F-3CCD-6BC1-0461-BE4E3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A51F-88F6-974B-9F03-01E2D76EEF7D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138174-7BFF-E566-D724-E1ED147E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5D88B5-9EB1-8438-72C6-E7EA6BB3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4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0AD5-D301-8D76-CAE9-7B46656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ABE712-1F0C-B07B-E9D8-5199C2A1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DC5F3A-0BD7-F5D3-41FA-57E0010C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1186-D138-0F4A-A551-F581999ED389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B077D6-EB49-1C31-BC28-FDD14670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25359E-C596-14C5-B3BA-E7C7A68B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2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CD124-E838-0019-947C-F5540433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A78CF9-EDFE-9FCC-A6D0-4EEA5763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EF1C97-05DE-FE3C-D265-0BE7F4D8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CE52-FF90-A242-B286-417F30EE6493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08ABED-8B17-1736-941A-5F8B83F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9DFE74-95D8-BF29-B531-37E9E62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6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D6C2-7CCF-1878-2A0A-B96B5D5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026ED8-896D-C1A3-1D44-8E3FF16F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BF21BE-876D-4CB3-FB58-CB9AFE84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D967D1-1829-1E2C-CD0D-C4F642CC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CBB9-EC1E-CE4A-BD9A-61B4E6EE402A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72FF61-8970-881C-E874-5494D6F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D909CB-9C8A-BC25-386B-A82A685F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46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6E6D-A36E-D7E6-7867-C5A2110B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418ACF-8EC5-65CA-D325-AF82290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D562C6-6E4A-D79B-382E-0B6C5E8FD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E19D6E-ADEA-E1D9-4B27-CCB3FEBA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0E009D0-EE9D-9A24-1F89-F0B728AA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9F14569-6DBC-EA8A-F254-54E7CB39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61A-BA18-454A-AA69-C36B356C5C28}" type="datetime1">
              <a:rPr lang="sk-SK" smtClean="0"/>
              <a:t>28.11.2023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68E1A-2489-BEB0-9A13-37D52A8A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CCD22C-C485-6293-DB68-17E6C3A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43D21-B614-D760-A57C-43A94495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E7A59EB-4C42-41AB-8460-1B1573F8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F818-FF92-E344-BB80-ABEE7D48F12F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4C1808-822A-E0CD-8FEA-32A6875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2C839B6-EAA2-F876-78B8-ACC4DE77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2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7063A99-1FF4-97DA-7230-9D450AAB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E2E8-DC07-E34E-B763-E6AE09F749A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A083AA-CA60-7EF2-00B1-08AE5A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1C33B8-43E3-7B82-B4BE-393B105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32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954A-E24F-B62F-2F34-4106C793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E5A684-1D06-AA59-92D0-3E48722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5CBE8-EDC2-B3B4-46A2-B4AD75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3CAF38-6CFF-C9DA-CA67-C20AB43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FEDD-B8E3-0240-9856-0429FC28C90D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382E8C-D9B6-A6DA-A8E9-0EC032B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874FCA-E003-A0FB-C632-F7A46D56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E91A-D4B3-82CB-6959-6D548F0E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F91C473-C977-450E-4ABD-C35C75726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5AC151-AE85-E3B4-6DAC-7ADECB8E2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422EAA5-16F5-9D9C-C6C1-EA42514D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64A-EDFA-9541-B064-DDBBDF9D4F32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622570-A119-C873-A47B-C2632808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60DABB-2DA1-556A-EE40-1CFA5552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7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ACEE898-DC11-4107-8464-E959EC09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B80F46-0A1C-96DF-5867-1B4260EF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5495CD-279E-8D71-92AC-2B11569AA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6ED52-C55E-9D4F-98D7-1632F8E0E098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727C5D-6908-7E23-580F-EE603CF0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C2CF11-517A-11FB-4BC0-932BF24A8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3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san.katuscak@fpf.slu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1.docx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0.png"/><Relationship Id="rId7" Type="http://schemas.openxmlformats.org/officeDocument/2006/relationships/customXml" Target="../ink/ink4.xm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customXml" Target="../ink/ink6.xml"/><Relationship Id="rId10" Type="http://schemas.openxmlformats.org/officeDocument/2006/relationships/customXml" Target="../ink/ink9.xml"/><Relationship Id="rId4" Type="http://schemas.openxmlformats.org/officeDocument/2006/relationships/image" Target="../media/image80.png"/><Relationship Id="rId9" Type="http://schemas.openxmlformats.org/officeDocument/2006/relationships/customXml" Target="../ink/ink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3A621-7563-81DF-82A9-6302E8EE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386" y="1122363"/>
            <a:ext cx="11098924" cy="2018402"/>
          </a:xfrm>
        </p:spPr>
        <p:txBody>
          <a:bodyPr/>
          <a:lstStyle/>
          <a:p>
            <a:r>
              <a:rPr lang="sk-SK" dirty="0"/>
              <a:t>Cesta ku knižničným službám piatej generácie a projekt </a:t>
            </a:r>
            <a:r>
              <a:rPr lang="sk-SK" dirty="0" err="1"/>
              <a:t>Skriptor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53156C-8F57-84CB-23EC-D8A718BF6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</a:t>
            </a:r>
          </a:p>
          <a:p>
            <a:r>
              <a:rPr lang="sk-SK" dirty="0" err="1"/>
              <a:t>Slezská</a:t>
            </a:r>
            <a:r>
              <a:rPr lang="sk-SK" dirty="0"/>
              <a:t> univerzita Opava, FPF, Ústav bohemistiky a </a:t>
            </a:r>
            <a:r>
              <a:rPr lang="sk-SK" dirty="0" err="1"/>
              <a:t>knihovnictví</a:t>
            </a:r>
            <a:endParaRPr lang="sk-SK" dirty="0"/>
          </a:p>
          <a:p>
            <a:r>
              <a:rPr lang="sk-SK" dirty="0">
                <a:hlinkClick r:id="rId3"/>
              </a:rPr>
              <a:t>dusan.katuscak@fpf.slu.cz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988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>
            <a:extLst>
              <a:ext uri="{FF2B5EF4-FFF2-40B4-BE49-F238E27FC236}">
                <a16:creationId xmlns:a16="http://schemas.microsoft.com/office/drawing/2014/main" id="{4EF19D05-3209-2235-CFA1-2B6A2A2D2A5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>
                <a:latin typeface="Century Gothic" panose="020B0502020202020204" pitchFamily="34" charset="0"/>
              </a:rPr>
              <a:t>KIS3G  v rokoch 2019-2023</a:t>
            </a:r>
          </a:p>
        </p:txBody>
      </p:sp>
      <p:pic>
        <p:nvPicPr>
          <p:cNvPr id="59394" name="Zástupný objekt pre obsah 4" descr="Obrázok, na ktorom je rad, vývoj, snímka obrazovky, diagram&#10;&#10;Automaticky generovaný popis">
            <a:extLst>
              <a:ext uri="{FF2B5EF4-FFF2-40B4-BE49-F238E27FC236}">
                <a16:creationId xmlns:a16="http://schemas.microsoft.com/office/drawing/2014/main" id="{82BD13B8-7C07-2F96-48B6-CC5ECFECC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1625600"/>
            <a:ext cx="9271000" cy="4592638"/>
          </a:xfrm>
        </p:spPr>
      </p:pic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96021CE-31FC-A475-ABB1-6F4830B8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BCB24E-B962-7B4A-9C72-A92FC99158F5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33CF0EB-2F66-1E96-AFA1-45D2B088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76922214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dpis 1">
            <a:extLst>
              <a:ext uri="{FF2B5EF4-FFF2-40B4-BE49-F238E27FC236}">
                <a16:creationId xmlns:a16="http://schemas.microsoft.com/office/drawing/2014/main" id="{797EFDB1-44A2-997D-6B25-84ABB5FE01B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119189" y="76200"/>
            <a:ext cx="10671175" cy="1397000"/>
          </a:xfrm>
        </p:spPr>
        <p:txBody>
          <a:bodyPr/>
          <a:lstStyle/>
          <a:p>
            <a:pPr eaLnBrk="1" hangingPunct="1"/>
            <a:r>
              <a:rPr altLang="sk-SK" sz="4000">
                <a:latin typeface="Century Gothic" panose="020B0502020202020204" pitchFamily="34" charset="0"/>
              </a:rPr>
              <a:t>KIS3G v roku 2023 (jún)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5543F75-5F68-AD94-9BB0-81299B8D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EE7D5-AD5E-D64E-ACF9-C56AE6A20440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2C26213-C867-012E-F32C-3C216F6C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  <p:pic>
        <p:nvPicPr>
          <p:cNvPr id="56322" name="Obrázok 5">
            <a:extLst>
              <a:ext uri="{FF2B5EF4-FFF2-40B4-BE49-F238E27FC236}">
                <a16:creationId xmlns:a16="http://schemas.microsoft.com/office/drawing/2014/main" id="{A7C9834A-BEA8-CEB7-5BDD-C3F5E75E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" y="1400969"/>
            <a:ext cx="106711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0276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CE0BC-9047-433A-B966-808E8FDE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3" y="336884"/>
            <a:ext cx="10722617" cy="144011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Náklady na obstaranie systémov lokálne pre každú inštitúciu/knižnicu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A83A5BE-0F76-1007-E7D2-F5FC317D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83" y="1952793"/>
            <a:ext cx="11039449" cy="3128211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F4AE12-A7ED-DE49-E258-9587905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E77C-FDB1-CC4C-B931-390510F30CD2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DD1A83-62CF-B1CD-BAF9-1032C480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35387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64DE-CEBC-46A2-7EF2-868B608C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/>
          <a:lstStyle/>
          <a:p>
            <a:r>
              <a:rPr lang="sk-SK" dirty="0"/>
              <a:t>Monolitická architektúra ILS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A1AD632-C7FE-0109-9872-A98DE817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361" y="1277615"/>
            <a:ext cx="10275277" cy="497921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504F7F9-B572-045D-79D0-A21EE61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027FD-9002-A142-A726-834B861D4A85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E6FB0-D613-7ED6-A416-D85959B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7615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>
            <a:extLst>
              <a:ext uri="{FF2B5EF4-FFF2-40B4-BE49-F238E27FC236}">
                <a16:creationId xmlns:a16="http://schemas.microsoft.com/office/drawing/2014/main" id="{91DF2C2F-6C6A-060D-A02A-5D230EA3D8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15989" y="76201"/>
            <a:ext cx="10360025" cy="1121535"/>
          </a:xfrm>
        </p:spPr>
        <p:txBody>
          <a:bodyPr>
            <a:normAutofit fontScale="90000"/>
          </a:bodyPr>
          <a:lstStyle/>
          <a:p>
            <a:br>
              <a:rPr altLang="sk-SK" dirty="0">
                <a:latin typeface="Century Gothic" panose="020B0502020202020204" pitchFamily="34" charset="0"/>
              </a:rPr>
            </a:br>
            <a:r>
              <a:rPr lang="sk-SK" altLang="sk-SK" dirty="0">
                <a:latin typeface="Century Gothic" panose="020B0502020202020204" pitchFamily="34" charset="0"/>
              </a:rPr>
              <a:t>Koniec </a:t>
            </a:r>
            <a:r>
              <a:rPr altLang="sk-SK" dirty="0">
                <a:latin typeface="Century Gothic" panose="020B0502020202020204" pitchFamily="34" charset="0"/>
              </a:rPr>
              <a:t>ILS</a:t>
            </a:r>
            <a:r>
              <a:rPr lang="sk-SK" altLang="sk-SK" dirty="0">
                <a:latin typeface="Century Gothic" panose="020B0502020202020204" pitchFamily="34" charset="0"/>
              </a:rPr>
              <a:t> ? 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3554" name="Zástupný objekt pre obsah 2">
            <a:extLst>
              <a:ext uri="{FF2B5EF4-FFF2-40B4-BE49-F238E27FC236}">
                <a16:creationId xmlns:a16="http://schemas.microsoft.com/office/drawing/2014/main" id="{1AF5EF0A-8ECD-D84C-4669-3DF628BE267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15989" y="1293814"/>
            <a:ext cx="10360025" cy="48783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Vznikali v ére automatizácie a informatizácie knižníc (50 rokov)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Základné procesy knižnice sú riešené súbormi programov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Súbory programov sú usporiadané do modulov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zdieľajú spoločnú databázu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bežia na rovnakom výpočtovom prostredí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Majú zaujímavú históriu – vznikli a zanikli desiatky ILS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ILS, ktoré „prežili“ sú v súčasnosti zrelé, stabilné - mnoho funkcií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Implementované v mnohých desiatkach tisíc knižníc po celom svete, naďalej prosperujú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8C8B42-CFD2-904E-5018-2A5BBC4D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A41B14-E6C2-0A49-8A35-B8FF9E2955E2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33BCB9-3972-7A35-3F7D-8D53CA62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732FD-51D3-1081-0394-05F06A23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69E6-B05F-B44B-BEF0-6C1F3D7A09D2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9F9B22-B417-41A3-E1E0-35B18FA7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364E731-C588-01CE-7925-9547F5E7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390"/>
            <a:ext cx="10515600" cy="285273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2. 	LSP (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Platforms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	Platformy knižničných služieb</a:t>
            </a:r>
            <a:br>
              <a:rPr lang="sk-SK" altLang="sk-SK" dirty="0">
                <a:latin typeface="Century Gothic" panose="020B0502020202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475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75654-027B-54C4-9072-7D4D627F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Platformy LSP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B2CE6-5D25-3C55-C321-6EE265398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OCLC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WorldShare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Services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 Ex Libris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RERO+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5F535E-B29E-8E41-068B-5A1D02DEF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ProQuest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Intota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Kuali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SirsiDynix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BLUEcloud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Suite a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endParaRPr lang="sk-SK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6838932-42AB-CC8E-BEDF-19F966F1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587826-051A-FD4C-85F7-7BB6DB3B4BC5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AF302E-AA37-9F67-96E0-372F6D74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74707888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801A06-8EFE-AD2A-FDFA-0EA39FC56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49" y="-42752"/>
          <a:ext cx="12036464" cy="694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3937000" progId="Word.Document.12">
                  <p:embed/>
                </p:oleObj>
              </mc:Choice>
              <mc:Fallback>
                <p:oleObj name="Dokument" r:id="rId3" imgW="5765800" imgH="39370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801A06-8EFE-AD2A-FDFA-0EA39FC56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9" y="-42752"/>
                        <a:ext cx="12036464" cy="694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9BE756-ED86-161D-6A12-12B45CE4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DF3C18-F3EC-2041-84D8-E2DE561483A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5534FA2-5247-70B0-380B-8FF0865B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9678D61-E37B-D631-4F87-30C3C6ED2E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63" y="1764148"/>
          <a:ext cx="11649216" cy="342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1727200" progId="Word.Document.12">
                  <p:embed/>
                </p:oleObj>
              </mc:Choice>
              <mc:Fallback>
                <p:oleObj name="Dokument" r:id="rId3" imgW="5765800" imgH="17272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9678D61-E37B-D631-4F87-30C3C6ED2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63" y="1764148"/>
                        <a:ext cx="11649216" cy="342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A4F384-3D67-66B7-B1F6-D45AD19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0CFF51-0ABD-F744-97DC-28B8B6D6406B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8C874B6-6C33-C7F8-9CEA-70A3C55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28002825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17ED6-8E3B-C96C-E4D6-EB499EDD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 </a:t>
            </a:r>
            <a:r>
              <a:rPr lang="sk-SK" dirty="0" err="1"/>
              <a:t>mikroslužieb</a:t>
            </a:r>
            <a:r>
              <a:rPr lang="sk-SK" dirty="0"/>
              <a:t> LSP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D90F9EF-7499-17C4-A6C1-5F5855EF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169" y="1514750"/>
            <a:ext cx="9478108" cy="4792302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4BB4FA-FC87-ACB6-AD3C-FF4D9BEC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424-3568-824B-BA75-05263D216F68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491DF4-6DD1-F8FB-DA3B-CC22D7B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60738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E077-48D6-68D9-DDAE-909DB065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0EAE6-C4EF-216B-AA25-EBFD932D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400" dirty="0"/>
              <a:t>1. Technológie pre inteligentné informačné inštitúcie: ILS, LSP
2. Moderné platformy LSP
3. FOLIO
4. Ukážka FOLIO
5. Konzorcium FOLIO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07D111-F4B0-7BC9-F827-4C7DD55A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7C4E6-B095-EE46-B724-4C366C2FDF20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421399-0939-1A9C-0103-B67106E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4783" y="6492875"/>
            <a:ext cx="7871791" cy="228600"/>
          </a:xfrm>
        </p:spPr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14335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F23F4F-2CF3-44D7-5038-4E25187C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01BD-8FC6-0249-A737-B6B0BD56E94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7ABD81E-A687-8BE2-C818-0F9BBC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A4E176-10AB-4B0D-2353-802CDDD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3" y="771520"/>
            <a:ext cx="11562735" cy="52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70B5-7C48-1086-39D4-4887F3B8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0597"/>
          </a:xfrm>
        </p:spPr>
        <p:txBody>
          <a:bodyPr/>
          <a:lstStyle/>
          <a:p>
            <a:pPr algn="ctr"/>
            <a:r>
              <a:rPr lang="sk-SK" dirty="0"/>
              <a:t>3 FOLIO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A3EE2A-5D92-76BC-B431-7DD649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82F4-549D-5741-80A3-25806B774156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E98D6C-DE03-9E61-C776-78548819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96755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DF878-05C6-5AC0-E842-E2811A4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Typy inštalácie a nasadenia</a:t>
            </a:r>
            <a:b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A8E735-FA98-AA22-1EF1-270D0247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rgbClr val="222222"/>
                </a:solidFill>
                <a:latin typeface="-apple-system"/>
              </a:rPr>
              <a:t>S FOLIO môžeme pracovať, inštalovať a nasadzovať rôznymi spôsobmi:
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>
                <a:solidFill>
                  <a:srgbClr val="222222"/>
                </a:solidFill>
                <a:latin typeface="-apple-system"/>
              </a:rPr>
              <a:t>Vopred pripravené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Vagrantboxy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
Nasadenie jedného servera
Nasadenie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Kubernetes</a:t>
            </a: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514350" indent="-514350">
              <a:buFont typeface="+mj-lt"/>
              <a:buAutoNum type="arabicPeriod"/>
            </a:pP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0" indent="0">
              <a:buNone/>
            </a:pPr>
            <a:r>
              <a:rPr lang="sk-SK" dirty="0">
                <a:solidFill>
                  <a:srgbClr val="222222"/>
                </a:solidFill>
                <a:latin typeface="-apple-system"/>
              </a:rPr>
              <a:t>V SVKBB očakávame nasadenie na jeden server! </a:t>
            </a:r>
          </a:p>
          <a:p>
            <a:pPr marL="0" indent="0">
              <a:buNone/>
            </a:pPr>
            <a:r>
              <a:rPr lang="sk-SK" dirty="0">
                <a:solidFill>
                  <a:srgbClr val="222222"/>
                </a:solidFill>
                <a:latin typeface="-apple-system"/>
              </a:rPr>
              <a:t>Alebo konzorcium NAKIS5G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796FB9E-7F27-3F90-9AA5-2B9EBC9F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3878-E8AF-CC4A-95AF-31DA4C42FC9F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A92BED-BFBC-A646-F579-228BF96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90924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E14D6-9604-07AD-1FC6-399CA92D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Požiadavky na systém 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758BC96-14E2-CC76-8B68-64589806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1186-D138-0F4A-A551-F581999ED389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4D8C12-58E4-32DD-5CED-CC44C475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6" name="Zástupný objekt pre obsah 3">
            <a:extLst>
              <a:ext uri="{FF2B5EF4-FFF2-40B4-BE49-F238E27FC236}">
                <a16:creationId xmlns:a16="http://schemas.microsoft.com/office/drawing/2014/main" id="{C1F87099-BB8D-EF6C-668A-34B3F138B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074" y="1268362"/>
            <a:ext cx="6759913" cy="51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8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6B16-5C5E-C34C-9CE0-75C9A71A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technické </a:t>
            </a:r>
            <a:r>
              <a:rPr lang="sk-SK" dirty="0" err="1"/>
              <a:t>požadavky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A91FB14-F91E-DD01-431C-790695C8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0320" y="1312654"/>
            <a:ext cx="6510765" cy="49509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8EAA5A-8498-E6D4-D775-CA590A1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813E-4BA3-0D4C-B965-03B47AEC2598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173D52-7539-E6C5-87FA-812B72F9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4050219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1BF1A-CC28-A373-5401-BDD6366A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-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Nastavení &gt;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Verze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softwaru</a:t>
            </a:r>
            <a:b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EF45F8-63D0-1B1C-F561-B0F428E9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Vždy je </a:t>
            </a:r>
            <a:r>
              <a:rPr lang="sk-SK" dirty="0" err="1"/>
              <a:t>nainstalován</a:t>
            </a:r>
            <a:r>
              <a:rPr lang="sk-SK" dirty="0"/>
              <a:t> kompletní software</a:t>
            </a:r>
          </a:p>
          <a:p>
            <a:r>
              <a:rPr lang="sk-SK" dirty="0"/>
              <a:t>Nové </a:t>
            </a:r>
            <a:r>
              <a:rPr lang="sk-SK" dirty="0" err="1"/>
              <a:t>verze</a:t>
            </a:r>
            <a:r>
              <a:rPr lang="sk-SK" dirty="0"/>
              <a:t> softwaru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pojmenovány</a:t>
            </a:r>
            <a:r>
              <a:rPr lang="sk-SK" dirty="0"/>
              <a:t> po </a:t>
            </a:r>
            <a:r>
              <a:rPr lang="sk-SK" dirty="0" err="1"/>
              <a:t>květinách</a:t>
            </a:r>
            <a:r>
              <a:rPr lang="sk-SK" dirty="0"/>
              <a:t> (</a:t>
            </a:r>
            <a:r>
              <a:rPr lang="sk-SK" dirty="0" err="1"/>
              <a:t>Mák</a:t>
            </a:r>
            <a:r>
              <a:rPr lang="sk-SK" dirty="0"/>
              <a:t>, </a:t>
            </a:r>
            <a:r>
              <a:rPr lang="sk-SK" dirty="0" err="1"/>
              <a:t>Quesenalia</a:t>
            </a:r>
            <a:r>
              <a:rPr lang="sk-SK" dirty="0"/>
              <a:t>...) </a:t>
            </a:r>
          </a:p>
          <a:p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DDC7BF2-F105-BAD2-E225-5E6C1AA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13A-87DB-8747-B354-2D2C5EDE6C89}" type="datetime1">
              <a:rPr lang="sk-SK" smtClean="0"/>
              <a:t>28.11.2023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E3F6BF-272F-24ED-D7CC-15E7072A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B2FDB73-5AF4-5190-3E7C-4B32F5E7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49454"/>
            <a:ext cx="3683000" cy="2082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CF48F5B-6C21-5370-01CC-D4689C4F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9" y="2919808"/>
            <a:ext cx="2426781" cy="32154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28BAFE-91D3-AE81-E959-F1ED3DE6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019" y="3249454"/>
            <a:ext cx="224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AEA6AA2-19EF-084B-6841-5973192F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5393D5-E7A6-9843-B0B1-63497D8F2D0F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872A1E-A660-E0D8-D78B-A67A7BE5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8BE43C-4DB0-C8E2-A3BF-8DF2207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" y="65549"/>
            <a:ext cx="10006885" cy="6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615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B7AFB-CD42-66B2-4B97-73C5347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Rozšírenie FOLIO 2021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044DD26-C764-3141-C82B-4FC787C3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4561" y="1215343"/>
            <a:ext cx="7766612" cy="4830615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5927B9-A786-F690-C558-876646C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55BFDB-83EE-854A-BBFE-6CD0DB88665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9A5E11B-0B35-1AA5-6B53-C69E020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239854703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FF72B4C-4D93-2DE5-3055-568CE47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1155-0F08-534D-9D06-D56FA2321D79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3AC1C09-A539-4C6B-41E3-968301B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F3C13C8-8B92-E456-47DA-14EA2437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250452"/>
            <a:ext cx="9428206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1AD62-F419-90B2-F547-7816F6E4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3149"/>
          </a:xfrm>
        </p:spPr>
        <p:txBody>
          <a:bodyPr/>
          <a:lstStyle/>
          <a:p>
            <a:pPr algn="ctr"/>
            <a:r>
              <a:rPr lang="sk-SK" dirty="0"/>
              <a:t>4. FOLIO DEMO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D8637-322F-1BB1-980B-ACA9CB7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45791-29CC-CD4D-9A93-09A49200FD7D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37A610-0D64-81FB-C387-EFB119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261849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>
            <a:extLst>
              <a:ext uri="{FF2B5EF4-FFF2-40B4-BE49-F238E27FC236}">
                <a16:creationId xmlns:a16="http://schemas.microsoft.com/office/drawing/2014/main" id="{FC519C20-717A-042D-8B5F-2CAFEA324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1" y="265113"/>
            <a:ext cx="10437814" cy="1033462"/>
          </a:xfrm>
        </p:spPr>
        <p:txBody>
          <a:bodyPr>
            <a:normAutofit/>
          </a:bodyPr>
          <a:lstStyle/>
          <a:p>
            <a:r>
              <a:rPr altLang="sk-SK">
                <a:latin typeface="Century Gothic" panose="020B0502020202020204" pitchFamily="34" charset="0"/>
              </a:rPr>
              <a:t>Technológie pre smart knižnice</a:t>
            </a:r>
          </a:p>
        </p:txBody>
      </p:sp>
      <p:sp>
        <p:nvSpPr>
          <p:cNvPr id="21506" name="Zástupný objekt pre obsah 2">
            <a:extLst>
              <a:ext uri="{FF2B5EF4-FFF2-40B4-BE49-F238E27FC236}">
                <a16:creationId xmlns:a16="http://schemas.microsoft.com/office/drawing/2014/main" id="{F015F49C-80CF-EE8B-D264-0A80CB4BD12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altLang="sk-SK" dirty="0">
                <a:solidFill>
                  <a:schemeClr val="bg1"/>
                </a:solidFill>
                <a:latin typeface="Century Gothic" panose="020B0502020202020204" pitchFamily="34" charset="0"/>
              </a:rPr>
              <a:t>Kľúčové kategórie technológií pre knižnice: </a:t>
            </a:r>
          </a:p>
          <a:p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1. ILS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ntegrated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ystems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Integrované knižničné systémy</a:t>
            </a: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2. LSP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ervices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latforms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Platformy knižničných služieb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F2E8D4C-16FC-8863-E0A6-A2B7D03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B646D-3757-5D43-9607-D98974792260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01CB9A-D209-5F9B-72FC-57D2C347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9B1A5-72C5-B3F9-70AF-B634F7B2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k-SK" dirty="0"/>
              <a:t>FOLIO - DEMO VERZE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278A0BF5-B507-1E52-72DC-954142B61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1151" cy="4351338"/>
          </a:xfrm>
        </p:spPr>
        <p:txBody>
          <a:bodyPr/>
          <a:lstStyle/>
          <a:p>
            <a:r>
              <a:rPr lang="sk-SK" dirty="0"/>
              <a:t>DEMO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10AC5-DE1C-BD6A-0E7E-520F04A9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B756-22D0-ED44-B378-C9C9D59060C5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950FCCE-1873-B78C-91B3-85F7F7E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4A07723-8783-1326-AB72-B8E54640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51" y="0"/>
            <a:ext cx="49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3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B0597-CF5D-42C6-7DBF-AAFE8D09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vytvorenie účtu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CC67298-A6DD-91BD-FC13-FD6B51E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4761" y="1825624"/>
            <a:ext cx="4234088" cy="476600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5E71B66-AF2D-4176-1803-D42C23B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965E-BA53-7649-9E56-2EB969C51E06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8CA9BE-C13B-5E75-B953-EF0D3248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839743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D236D-C4DD-822E-5B82-A392E63B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/>
          <a:lstStyle/>
          <a:p>
            <a:r>
              <a:rPr lang="sk-SK" dirty="0"/>
              <a:t>Prihlásenie </a:t>
            </a:r>
            <a:r>
              <a:rPr lang="sk-SK" dirty="0" err="1"/>
              <a:t>zamestnacov</a:t>
            </a:r>
            <a:r>
              <a:rPr lang="sk-SK" dirty="0"/>
              <a:t>/verejnosti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121759F-D93C-2832-6B73-A7ABC2B3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120" y="1825625"/>
            <a:ext cx="8023488" cy="478310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12E645-D677-AA40-F934-3BB82DD1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5393-EBFF-994D-A65A-E5E4F5717C6C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6F954B-CE33-3A39-863D-988BD28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792600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7549B-2FA3-F0C7-B308-93434387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Nyenrode</a:t>
            </a:r>
            <a:r>
              <a:rPr lang="sk-SK" dirty="0"/>
              <a:t> – </a:t>
            </a:r>
            <a:r>
              <a:rPr lang="sk-SK" dirty="0" err="1"/>
              <a:t>Ebsco</a:t>
            </a:r>
            <a:r>
              <a:rPr lang="sk-SK" dirty="0"/>
              <a:t> FOLIO (2023)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F3418C-6A48-CD9E-C742-9DD8DDEB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Nyenrode</a:t>
            </a:r>
            <a:r>
              <a:rPr lang="sk-SK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Business </a:t>
            </a:r>
            <a:r>
              <a:rPr lang="sk-SK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Universit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34183D-CA03-0BC2-83D9-79B46E9C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CC0D-D4C9-4240-8B51-DB96F883BAE4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4177E4-FFDF-2CE6-4C83-04C1DF8C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4AB824B-8014-5266-27C8-361ACCF5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1" y="1690687"/>
            <a:ext cx="9033641" cy="49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20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1733C-D992-0B11-4ACC-792F14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nájomník (TENANT)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E9202-3FE1-26F6-AB25-CDA3699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Základ organizácie vo FOLIO
Je to klient vo FOLIO
Údaje tohto klienta sú uložené oddelene
Údaje o klientoch sú prístupné a viditeľné oddelene od ostatných klientov 
Inštalácie FOLIO môžu byť "jeden nájomník" alebo "viacerí nájomníci" 
Voľba "jedného / viacerých" v závislosti od konfigurácie ich hostiteľského prostredia
Klientom je zvyčajne knižnica alebo pobočka 
Každý nájomník používa vlastnú sadu nasadených modulov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951B13-9900-2C54-A792-9A1A73F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6388E-7F67-E84D-9497-229B0B76AB7C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7C953E-922B-8890-22F1-1E59034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411738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29701-F1DD-B2EE-AFC2-637D38C8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MULTITENANT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DE33D4-2C76-3529-40EE-4F4570CB6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1" indent="0">
              <a:buNone/>
            </a:pP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Nižšie náklady na knižnicu </a:t>
            </a:r>
          </a:p>
          <a:p>
            <a:pPr lvl="1"/>
            <a:endParaRPr lang="sk-SK" spc="2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Príklad: </a:t>
            </a:r>
          </a:p>
          <a:p>
            <a:pPr lvl="1"/>
            <a:endParaRPr lang="sk-SK" spc="2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sk-SK" spc="2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Ak dodávateľ podporuje 500 zákazníkov, inováciou tejto inštancie softvéru s viacerými nájomníkmi na najnovšiu verziu sa súčasne aktualizuje všetkých 500 zákazníkov. 
Ak dodávateľ používa jednu inštanciu softvéru pre každú knižnicu, musí aktualizovať každú inštanciu samostatne (500 knižníc samostatne)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586603-19F2-719D-BD4E-EC65D2C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A32F-1244-0745-8852-066075A01944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CD866F-767C-E4AF-9E97-0D5142C4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4169976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B9E3C-72B1-0FD3-187C-1F8AA10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Knižnica ako "nájomca". Príklad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0649C-332A-6D52-2D2C-A2FBCEC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k-SK" dirty="0"/>
              <a:t>FOLIO - Iba jedna knižnica - "Jeden nájomník" (jeden TENANT)</a:t>
            </a:r>
          </a:p>
          <a:p>
            <a:endParaRPr lang="sk-SK" dirty="0"/>
          </a:p>
          <a:p>
            <a:r>
              <a:rPr lang="sk-SK" dirty="0"/>
              <a:t>FOLIO je </a:t>
            </a:r>
            <a:r>
              <a:rPr lang="sk-SK" dirty="0" err="1"/>
              <a:t>open-source</a:t>
            </a:r>
            <a:r>
              <a:rPr lang="sk-SK" dirty="0"/>
              <a:t> - softvér FOLIO je voľne dostupný</a:t>
            </a:r>
            <a:endParaRPr lang="sk-SK" b="1" dirty="0"/>
          </a:p>
          <a:p>
            <a:r>
              <a:rPr lang="sk-SK" b="1" dirty="0"/>
              <a:t>Nie je potrebné verejné obstarávanie</a:t>
            </a:r>
          </a:p>
          <a:p>
            <a:pPr marL="0" indent="0">
              <a:buNone/>
            </a:pPr>
            <a:endParaRPr lang="sk-SK" b="1" dirty="0">
              <a:solidFill>
                <a:srgbClr val="222222"/>
              </a:solidFill>
            </a:endParaRPr>
          </a:p>
          <a:p>
            <a:r>
              <a:rPr lang="sk-SK" dirty="0">
                <a:solidFill>
                  <a:srgbClr val="222222"/>
                </a:solidFill>
              </a:rPr>
              <a:t>Transparentná verejná dostupnosť úložiska kódov, verzií softvéru a plánu platformy</a:t>
            </a:r>
          </a:p>
          <a:p>
            <a:r>
              <a:rPr lang="sk-SK" dirty="0">
                <a:solidFill>
                  <a:srgbClr val="222222"/>
                </a:solidFill>
              </a:rPr>
              <a:t>FOLIO je k dispozícii pod licenciou </a:t>
            </a:r>
            <a:r>
              <a:rPr lang="sk-SK" dirty="0" err="1">
                <a:solidFill>
                  <a:srgbClr val="222222"/>
                </a:solidFill>
              </a:rPr>
              <a:t>open</a:t>
            </a:r>
            <a:r>
              <a:rPr lang="sk-SK" dirty="0">
                <a:solidFill>
                  <a:srgbClr val="222222"/>
                </a:solidFill>
              </a:rPr>
              <a:t> </a:t>
            </a:r>
            <a:r>
              <a:rPr lang="sk-SK" dirty="0" err="1">
                <a:solidFill>
                  <a:srgbClr val="222222"/>
                </a:solidFill>
              </a:rPr>
              <a:t>source</a:t>
            </a:r>
            <a:r>
              <a:rPr lang="sk-SK" dirty="0">
                <a:solidFill>
                  <a:srgbClr val="222222"/>
                </a:solidFill>
              </a:rPr>
              <a:t> Apache </a:t>
            </a:r>
            <a:r>
              <a:rPr lang="sk-SK" b="0" i="0" dirty="0">
                <a:solidFill>
                  <a:srgbClr val="222222"/>
                </a:solidFill>
                <a:effectLst/>
              </a:rPr>
              <a:t>2. </a:t>
            </a:r>
          </a:p>
          <a:p>
            <a:r>
              <a:rPr lang="sk-SK" dirty="0">
                <a:solidFill>
                  <a:srgbClr val="222222"/>
                </a:solidFill>
              </a:rPr>
              <a:t>FOLIO sídli v </a:t>
            </a:r>
            <a:r>
              <a:rPr lang="sk-SK" b="1" dirty="0" err="1">
                <a:solidFill>
                  <a:srgbClr val="222222"/>
                </a:solidFill>
              </a:rPr>
              <a:t>Open</a:t>
            </a:r>
            <a:r>
              <a:rPr lang="sk-SK" b="1" dirty="0">
                <a:solidFill>
                  <a:srgbClr val="222222"/>
                </a:solidFill>
              </a:rPr>
              <a:t> </a:t>
            </a:r>
            <a:r>
              <a:rPr lang="sk-SK" b="1" dirty="0" err="1">
                <a:solidFill>
                  <a:srgbClr val="222222"/>
                </a:solidFill>
              </a:rPr>
              <a:t>Library</a:t>
            </a:r>
            <a:r>
              <a:rPr lang="sk-SK" b="1" dirty="0">
                <a:solidFill>
                  <a:srgbClr val="222222"/>
                </a:solidFill>
              </a:rPr>
              <a:t> </a:t>
            </a:r>
            <a:r>
              <a:rPr lang="sk-SK" b="1" dirty="0" err="1">
                <a:solidFill>
                  <a:srgbClr val="222222"/>
                </a:solidFill>
              </a:rPr>
              <a:t>Foundation</a:t>
            </a:r>
            <a:r>
              <a:rPr lang="sk-SK" dirty="0">
                <a:solidFill>
                  <a:srgbClr val="222222"/>
                </a:solidFill>
              </a:rPr>
              <a:t>, neziskovej organizácii 501(c)3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604AE7-F75C-B934-08BA-03788E8C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AB99B-A88A-1F4E-9119-C74570CCFCD8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A1128-4FB9-6C3E-AF91-A66A2FB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4623A9-2AD6-8A94-8196-03C73BB9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30" y="2416810"/>
            <a:ext cx="13843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4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58485-73F7-F8BE-4B02-9687C632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a digitálne úložisko?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1B8DA9-CB6C-E8B3-20DC-80BF7D45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FOLIO nemá digitálny modul/funkciu pre digitálne úložisko
FOLIO však môže byť integrované s úložiskami, ako je </a:t>
            </a:r>
            <a:r>
              <a:rPr lang="sk-SK" dirty="0" err="1"/>
              <a:t>Dspace</a:t>
            </a:r>
            <a:r>
              <a:rPr lang="sk-SK" dirty="0"/>
              <a:t> </a:t>
            </a:r>
            <a:r>
              <a:rPr lang="sk-SK" dirty="0" err="1"/>
              <a:t>atď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8528E6-7E0A-108E-DA4C-CA5CBE0E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873B-2494-9248-9D29-F825BC4217E5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24B39A-61B2-0D60-FF90-32EB3F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2415410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C4F279A-35DE-21C5-F539-B8B5D668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685037"/>
            <a:ext cx="10617958" cy="551153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6C3246-926F-5D34-662F-AAC36B99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CF6B-F3FA-1C45-A93E-5AFB3F1C41A7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D54B6C1-C145-5E9E-A248-A8251C8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07988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5B1F-9CCA-F766-3F03-69D8F49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EBSCO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32B68-5ED6-6B5B-AC46-DC7C3303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júna 2023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</a:t>
            </a: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8EDF5-1529-41EB-FBC7-9CBA72C8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5C90-9B6C-E642-ABD7-8FACADCCF85E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8D97FF-7C48-8050-FD45-778755E1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245487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6D6C1-EBC8-D4B1-76DC-07CCCF3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sz="4400" dirty="0">
                <a:latin typeface="Century Gothic" panose="020B0502020202020204" pitchFamily="34" charset="0"/>
              </a:rPr>
              <a:t>1. 	ILS (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Integrated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Systems)</a:t>
            </a: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sk-SK" altLang="sk-SK" sz="4400" dirty="0">
                <a:latin typeface="Century Gothic" panose="020B0502020202020204" pitchFamily="34" charset="0"/>
              </a:rPr>
              <a:t>Integrované knižničné systémy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674D84-59F0-FBA6-9C82-9F9F5ABC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63A-72B3-1640-8E48-756234A94856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88147A-2B91-83D2-1109-463561D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23008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2E3A-EB1E-04FD-AFDF-1A3878C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 webových </a:t>
            </a:r>
            <a:r>
              <a:rPr lang="sk-SK" dirty="0" err="1"/>
              <a:t>stránkách</a:t>
            </a:r>
            <a:r>
              <a:rPr lang="sk-SK" dirty="0"/>
              <a:t>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22166-0092-F753-5983-973FACB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825625"/>
            <a:ext cx="11765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Otvoriť stránku FOLIO </a:t>
            </a:r>
            <a:r>
              <a:rPr lang="sk-SK" dirty="0">
                <a:hlinkClick r:id="rId3"/>
              </a:rPr>
              <a:t>https://folio-snapshot.dev.folio.org/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D56512-F9FC-2105-F16D-B2F2765C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1496-4D8C-6645-BB5D-409A3F132976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57E03D-B089-3C80-BB19-220FB8C7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1907193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6014949-E7DC-D25A-B816-12BF1995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47C0-6844-FC44-A5FF-D032AC2A3B56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884E44-92E6-46C4-32E8-D9335B0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8B36222-5B89-91A7-1C40-875AE832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357162"/>
            <a:ext cx="11503386" cy="56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9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7AF9141-F335-EA7E-6970-1FC99A7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4323-6F0E-C84E-A438-EA3D0D9B903C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13B55B-CCF5-666F-FBDB-D9CAF1C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0DEE1-FFB0-133B-EF7F-3C8913A4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9" y="441434"/>
            <a:ext cx="11105260" cy="56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6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9FFA0B-511B-FB7A-D6A4-523259DF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D82-913D-0A43-97D4-3977EC04EC94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6CC510-57AB-9591-AE2F-D3383D2A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8DCAF03-D4DE-9FDE-C6E5-243407B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590550"/>
            <a:ext cx="10990626" cy="56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89161-5ECE-1720-22FC-8852DD5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5. FOLIO KONZORCIUM </a:t>
            </a:r>
            <a:br>
              <a:rPr lang="sk-SK" dirty="0"/>
            </a:br>
            <a:r>
              <a:rPr lang="sk-SK" dirty="0"/>
              <a:t>NAKIS5G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D73774-2F8C-2E27-931E-855D836B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86DA9-AEB8-6447-B179-0A9D15CF1B70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8F5E7A-F78E-D421-56D4-559C32E3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847782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DD7119-1079-1EDF-6157-32696FE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796D-1CD3-7F4C-911B-87E1F2441520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05315-9B81-2716-5781-48C144B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3073" name="Picture 1" descr="page1image21182480">
            <a:extLst>
              <a:ext uri="{FF2B5EF4-FFF2-40B4-BE49-F238E27FC236}">
                <a16:creationId xmlns:a16="http://schemas.microsoft.com/office/drawing/2014/main" id="{01100142-7C80-38DF-A8C9-E0B3CBC4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525"/>
            <a:ext cx="105156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5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62D2BF-7700-2DC1-78D1-B52B23D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866-1FEB-DF40-A84C-BE779B0C04CA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2D987E-A51C-3143-3F5C-A5FB3BB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B4A063-EBCF-77B6-1513-A4C0D71C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176"/>
            <a:ext cx="10402614" cy="61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8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06728-357E-78FC-EBE9-7D857BA6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5F54E-C62B-7C47-BD28-985221E0651A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120425-5A91-6589-0C3F-3B11993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F2316AF-F022-9FE7-A6F9-0A4A732F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10908969" cy="53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4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0BCF176-39A4-B6D7-2445-326C851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0DAC-16DD-7242-8B37-3F04B30D6672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1C7A1B4-7B6C-A9C5-4250-A21402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BBE62C-2595-0B60-6082-22B537DB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0262"/>
            <a:ext cx="10449910" cy="57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7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285DB09-369C-448E-87A8-5BD7A3B2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7407-3FC4-9943-8C56-0225262C5E23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D5022F-D207-AAB2-9D1E-727CAE1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8C695-8275-1233-B8E3-3C5C2CB0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1" y="485223"/>
            <a:ext cx="8387255" cy="5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>
            <a:extLst>
              <a:ext uri="{FF2B5EF4-FFF2-40B4-BE49-F238E27FC236}">
                <a16:creationId xmlns:a16="http://schemas.microsoft.com/office/drawing/2014/main" id="{FC6A25FB-43A7-8711-3BF3-D7586436391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>
                <a:latin typeface="Century Gothic" panose="020B0502020202020204" pitchFamily="34" charset="0"/>
              </a:rPr>
              <a:t>Najlepšie globálne </a:t>
            </a:r>
            <a:r>
              <a:rPr lang="sk-SK" altLang="sk-SK" dirty="0">
                <a:latin typeface="Century Gothic" panose="020B0502020202020204" pitchFamily="34" charset="0"/>
              </a:rPr>
              <a:t>ILS</a:t>
            </a:r>
            <a:r>
              <a:rPr altLang="sk-SK" dirty="0">
                <a:latin typeface="Century Gothic" panose="020B0502020202020204" pitchFamily="34" charset="0"/>
              </a:rPr>
              <a:t> (2023)</a:t>
            </a:r>
          </a:p>
        </p:txBody>
      </p:sp>
      <p:sp>
        <p:nvSpPr>
          <p:cNvPr id="32770" name="Zástupný objekt pre obsah 2">
            <a:extLst>
              <a:ext uri="{FF2B5EF4-FFF2-40B4-BE49-F238E27FC236}">
                <a16:creationId xmlns:a16="http://schemas.microsoft.com/office/drawing/2014/main" id="{4BD229AB-D8F2-199C-5AF6-20B5F89E52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Koha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LIS s otvoreným zdrojovým kódom,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Atrium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 ILS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: Cloudový LIS, 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Alma: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LIS, ktorý sa integruje s vyhľadávacou službou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Primo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Libib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Alexandria: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Webový LIS</a:t>
            </a:r>
          </a:p>
          <a:p>
            <a:pPr marL="0" indent="0">
              <a:buNone/>
            </a:pP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(Používané tiež: 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Aleph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Millenium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III, 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VIRTUA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) 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Sierra, Tint, Voyager, RERO, Horizon, Symphony, Library Solution,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Worldshare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Management Services, Polaris, Apollo, ...)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2BAC94E-D443-8983-D651-7838E21E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6E402-CE7F-284B-B99B-0B8F0FC8F3C2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CE5EA7-193B-B067-FDBA-2ACF90E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C0C6260-AFCE-D300-6863-01FF5FD3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FD-A3BA-F24C-8DBA-C9AEDBDBF983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B131116-C6FE-3E86-1185-5B1B29B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0604A4-2A06-1F33-5AB6-054F4CAA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3" y="562855"/>
            <a:ext cx="10421007" cy="55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7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96EF0-B464-5FB7-3ED1-BC3A1344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EBF-7B46-0A45-86C2-0F3CCB2129FE}" type="datetime1">
              <a:rPr lang="sk-SK" smtClean="0"/>
              <a:t>28.11.2023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DF6838-C272-8384-E0F7-045AD3D4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7AE9FB0-C81C-FFF2-EFDC-121237BA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16093"/>
            <a:ext cx="10812517" cy="54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1D2F476-E9D5-FA8E-B6FD-816B6CEC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EC2FF-8A53-1341-AE2F-C70914DA1E00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E36B253-33FE-4967-CFD4-00B7C883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71B0D9-34DA-3418-8E11-7A279B41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38" y="138771"/>
            <a:ext cx="9080938" cy="62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28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E844F51-037F-1769-34F6-4140DD6B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E2E8-DC07-E34E-B763-E6AE09F749A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AC71BC2-A167-FA32-3940-0D1B69E9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FE6B5C-DABD-D322-4185-1FCFCA82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45" y="575187"/>
            <a:ext cx="11517261" cy="56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8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B0C5E0B-7A8F-9E2B-AA6D-9A3D4BB0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E2E8-DC07-E34E-B763-E6AE09F749A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99FB63F-0D9E-AC39-2FF7-9F545C5C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96D001D-B06F-C85E-6655-67956FC68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2308"/>
            <a:ext cx="10223090" cy="586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6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12A0F46-24FE-6328-2A90-C8C96BF7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E2E8-DC07-E34E-B763-E6AE09F749A7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E275054-1085-764F-36C6-98E232E4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2A64E05-8FB2-6629-6DE4-FE5D78A8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61" y="442452"/>
            <a:ext cx="11410057" cy="58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0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2F728-EDAC-1DF3-EEDB-A3354D0C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Záver: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- úplne nová platforma (LSP)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solidFill>
                <a:schemeClr val="tx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9E3590-24E9-DE94-FBD8-D27D1279C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Spĺňa potreby knižnice 
 Nie je potrebné obstarávať
 Nové verzie sa inštalujú z jedného miesta, nie na každého klienta
 Výhody – kompletné programy riadené komunitou 
 Rozšíriteľnosť - ľubovoľný počet klientov
 Moderný (web), žiadny hrubý klient
 Zameranie na výber služieb (servis, implementácia,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licencia, transparentnosť, verejné úložisko
 Kvalitná dokumentácia 
 DEMO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CECAB08-01E6-12CA-417A-88853462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D7EBAB-E386-3047-B31D-0B81027800AA}" type="datetime1">
              <a:rPr lang="sk-SK" smtClean="0"/>
              <a:t>28.11.2023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06BFB1-8204-29CA-FDF9-FD7C4D1B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  <p:extLst>
      <p:ext uri="{BB962C8B-B14F-4D97-AF65-F5344CB8AC3E}">
        <p14:creationId xmlns:p14="http://schemas.microsoft.com/office/powerpoint/2010/main" val="3541250153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ED542-0F56-B5D9-1A60-4E15EAADFF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Projekt SKRIPTOR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23CF84-AE78-A572-A139-03A6B47F4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PhD.</a:t>
            </a:r>
          </a:p>
          <a:p>
            <a:endParaRPr lang="sk-SK" dirty="0"/>
          </a:p>
          <a:p>
            <a:endParaRPr lang="sk-SK" dirty="0"/>
          </a:p>
          <a:p>
            <a:r>
              <a:rPr lang="sk-SK" altLang="sk-SK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Projekt APVV SKRIPTOR – SVK BB a UMB BB (</a:t>
            </a:r>
            <a:r>
              <a:rPr lang="sk-SK" altLang="sk-SK" dirty="0">
                <a:latin typeface="Calibri" panose="020F0502020204030204" pitchFamily="34" charset="0"/>
                <a:cs typeface="Times New Roman" panose="02020603050405020304" pitchFamily="18" charset="0"/>
              </a:rPr>
              <a:t>APVV-19-NEWPROJECT-17816 (2020-2024). </a:t>
            </a:r>
            <a:r>
              <a:rPr lang="sk-SK" altLang="sk-SK" i="1" dirty="0">
                <a:latin typeface="Calibri" panose="020F0502020204030204" pitchFamily="34" charset="0"/>
                <a:cs typeface="Times New Roman" panose="02020603050405020304" pitchFamily="18" charset="0"/>
              </a:rPr>
              <a:t>Inovatívne sprístupnenie písomného dedičstva Slovenska prostredníctvom systému automatickej transkripcie historických rukopisov)</a:t>
            </a:r>
            <a:r>
              <a:rPr lang="sk-SK" altLang="sk-SK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altLang="sk-SK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0158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E4441-6424-1DEB-2D64-71CAD04D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189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</a:t>
            </a:r>
            <a:r>
              <a:rPr lang="sk-S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Skriptor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579" name="Zástupný objekt pre obsah 2">
            <a:extLst>
              <a:ext uri="{FF2B5EF4-FFF2-40B4-BE49-F238E27FC236}">
                <a16:creationId xmlns:a16="http://schemas.microsoft.com/office/drawing/2014/main" id="{54C38424-05FD-63B4-5495-FAAE59C03C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025" y="1890713"/>
            <a:ext cx="11029950" cy="4265612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Na Slovensku sme začali pracovať s platformou </a:t>
            </a:r>
            <a:r>
              <a:rPr lang="sk-SK" altLang="sk-SK" sz="21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Transkribus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 v roku 2017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Projekt APVV SKRIPTOR – SVK BB a UMB BB (</a:t>
            </a:r>
            <a:r>
              <a:rPr lang="sk-SK" altLang="sk-SK" dirty="0">
                <a:latin typeface="Calibri" panose="020F0502020204030204" pitchFamily="34" charset="0"/>
                <a:cs typeface="Times New Roman" panose="02020603050405020304" pitchFamily="18" charset="0"/>
              </a:rPr>
              <a:t>APVV-19-NEWPROJECT-17816 (2020-2024). </a:t>
            </a:r>
            <a:r>
              <a:rPr lang="sk-SK" altLang="sk-SK" i="1" dirty="0">
                <a:latin typeface="Calibri" panose="020F0502020204030204" pitchFamily="34" charset="0"/>
                <a:cs typeface="Times New Roman" panose="02020603050405020304" pitchFamily="18" charset="0"/>
              </a:rPr>
              <a:t>Inovatívne sprístupnenie písomného dedičstva Slovenska prostredníctvom systému automatickej transkripcie historických rukopisov)</a:t>
            </a:r>
            <a:r>
              <a:rPr lang="sk-SK" altLang="sk-SK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altLang="sk-SK" sz="2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Transkribus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 - používame stroj umelej inteligencie </a:t>
            </a:r>
            <a:r>
              <a:rPr lang="sk-SK" altLang="sk-SK" sz="2100" i="1" dirty="0">
                <a:latin typeface="Calibri" panose="020F0502020204030204" pitchFamily="34" charset="0"/>
                <a:cs typeface="Times New Roman" panose="02020603050405020304" pitchFamily="18" charset="0"/>
              </a:rPr>
              <a:t>HTR+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Handwritten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 Text 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) a </a:t>
            </a:r>
            <a:r>
              <a:rPr lang="sk-SK" altLang="sk-SK" sz="21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PyLaia</a:t>
            </a:r>
            <a:endParaRPr lang="sk-SK" altLang="sk-SK" sz="2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Vyškoliť stroj na konkrétny typ písma a rukopisu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Hlavný cieľ – osvojiť si 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Transkribus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, tvoriť </a:t>
            </a:r>
            <a:r>
              <a:rPr lang="sk-SK" altLang="sk-SK" sz="2100" i="1" dirty="0">
                <a:latin typeface="Calibri" panose="020F0502020204030204" pitchFamily="34" charset="0"/>
                <a:cs typeface="Times New Roman" panose="02020603050405020304" pitchFamily="18" charset="0"/>
              </a:rPr>
              <a:t>modely 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transkripcie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Transkripcia geografických 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slovacikálnych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 historických zbierok a dokumentov (slovenčina, tiež čeština, latinčina, maďarčina, poľština 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Ca 10 000 strán rukopisov a starých tlačí (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kurent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, fraktúra, švabach, </a:t>
            </a:r>
            <a:r>
              <a:rPr lang="sk-SK" altLang="sk-SK" sz="2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antikva</a:t>
            </a: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, )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Tvoríme veľmi dobré až excelentné modely transkripcie</a:t>
            </a:r>
            <a:endParaRPr lang="sk-SK" altLang="sk-SK" sz="16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5075CC8-3261-4328-4E08-2443D5C135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C41EE83-41C4-4769-B557-1F2058CEC147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3CB63-1B0D-4F5B-9BD8-71AED4B1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1890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Výskumníci SKRIPTOR</a:t>
            </a:r>
          </a:p>
        </p:txBody>
      </p:sp>
      <p:sp>
        <p:nvSpPr>
          <p:cNvPr id="25603" name="Zástupný objekt pre obsah 2">
            <a:extLst>
              <a:ext uri="{FF2B5EF4-FFF2-40B4-BE49-F238E27FC236}">
                <a16:creationId xmlns:a16="http://schemas.microsoft.com/office/drawing/2014/main" id="{030A9EF6-B54B-1651-820E-812D815447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025" y="1890713"/>
            <a:ext cx="11029950" cy="4752975"/>
          </a:xfrm>
        </p:spPr>
        <p:txBody>
          <a:bodyPr/>
          <a:lstStyle/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P.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Maliniak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- transkripcia rukopisných kázní Izáka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Abrahamidesa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K. Kováčová - transkripcie nemeckej rukopisnej kuchárskej knihy z roku 1667.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P.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Kunec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a absolvent štúdia histórie M. 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Katreniak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- transkripcii kanonických vizitácií.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M.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Mikušková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a L. 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Nižníková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- transkripcii komplikovanej historickej tlače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O.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Tomeček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transkripcie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novolatinského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rukopisu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reambulačného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protokolu.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M. Bôbová - digitalizácie vo výskume dejín knižnej kultúry.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A. 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Kurhajcová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transkripcioa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rukopisu J. M. Hurbana. </a:t>
            </a: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I. Nagy - transkripcie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Csákósovho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katalógu korešpondencie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Koháryovcov</a:t>
            </a:r>
            <a:endParaRPr lang="sk-SK" altLang="sk-SK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D. </a:t>
            </a:r>
            <a:r>
              <a:rPr lang="sk-SK" altLang="sk-SK" sz="1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Katuščák</a:t>
            </a:r>
            <a:r>
              <a:rPr lang="sk-SK" altLang="sk-SK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– transkripcia historických rukopisov a tlačí</a:t>
            </a:r>
          </a:p>
          <a:p>
            <a:br>
              <a:rPr lang="sk-SK" sz="1200" dirty="0">
                <a:effectLst/>
                <a:latin typeface="Calibri" panose="020F0502020204030204" pitchFamily="34" charset="0"/>
              </a:rPr>
            </a:br>
            <a:endParaRPr lang="sk-SK" sz="1200" dirty="0"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sk-SK" sz="1200" dirty="0">
                <a:effectLst/>
                <a:latin typeface="Calibri" panose="020F0502020204030204" pitchFamily="34" charset="0"/>
              </a:rPr>
              <a:t>KATUŠČÁK, Dušan a Imrich NAGY, </a:t>
            </a:r>
            <a:r>
              <a:rPr lang="sk-SK" sz="1200" dirty="0" err="1">
                <a:effectLst/>
                <a:latin typeface="Calibri" panose="020F0502020204030204" pitchFamily="34" charset="0"/>
              </a:rPr>
              <a:t>eds</a:t>
            </a:r>
            <a:r>
              <a:rPr lang="sk-SK" sz="1200" dirty="0">
                <a:effectLst/>
                <a:latin typeface="Calibri" panose="020F0502020204030204" pitchFamily="34" charset="0"/>
              </a:rPr>
              <a:t>. </a:t>
            </a:r>
            <a:r>
              <a:rPr lang="sk-SK" sz="1200" b="1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Automatická transkripcia </a:t>
            </a:r>
            <a:r>
              <a:rPr lang="sk-SK" sz="1200" b="1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slovacikálnych</a:t>
            </a:r>
            <a:r>
              <a:rPr lang="sk-SK" sz="1200" b="1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 historických dokumentov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 /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zost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. Dušan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Katuščák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, </a:t>
            </a:r>
          </a:p>
          <a:p>
            <a:pPr marL="0" indent="0">
              <a:buNone/>
            </a:pP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Imrich Nagy ;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rec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. Milan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Konvit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Jan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Odstrčilík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. - 1. vyd. - Banská Bystrica : Štátna vedecká knižnica v Banskej Bystrici, 2023. - </a:t>
            </a:r>
            <a:r>
              <a:rPr lang="sk-SK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207 s. </a:t>
            </a:r>
            <a:r>
              <a:rPr lang="sk-SK" sz="1200" dirty="0">
                <a:solidFill>
                  <a:srgbClr val="221E1F"/>
                </a:solidFill>
                <a:effectLst/>
                <a:latin typeface="Calibri" panose="020F0502020204030204" pitchFamily="34" charset="0"/>
              </a:rPr>
              <a:t>- ISBN 978-80-8227-016-0.</a:t>
            </a:r>
          </a:p>
          <a:p>
            <a:pPr marL="0" indent="0" eaLnBrk="1" hangingPunct="1">
              <a:buNone/>
            </a:pPr>
            <a:endParaRPr lang="sk-SK" altLang="sk-SK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endParaRPr lang="sk-SK" altLang="sk-SK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endParaRPr lang="sk-SK" alt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sk-SK" alt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7149C4-0022-0E77-1136-F762FA81043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C41EE83-41C4-4769-B557-1F2058CEC147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4DEC3E6E-2DBD-1F58-D6DD-878D74D4877E}"/>
                  </a:ext>
                </a:extLst>
              </p14:cNvPr>
              <p14:cNvContentPartPr/>
              <p14:nvPr/>
            </p14:nvContentPartPr>
            <p14:xfrm>
              <a:off x="4273340" y="3023030"/>
              <a:ext cx="360" cy="36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4DEC3E6E-2DBD-1F58-D6DD-878D74D487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4340" y="301403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A4DB6DE5-6260-459A-F278-9CE73C6053C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Lokálne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komerčné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systémy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6866" name="Zástupný objekt pre obsah 2">
            <a:extLst>
              <a:ext uri="{FF2B5EF4-FFF2-40B4-BE49-F238E27FC236}">
                <a16:creationId xmlns:a16="http://schemas.microsoft.com/office/drawing/2014/main" id="{E80CBBA0-C98A-DA35-A61B-0862C4677B9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Clavius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Tritius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</a:rPr>
              <a:t>Verbis a </a:t>
            </a:r>
            <a:r>
              <a:rPr altLang="sk-SK" dirty="0" err="1">
                <a:latin typeface="Century Gothic" panose="020B0502020202020204" pitchFamily="34" charset="0"/>
              </a:rPr>
              <a:t>Portaro</a:t>
            </a:r>
            <a:r>
              <a:rPr altLang="sk-SK" dirty="0">
                <a:latin typeface="Century Gothic" panose="020B0502020202020204" pitchFamily="34" charset="0"/>
              </a:rPr>
              <a:t> (</a:t>
            </a:r>
            <a:r>
              <a:rPr altLang="sk-SK" dirty="0" err="1">
                <a:latin typeface="Century Gothic" panose="020B0502020202020204" pitchFamily="34" charset="0"/>
              </a:rPr>
              <a:t>SaaS</a:t>
            </a:r>
            <a:r>
              <a:rPr altLang="sk-SK" dirty="0">
                <a:latin typeface="Century Gothic" panose="020B0502020202020204" pitchFamily="34" charset="0"/>
              </a:rPr>
              <a:t>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Advanced</a:t>
            </a:r>
            <a:r>
              <a:rPr altLang="sk-SK" dirty="0">
                <a:latin typeface="Century Gothic" panose="020B0502020202020204" pitchFamily="34" charset="0"/>
              </a:rPr>
              <a:t> Rapid </a:t>
            </a:r>
            <a:r>
              <a:rPr altLang="sk-SK" dirty="0" err="1">
                <a:latin typeface="Century Gothic" panose="020B0502020202020204" pitchFamily="34" charset="0"/>
              </a:rPr>
              <a:t>Library</a:t>
            </a:r>
            <a:r>
              <a:rPr altLang="sk-SK" dirty="0">
                <a:latin typeface="Century Gothic" panose="020B0502020202020204" pitchFamily="34" charset="0"/>
              </a:rPr>
              <a:t> (ARL)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Dawinci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atd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B07EE3-0FD6-E71E-C46B-B3017D00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07A63-3B28-F84B-BCB3-B02512B6949E}" type="datetime1">
              <a:rPr lang="sk-SK" smtClean="0"/>
              <a:t>28.11.2023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E9A96EC-231E-1FD5-7E8C-C1E34DE6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Ružomberok KU: Seminár Sučasnosť a budúcnosť knižníc v kontexte digiatlizácie a umelej inteligencie. 21.11. 2023</a:t>
            </a: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C6BEC22-5387-1B7A-AE45-7DD4F4F6900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E9491C-0342-4DD4-9837-EDD3ACA2FD2A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D38D0D88-919B-8A0C-A94E-9B3734AD602B}"/>
                  </a:ext>
                </a:extLst>
              </p14:cNvPr>
              <p14:cNvContentPartPr/>
              <p14:nvPr/>
            </p14:nvContentPartPr>
            <p14:xfrm>
              <a:off x="2696540" y="1800801"/>
              <a:ext cx="360" cy="3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D38D0D88-919B-8A0C-A94E-9B3734AD60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7540" y="179180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6628" name="Obrázok 4" descr="Obrázok, na ktorom je stôl&#10;&#10;Automaticky generovaný popis">
            <a:extLst>
              <a:ext uri="{FF2B5EF4-FFF2-40B4-BE49-F238E27FC236}">
                <a16:creationId xmlns:a16="http://schemas.microsoft.com/office/drawing/2014/main" id="{2321A08F-AA73-1629-54A6-FFC55395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661988"/>
            <a:ext cx="11533188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Skupina 7">
            <a:extLst>
              <a:ext uri="{FF2B5EF4-FFF2-40B4-BE49-F238E27FC236}">
                <a16:creationId xmlns:a16="http://schemas.microsoft.com/office/drawing/2014/main" id="{8BA17028-F493-779B-BA21-63D264F60BDB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3151188"/>
            <a:ext cx="1943100" cy="741362"/>
            <a:chOff x="6083780" y="3151550"/>
            <a:chExt cx="1942920" cy="74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Písanie rukou 5">
                  <a:extLst>
                    <a:ext uri="{FF2B5EF4-FFF2-40B4-BE49-F238E27FC236}">
                      <a16:creationId xmlns:a16="http://schemas.microsoft.com/office/drawing/2014/main" id="{4906EAAB-566A-A5BC-1F04-8E0CA34528B4}"/>
                    </a:ext>
                  </a:extLst>
                </p14:cNvPr>
                <p14:cNvContentPartPr/>
                <p14:nvPr/>
              </p14:nvContentPartPr>
              <p14:xfrm>
                <a:off x="6083780" y="3151550"/>
                <a:ext cx="981000" cy="645840"/>
              </p14:xfrm>
            </p:contentPart>
          </mc:Choice>
          <mc:Fallback xmlns="">
            <p:pic>
              <p:nvPicPr>
                <p:cNvPr id="6" name="Písanie rukou 5">
                  <a:extLst>
                    <a:ext uri="{FF2B5EF4-FFF2-40B4-BE49-F238E27FC236}">
                      <a16:creationId xmlns:a16="http://schemas.microsoft.com/office/drawing/2014/main" id="{4906EAAB-566A-A5BC-1F04-8E0CA34528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74780" y="3142550"/>
                  <a:ext cx="99864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Písanie rukou 6">
                  <a:extLst>
                    <a:ext uri="{FF2B5EF4-FFF2-40B4-BE49-F238E27FC236}">
                      <a16:creationId xmlns:a16="http://schemas.microsoft.com/office/drawing/2014/main" id="{3EE30E02-7296-36AA-41DF-360D48854758}"/>
                    </a:ext>
                  </a:extLst>
                </p14:cNvPr>
                <p14:cNvContentPartPr/>
                <p14:nvPr/>
              </p14:nvContentPartPr>
              <p14:xfrm>
                <a:off x="7109780" y="3170990"/>
                <a:ext cx="916920" cy="721080"/>
              </p14:xfrm>
            </p:contentPart>
          </mc:Choice>
          <mc:Fallback xmlns="">
            <p:pic>
              <p:nvPicPr>
                <p:cNvPr id="7" name="Písanie rukou 6">
                  <a:extLst>
                    <a:ext uri="{FF2B5EF4-FFF2-40B4-BE49-F238E27FC236}">
                      <a16:creationId xmlns:a16="http://schemas.microsoft.com/office/drawing/2014/main" id="{3EE30E02-7296-36AA-41DF-360D488547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00780" y="3161990"/>
                  <a:ext cx="934560" cy="7387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722EF0D-11F6-9437-0D77-7850301418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E9491C-0342-4DD4-9837-EDD3ACA2FD2A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  <p:pic>
        <p:nvPicPr>
          <p:cNvPr id="27651" name="Obrázok 6" descr="Obrázok, na ktorom je stôl&#10;&#10;Automaticky generovaný popis">
            <a:extLst>
              <a:ext uri="{FF2B5EF4-FFF2-40B4-BE49-F238E27FC236}">
                <a16:creationId xmlns:a16="http://schemas.microsoft.com/office/drawing/2014/main" id="{05E4D9FF-7694-E449-A45B-DBA607627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063625"/>
            <a:ext cx="108664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CEB0C652-640E-036F-04D9-21AA561D59C6}"/>
                  </a:ext>
                </a:extLst>
              </p14:cNvPr>
              <p14:cNvContentPartPr/>
              <p14:nvPr/>
            </p14:nvContentPartPr>
            <p14:xfrm>
              <a:off x="8611700" y="5008790"/>
              <a:ext cx="990000" cy="889560"/>
            </p14:xfrm>
          </p:contentPart>
        </mc:Choice>
        <mc:Fallback xmlns=""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CEB0C652-640E-036F-04D9-21AA561D59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2700" y="4999790"/>
                <a:ext cx="1007640" cy="90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C9AA9E16-7D15-BD0C-AD93-62C119FCD68B}"/>
                  </a:ext>
                </a:extLst>
              </p14:cNvPr>
              <p14:cNvContentPartPr/>
              <p14:nvPr/>
            </p14:nvContentPartPr>
            <p14:xfrm>
              <a:off x="9452660" y="4941470"/>
              <a:ext cx="1119240" cy="1021320"/>
            </p14:xfrm>
          </p:contentPart>
        </mc:Choice>
        <mc:Fallback xmlns=""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C9AA9E16-7D15-BD0C-AD93-62C119FCD6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3660" y="4932473"/>
                <a:ext cx="1136880" cy="1038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4DEA3D76-6929-189E-3291-C194CEB5A389}"/>
                  </a:ext>
                </a:extLst>
              </p14:cNvPr>
              <p14:cNvContentPartPr/>
              <p14:nvPr/>
            </p14:nvContentPartPr>
            <p14:xfrm>
              <a:off x="5411660" y="764750"/>
              <a:ext cx="360" cy="360"/>
            </p14:xfrm>
          </p:contentPart>
        </mc:Choice>
        <mc:Fallback xmlns=""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4DEA3D76-6929-189E-3291-C194CEB5A3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2660" y="75575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655" name="Skupina 12">
            <a:extLst>
              <a:ext uri="{FF2B5EF4-FFF2-40B4-BE49-F238E27FC236}">
                <a16:creationId xmlns:a16="http://schemas.microsoft.com/office/drawing/2014/main" id="{6E958A75-8D33-D93C-513E-DA3C3B9A0C36}"/>
              </a:ext>
            </a:extLst>
          </p:cNvPr>
          <p:cNvGrpSpPr>
            <a:grpSpLocks/>
          </p:cNvGrpSpPr>
          <p:nvPr/>
        </p:nvGrpSpPr>
        <p:grpSpPr bwMode="auto">
          <a:xfrm>
            <a:off x="8593138" y="1539875"/>
            <a:ext cx="0" cy="0"/>
            <a:chOff x="8593340" y="153947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Písanie rukou 10">
                  <a:extLst>
                    <a:ext uri="{FF2B5EF4-FFF2-40B4-BE49-F238E27FC236}">
                      <a16:creationId xmlns:a16="http://schemas.microsoft.com/office/drawing/2014/main" id="{9E14C611-A94C-79EA-EF7A-A37471C50F21}"/>
                    </a:ext>
                  </a:extLst>
                </p14:cNvPr>
                <p14:cNvContentPartPr/>
                <p14:nvPr/>
              </p14:nvContentPartPr>
              <p14:xfrm>
                <a:off x="8593340" y="1539470"/>
                <a:ext cx="360" cy="360"/>
              </p14:xfrm>
            </p:contentPart>
          </mc:Choice>
          <mc:Fallback xmlns="">
            <p:pic>
              <p:nvPicPr>
                <p:cNvPr id="11" name="Písanie rukou 10">
                  <a:extLst>
                    <a:ext uri="{FF2B5EF4-FFF2-40B4-BE49-F238E27FC236}">
                      <a16:creationId xmlns:a16="http://schemas.microsoft.com/office/drawing/2014/main" id="{9E14C611-A94C-79EA-EF7A-A37471C50F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84340" y="15304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Písanie rukou 11">
                  <a:extLst>
                    <a:ext uri="{FF2B5EF4-FFF2-40B4-BE49-F238E27FC236}">
                      <a16:creationId xmlns:a16="http://schemas.microsoft.com/office/drawing/2014/main" id="{394B487E-3192-0BFB-DD5F-FF652DC7E906}"/>
                    </a:ext>
                  </a:extLst>
                </p14:cNvPr>
                <p14:cNvContentPartPr/>
                <p14:nvPr/>
              </p14:nvContentPartPr>
              <p14:xfrm>
                <a:off x="8593340" y="1539470"/>
                <a:ext cx="360" cy="360"/>
              </p14:xfrm>
            </p:contentPart>
          </mc:Choice>
          <mc:Fallback xmlns="">
            <p:pic>
              <p:nvPicPr>
                <p:cNvPr id="12" name="Písanie rukou 11">
                  <a:extLst>
                    <a:ext uri="{FF2B5EF4-FFF2-40B4-BE49-F238E27FC236}">
                      <a16:creationId xmlns:a16="http://schemas.microsoft.com/office/drawing/2014/main" id="{394B487E-3192-0BFB-DD5F-FF652DC7E90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84340" y="15304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B05FFFE-9C53-27A4-8476-6C482EDC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7" y="807522"/>
            <a:ext cx="11502369" cy="5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06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9C8B1D7-6AF9-3E81-708E-033A94E205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E9491C-0342-4DD4-9837-EDD3ACA2FD2A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FB7A89F0-108F-3985-DBF5-5A0F70F61875}"/>
                  </a:ext>
                </a:extLst>
              </p14:cNvPr>
              <p14:cNvContentPartPr/>
              <p14:nvPr/>
            </p14:nvContentPartPr>
            <p14:xfrm>
              <a:off x="3041420" y="2024721"/>
              <a:ext cx="360" cy="3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FB7A89F0-108F-3985-DBF5-5A0F70F618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2420" y="201572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8676" name="Obrázok 4" descr="Obrázok, na ktorom je text">
            <a:extLst>
              <a:ext uri="{FF2B5EF4-FFF2-40B4-BE49-F238E27FC236}">
                <a16:creationId xmlns:a16="http://schemas.microsoft.com/office/drawing/2014/main" id="{025EEC39-346F-A0BB-3C47-45C311B8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73088"/>
            <a:ext cx="111410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D717BD5-97F1-150C-BF17-E7AEEB2466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E9491C-0342-4DD4-9837-EDD3ACA2FD2A}" type="datetime1">
              <a:rPr lang="sk-SK"/>
              <a:pPr>
                <a:defRPr/>
              </a:pPr>
              <a:t>28.11.2023</a:t>
            </a:fld>
            <a:endParaRPr lang="en-US" dirty="0"/>
          </a:p>
        </p:txBody>
      </p:sp>
      <p:pic>
        <p:nvPicPr>
          <p:cNvPr id="29699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6833F0A9-D770-4958-CD61-1E1E8931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1188"/>
            <a:ext cx="1098232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D8943-E3BC-87A6-5B36-DA406759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3348"/>
          </a:xfrm>
        </p:spPr>
        <p:txBody>
          <a:bodyPr/>
          <a:lstStyle/>
          <a:p>
            <a:r>
              <a:rPr lang="sk-SK" dirty="0"/>
              <a:t>Slovensko – KIS3G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B494E6-941A-F6A9-F106-F98F3C3D6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70" y="1527859"/>
            <a:ext cx="10512862" cy="4649105"/>
          </a:xfrm>
        </p:spPr>
        <p:txBody>
          <a:bodyPr>
            <a:normAutofit/>
          </a:bodyPr>
          <a:lstStyle/>
          <a:p>
            <a:pPr algn="l"/>
            <a:r>
              <a:rPr lang="sk-SK" b="0" i="0" dirty="0">
                <a:solidFill>
                  <a:srgbClr val="005FB2"/>
                </a:solidFill>
                <a:effectLst/>
                <a:latin typeface="Roboto" panose="02000000000000000000" pitchFamily="2" charset="0"/>
              </a:rPr>
              <a:t>Projekt KIS3G - </a:t>
            </a:r>
            <a:r>
              <a:rPr lang="sk-SK" b="1" i="0" dirty="0">
                <a:solidFill>
                  <a:srgbClr val="00539B"/>
                </a:solidFill>
                <a:effectLst/>
                <a:latin typeface="Roboto" panose="02000000000000000000" pitchFamily="2" charset="0"/>
              </a:rPr>
              <a:t>Knižnično-informačný systém tretej generácie (KIS3G)</a:t>
            </a:r>
          </a:p>
          <a:p>
            <a:pPr algn="l"/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Projekt KIS3G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je projekt štátneho informačného systému, ktorý združuje subjekty používajúce integrovaný knižnično-informačný systém 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Virtua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 </a:t>
            </a:r>
            <a:endParaRPr lang="sk-SK" b="0" i="0" dirty="0">
              <a:solidFill>
                <a:srgbClr val="3A4552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sk-SK" b="1" i="0" dirty="0">
                <a:solidFill>
                  <a:srgbClr val="073380"/>
                </a:solidFill>
                <a:effectLst/>
                <a:latin typeface="Roboto" panose="02000000000000000000" pitchFamily="2" charset="0"/>
              </a:rPr>
              <a:t>História implementácie projektu</a:t>
            </a:r>
            <a:br>
              <a:rPr lang="sk-SK" b="0" i="0" dirty="0">
                <a:solidFill>
                  <a:srgbClr val="3A4552"/>
                </a:solidFill>
                <a:effectLst/>
                <a:latin typeface="Roboto" panose="02000000000000000000" pitchFamily="2" charset="0"/>
              </a:rPr>
            </a:b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2002 - projekt KIS3G vznikol po schválení Programu elektronizácie knižníc v SR.</a:t>
            </a:r>
            <a:b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2003 - SNK pre knižnice na Slovensku v súlade </a:t>
            </a:r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 uznesením vlády SR č. 801/2002 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obstarala spoločný aplikačný softvér KIS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Vitua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CA0715-C5BE-69DD-AB2B-51E4F172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8DA69-50BD-084B-A172-5AD19ABB1F80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CE22462-DFDB-490F-9293-5BD08EA8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13851212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06584-2436-3441-CEA1-CA735200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KIS3G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1C1BF4-510E-EBF6-09EF-4A3306C8D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89" y="1342104"/>
            <a:ext cx="10156825" cy="4940709"/>
          </a:xfrm>
        </p:spPr>
        <p:txBody>
          <a:bodyPr>
            <a:normAutofit lnSpcReduction="10000"/>
          </a:bodyPr>
          <a:lstStyle/>
          <a:p>
            <a:pPr algn="l"/>
            <a:r>
              <a:rPr lang="sk-SK" b="1" i="0" dirty="0">
                <a:solidFill>
                  <a:srgbClr val="073380"/>
                </a:solidFill>
                <a:effectLst/>
                <a:latin typeface="Roboto" panose="02000000000000000000" pitchFamily="2" charset="0"/>
              </a:rPr>
              <a:t>Princípy projektu</a:t>
            </a:r>
            <a:endParaRPr lang="sk-SK" b="0" i="0" dirty="0">
              <a:solidFill>
                <a:srgbClr val="3A455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dostupnosť spoločného softvéru pre knižnice SR a využívanie siete internet,</a:t>
            </a:r>
            <a:endParaRPr lang="sk-SK" b="0" i="0" dirty="0">
              <a:solidFill>
                <a:srgbClr val="58595B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štandardizácia a profesionálna spolupráca knižníc. </a:t>
            </a:r>
            <a:endParaRPr lang="sk-SK" b="0" i="0" dirty="0">
              <a:solidFill>
                <a:srgbClr val="58595B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sk-SK" b="1" i="0" dirty="0">
                <a:solidFill>
                  <a:srgbClr val="073380"/>
                </a:solidFill>
                <a:effectLst/>
                <a:latin typeface="Roboto" panose="02000000000000000000" pitchFamily="2" charset="0"/>
              </a:rPr>
              <a:t>Cieľ projektu</a:t>
            </a:r>
            <a:endParaRPr lang="sk-SK" b="0" i="0" dirty="0">
              <a:solidFill>
                <a:srgbClr val="3A4552"/>
              </a:solidFill>
              <a:effectLst/>
              <a:latin typeface="Roboto" panose="02000000000000000000" pitchFamily="2" charset="0"/>
            </a:endParaRPr>
          </a:p>
          <a:p>
            <a:pPr lvl="1"/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Vytvoriť štandardné a jednotné prostredie, prostredníctvom spoločných databáz sprístupňovať zdroje kultúrneho a vedeckého dedičstva a tým poskytovať kvalitnejšie knižnično-informačné služby. </a:t>
            </a:r>
          </a:p>
          <a:p>
            <a:pPr lvl="1"/>
            <a:r>
              <a:rPr lang="sk-SK" dirty="0">
                <a:solidFill>
                  <a:srgbClr val="000000"/>
                </a:solidFill>
                <a:latin typeface="Roboto" panose="02000000000000000000" pitchFamily="2" charset="0"/>
              </a:rPr>
              <a:t>Implementácia na základe zmlúv a rokovania s knižnicami a zriaďovateľmi</a:t>
            </a:r>
          </a:p>
          <a:p>
            <a:pPr lvl="1"/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512 klientov</a:t>
            </a:r>
            <a:r>
              <a:rPr lang="sk-S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Za 52 knižníc a systémov v r. 2012: 145 744,43 USD </a:t>
            </a:r>
            <a:endParaRPr lang="sk-SK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lvl="1"/>
            <a:r>
              <a:rPr lang="sk-SK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Za jedného zamestnaneckého klienta: 284 USD</a:t>
            </a:r>
            <a:endParaRPr lang="sk-SK" b="0" i="0" dirty="0">
              <a:solidFill>
                <a:srgbClr val="3A4552"/>
              </a:solidFill>
              <a:effectLst/>
              <a:latin typeface="Roboto" panose="02000000000000000000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89DB38-209A-6D0B-29A5-28B40D123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25BBA-0F4C-DE48-B45E-124D966E6FD7}" type="datetime1">
              <a:rPr lang="sk-SK" smtClean="0"/>
              <a:t>28.11.2023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B5AD01-1E96-6EDE-5426-DDFE8248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0909212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A0F21-5151-E271-3994-B8FE2157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9" y="76200"/>
            <a:ext cx="10156825" cy="1198808"/>
          </a:xfrm>
        </p:spPr>
        <p:txBody>
          <a:bodyPr/>
          <a:lstStyle/>
          <a:p>
            <a:r>
              <a:rPr lang="sk-SK" dirty="0"/>
              <a:t>Súčasná situácia KIS3G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C2B1ED-85C1-8FA3-6BF1-B2F64F0A8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00" y="1275008"/>
            <a:ext cx="10488814" cy="5125792"/>
          </a:xfrm>
        </p:spPr>
        <p:txBody>
          <a:bodyPr/>
          <a:lstStyle/>
          <a:p>
            <a:r>
              <a:rPr lang="sk-SK" dirty="0"/>
              <a:t>Od roku 2012 nastal útlm podpory KIS3G u prevádzkovateľa</a:t>
            </a:r>
          </a:p>
          <a:p>
            <a:r>
              <a:rPr lang="sk-SK" dirty="0"/>
              <a:t>Mnoho knižníc prešlo na lokálne komerčné systémy</a:t>
            </a:r>
          </a:p>
          <a:p>
            <a:r>
              <a:rPr lang="sk-SK" dirty="0"/>
              <a:t>Namiesto integrácie – rozdrobenosť, </a:t>
            </a:r>
            <a:r>
              <a:rPr lang="sk-SK" dirty="0" err="1"/>
              <a:t>multiplicity</a:t>
            </a:r>
            <a:r>
              <a:rPr lang="sk-SK" dirty="0"/>
              <a:t>... </a:t>
            </a:r>
          </a:p>
          <a:p>
            <a:r>
              <a:rPr lang="sk-SK" dirty="0"/>
              <a:t>Niektoré knižnice prešli na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KOHA</a:t>
            </a:r>
          </a:p>
          <a:p>
            <a:r>
              <a:rPr lang="sk-SK" dirty="0"/>
              <a:t>V roku 2023 prevádzkovateľ oznámil „liberalizáciu“ </a:t>
            </a:r>
          </a:p>
          <a:p>
            <a:r>
              <a:rPr lang="sk-SK" dirty="0"/>
              <a:t>Každá knižnica si má obstarať systém, aký chce (2027)</a:t>
            </a:r>
          </a:p>
          <a:p>
            <a:r>
              <a:rPr lang="sk-SK" dirty="0"/>
              <a:t>Vo všeobecnosti došlo k likvidácii KIS3G a ku fragmentácii knižničných služieb</a:t>
            </a:r>
          </a:p>
          <a:p>
            <a:r>
              <a:rPr lang="sk-SK" dirty="0"/>
              <a:t>Možno očakávať zvýšenie nákladov a zhoršenie služieb občanom, zaostávanie Slovenska kvôli ignorovaniu trendov v odbore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12D84EA-BA69-4D15-0B21-73B3C546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629133-6696-9E48-83A1-303631DD420F}" type="datetime1">
              <a:rPr lang="sk-SK" smtClean="0"/>
              <a:t>28.11.2023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D8B51E5-DE5E-B472-7483-2A4C6990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62624072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{64C565A3-8FF7-AE46-8D3A-13E0963498E6}tf16401369</Template>
  <TotalTime>8709</TotalTime>
  <Words>10003</Words>
  <Application>Microsoft Macintosh PowerPoint</Application>
  <PresentationFormat>Širokouhlá</PresentationFormat>
  <Paragraphs>756</Paragraphs>
  <Slides>64</Slides>
  <Notes>56</Notes>
  <HiddenSlides>0</HiddenSlides>
  <MMClips>0</MMClips>
  <ScaleCrop>false</ScaleCrop>
  <HeadingPairs>
    <vt:vector size="8" baseType="variant">
      <vt:variant>
        <vt:lpstr>Použité písma</vt:lpstr>
      </vt:variant>
      <vt:variant>
        <vt:i4>22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64</vt:i4>
      </vt:variant>
    </vt:vector>
  </HeadingPairs>
  <TitlesOfParts>
    <vt:vector size="88" baseType="lpstr">
      <vt:lpstr>-apple-system</vt:lpstr>
      <vt:lpstr>Arial</vt:lpstr>
      <vt:lpstr>Arial</vt:lpstr>
      <vt:lpstr>Calibri</vt:lpstr>
      <vt:lpstr>Calibri Light</vt:lpstr>
      <vt:lpstr>Century Gothic</vt:lpstr>
      <vt:lpstr>Helvetica</vt:lpstr>
      <vt:lpstr>Inconsolata</vt:lpstr>
      <vt:lpstr>inherit</vt:lpstr>
      <vt:lpstr>Lumin Sans</vt:lpstr>
      <vt:lpstr>Lumin Serif</vt:lpstr>
      <vt:lpstr>Open Sans</vt:lpstr>
      <vt:lpstr>Open Sans</vt:lpstr>
      <vt:lpstr>Open Sans Condensed</vt:lpstr>
      <vt:lpstr>Roboto</vt:lpstr>
      <vt:lpstr>Segoe UI</vt:lpstr>
      <vt:lpstr>Tahoma</vt:lpstr>
      <vt:lpstr>Times New Roman</vt:lpstr>
      <vt:lpstr>Titillium Web</vt:lpstr>
      <vt:lpstr>var(--chakra-fonts-heading)</vt:lpstr>
      <vt:lpstr>YahooSans VF</vt:lpstr>
      <vt:lpstr>YouTube Sans</vt:lpstr>
      <vt:lpstr>Motív Office</vt:lpstr>
      <vt:lpstr>Dokument</vt:lpstr>
      <vt:lpstr>Cesta ku knižničným službám piatej generácie a projekt Skriptor</vt:lpstr>
      <vt:lpstr>Osnova</vt:lpstr>
      <vt:lpstr>Technológie pre smart knižnice</vt:lpstr>
      <vt:lpstr>1.  ILS (Integrated Library Systems)   Integrované knižničné systémy</vt:lpstr>
      <vt:lpstr>Najlepšie globálne ILS (2023)</vt:lpstr>
      <vt:lpstr>Lokálne komerčné systémy</vt:lpstr>
      <vt:lpstr>Slovensko – KIS3G</vt:lpstr>
      <vt:lpstr>KIS3G</vt:lpstr>
      <vt:lpstr>Súčasná situácia KIS3G</vt:lpstr>
      <vt:lpstr>KIS3G  v rokoch 2019-2023</vt:lpstr>
      <vt:lpstr>KIS3G v roku 2023 (jún)</vt:lpstr>
      <vt:lpstr>Náklady na obstaranie systémov lokálne pre každú inštitúciu/knižnicu</vt:lpstr>
      <vt:lpstr>Monolitická architektúra ILS</vt:lpstr>
      <vt:lpstr> Koniec ILS ?  </vt:lpstr>
      <vt:lpstr>     2.  LSP (Library Services Platforms)   Platformy knižničných služieb </vt:lpstr>
      <vt:lpstr>Platformy LSP</vt:lpstr>
      <vt:lpstr>Prezentácia programu PowerPoint</vt:lpstr>
      <vt:lpstr>Prezentácia programu PowerPoint</vt:lpstr>
      <vt:lpstr>Architektúra mikroslužieb LSP</vt:lpstr>
      <vt:lpstr>Prezentácia programu PowerPoint</vt:lpstr>
      <vt:lpstr>3 FOLIO</vt:lpstr>
      <vt:lpstr>Typy inštalácie a nasadenia </vt:lpstr>
      <vt:lpstr>Požiadavky na systém </vt:lpstr>
      <vt:lpstr>FOLIO – technické požadavky</vt:lpstr>
      <vt:lpstr>Instalace - Nastavení &gt; Verze softwaru </vt:lpstr>
      <vt:lpstr>Prezentácia programu PowerPoint</vt:lpstr>
      <vt:lpstr>Rozšírenie FOLIO 2021</vt:lpstr>
      <vt:lpstr>Prezentácia programu PowerPoint</vt:lpstr>
      <vt:lpstr>4. FOLIO DEMO</vt:lpstr>
      <vt:lpstr>FOLIO - DEMO VERZE</vt:lpstr>
      <vt:lpstr>FOLIO – vytvorenie účtu (Chalmers)</vt:lpstr>
      <vt:lpstr>Prihlásenie zamestnacov/verejnosti (Chalmers)</vt:lpstr>
      <vt:lpstr>Nyenrode – Ebsco FOLIO (2023)</vt:lpstr>
      <vt:lpstr>FOLIO nájomník (TENANT)</vt:lpstr>
      <vt:lpstr>Význam MULTITENANT FOLIO</vt:lpstr>
      <vt:lpstr>Knižnica ako "nájomca". Príklad</vt:lpstr>
      <vt:lpstr>FOLIO a digitálne úložisko?</vt:lpstr>
      <vt:lpstr>Prezentácia programu PowerPoint</vt:lpstr>
      <vt:lpstr>EBSCO FOLIO</vt:lpstr>
      <vt:lpstr>Na webových stránkách FOLIO</vt:lpstr>
      <vt:lpstr>Prezentácia programu PowerPoint</vt:lpstr>
      <vt:lpstr>Prezentácia programu PowerPoint</vt:lpstr>
      <vt:lpstr>Prezentácia programu PowerPoint</vt:lpstr>
      <vt:lpstr>5. FOLIO KONZORCIUM  NAKIS5G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Záver: FOLIO - úplne nová platforma (LSP) </vt:lpstr>
      <vt:lpstr>Projekt SKRIPTOR</vt:lpstr>
      <vt:lpstr>Projekt Skriptor </vt:lpstr>
      <vt:lpstr>Výskumníci SKRIPTOR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FOLIO pre SVKOS/MSK</dc:title>
  <dc:creator>Dusan Katuscak</dc:creator>
  <cp:lastModifiedBy>Dusan Katuscak</cp:lastModifiedBy>
  <cp:revision>106</cp:revision>
  <dcterms:created xsi:type="dcterms:W3CDTF">2023-10-29T09:45:43Z</dcterms:created>
  <dcterms:modified xsi:type="dcterms:W3CDTF">2023-11-28T19:25:37Z</dcterms:modified>
</cp:coreProperties>
</file>