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46"/>
  </p:notesMasterIdLst>
  <p:handoutMasterIdLst>
    <p:handoutMasterId r:id="rId47"/>
  </p:handoutMasterIdLst>
  <p:sldIdLst>
    <p:sldId id="264" r:id="rId2"/>
    <p:sldId id="287" r:id="rId3"/>
    <p:sldId id="288" r:id="rId4"/>
    <p:sldId id="289" r:id="rId5"/>
    <p:sldId id="297" r:id="rId6"/>
    <p:sldId id="298" r:id="rId7"/>
    <p:sldId id="299" r:id="rId8"/>
    <p:sldId id="300" r:id="rId9"/>
    <p:sldId id="305" r:id="rId10"/>
    <p:sldId id="306" r:id="rId11"/>
    <p:sldId id="301" r:id="rId12"/>
    <p:sldId id="303" r:id="rId13"/>
    <p:sldId id="302" r:id="rId14"/>
    <p:sldId id="308" r:id="rId15"/>
    <p:sldId id="304" r:id="rId16"/>
    <p:sldId id="307" r:id="rId17"/>
    <p:sldId id="309" r:id="rId18"/>
    <p:sldId id="318" r:id="rId19"/>
    <p:sldId id="319" r:id="rId20"/>
    <p:sldId id="320" r:id="rId21"/>
    <p:sldId id="321" r:id="rId22"/>
    <p:sldId id="322" r:id="rId23"/>
    <p:sldId id="310" r:id="rId24"/>
    <p:sldId id="311" r:id="rId25"/>
    <p:sldId id="312" r:id="rId26"/>
    <p:sldId id="313" r:id="rId27"/>
    <p:sldId id="314" r:id="rId28"/>
    <p:sldId id="316" r:id="rId29"/>
    <p:sldId id="326" r:id="rId30"/>
    <p:sldId id="327" r:id="rId31"/>
    <p:sldId id="328" r:id="rId32"/>
    <p:sldId id="323" r:id="rId33"/>
    <p:sldId id="286" r:id="rId34"/>
    <p:sldId id="292" r:id="rId35"/>
    <p:sldId id="282" r:id="rId36"/>
    <p:sldId id="315" r:id="rId37"/>
    <p:sldId id="293" r:id="rId38"/>
    <p:sldId id="324" r:id="rId39"/>
    <p:sldId id="325" r:id="rId40"/>
    <p:sldId id="294" r:id="rId41"/>
    <p:sldId id="290" r:id="rId42"/>
    <p:sldId id="317" r:id="rId43"/>
    <p:sldId id="291" r:id="rId44"/>
    <p:sldId id="295" r:id="rId45"/>
  </p:sldIdLst>
  <p:sldSz cx="12188825" cy="6858000"/>
  <p:notesSz cx="6858000" cy="9144000"/>
  <p:defaultTextStyle>
    <a:defPPr>
      <a:defRPr lang="sk-SK"/>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374C81"/>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8E9EC"/>
          </a:solidFill>
        </a:fill>
      </a:tcStyle>
    </a:wholeTbl>
    <a:band1H>
      <a:tcStyle>
        <a:tcBdr/>
        <a:fill>
          <a:solidFill>
            <a:srgbClr val="CFD0D6"/>
          </a:solidFill>
        </a:fill>
      </a:tcStyle>
    </a:band1H>
    <a:band2H>
      <a:tcStyle>
        <a:tcBdr/>
      </a:tcStyle>
    </a:band2H>
    <a:band1V>
      <a:tcStyle>
        <a:tcBdr/>
        <a:fill>
          <a:solidFill>
            <a:srgbClr val="CFD0D6"/>
          </a:solidFill>
        </a:fill>
      </a:tcStyle>
    </a:band1V>
    <a:band2V>
      <a:tcStyle>
        <a:tcBdr/>
      </a:tcStyle>
    </a:band2V>
    <a:lastCol>
      <a:tcTxStyle b="on">
        <a:font>
          <a:latin typeface="+mn-lt"/>
          <a:ea typeface="+mn-ea"/>
          <a:cs typeface="+mn-cs"/>
        </a:font>
        <a:srgbClr val="FFFFFF"/>
      </a:tcTxStyle>
      <a:tcStyle>
        <a:tcBdr/>
        <a:fill>
          <a:solidFill>
            <a:srgbClr val="414E77"/>
          </a:solidFill>
        </a:fill>
      </a:tcStyle>
    </a:lastCol>
    <a:firstCol>
      <a:tcTxStyle b="on">
        <a:font>
          <a:latin typeface="+mn-lt"/>
          <a:ea typeface="+mn-ea"/>
          <a:cs typeface="+mn-cs"/>
        </a:font>
        <a:srgbClr val="FFFFFF"/>
      </a:tcTxStyle>
      <a:tcStyle>
        <a:tcBdr/>
        <a:fill>
          <a:solidFill>
            <a:srgbClr val="414E77"/>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14E77"/>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14E77"/>
          </a:solidFill>
        </a:fill>
      </a:tcStyle>
    </a:firstRow>
  </a:tblStyle>
  <a:tblStyle styleId="{B301B821-A1FF-4177-AEE7-76D212191A09}" styleName="">
    <a:wholeTbl>
      <a:tcTxStyle>
        <a:font>
          <a:latin typeface="+mn-lt"/>
          <a:ea typeface="+mn-ea"/>
          <a:cs typeface="+mn-cs"/>
        </a:font>
        <a:srgbClr val="374C81"/>
      </a:tcTxStyle>
      <a:tcStyle>
        <a:tcBdr>
          <a:left>
            <a:ln w="12701" cap="flat" cmpd="sng" algn="ctr">
              <a:solidFill>
                <a:srgbClr val="414E77"/>
              </a:solidFill>
              <a:prstDash val="solid"/>
              <a:round/>
              <a:headEnd type="none" w="med" len="med"/>
              <a:tailEnd type="none" w="med" len="med"/>
            </a:ln>
          </a:left>
          <a:right>
            <a:ln w="12701" cap="flat" cmpd="sng" algn="ctr">
              <a:solidFill>
                <a:srgbClr val="414E77"/>
              </a:solidFill>
              <a:prstDash val="solid"/>
              <a:round/>
              <a:headEnd type="none" w="med" len="med"/>
              <a:tailEnd type="none" w="med" len="med"/>
            </a:ln>
          </a:right>
          <a:top>
            <a:ln w="12701" cap="flat" cmpd="sng" algn="ctr">
              <a:solidFill>
                <a:srgbClr val="414E77"/>
              </a:solidFill>
              <a:prstDash val="solid"/>
              <a:round/>
              <a:headEnd type="none" w="med" len="med"/>
              <a:tailEnd type="none" w="med" len="med"/>
            </a:ln>
          </a:top>
          <a:bottom>
            <a:ln w="12701" cap="flat" cmpd="sng" algn="ctr">
              <a:solidFill>
                <a:srgbClr val="414E77"/>
              </a:solidFill>
              <a:prstDash val="solid"/>
              <a:round/>
              <a:headEnd type="none" w="med" len="med"/>
              <a:tailEnd type="none" w="med" len="med"/>
            </a:ln>
          </a:bottom>
        </a:tcBdr>
        <a:fill>
          <a:solidFill>
            <a:srgbClr val="FFFFFF"/>
          </a:solidFill>
        </a:fill>
      </a:tcStyle>
    </a:wholeTbl>
    <a:band1H>
      <a:tcStyle>
        <a:tcBdr/>
        <a:fill>
          <a:solidFill>
            <a:srgbClr val="E8E9EC"/>
          </a:solidFill>
        </a:fill>
      </a:tcStyle>
    </a:band1H>
    <a:band1V>
      <a:tcStyle>
        <a:tcBdr/>
        <a:fill>
          <a:solidFill>
            <a:srgbClr val="E8E9EC"/>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14E77"/>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fill>
          <a:solidFill>
            <a:srgbClr val="414E77"/>
          </a:solidFill>
        </a:fill>
      </a:tcStyle>
    </a:firstRow>
  </a:tblStyle>
  <a:tblStyle styleId="{21E4AEA4-8DFA-4A89-87EB-49C32662AFE0}" styleName="">
    <a:wholeTbl>
      <a:tcTxStyle>
        <a:font>
          <a:latin typeface="+mn-lt"/>
          <a:ea typeface="+mn-ea"/>
          <a:cs typeface="+mn-cs"/>
        </a:font>
        <a:srgbClr val="374C81"/>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BF1F5"/>
          </a:solidFill>
        </a:fill>
      </a:tcStyle>
    </a:wholeTbl>
    <a:band1H>
      <a:tcStyle>
        <a:tcBdr/>
        <a:fill>
          <a:solidFill>
            <a:srgbClr val="D5E2EA"/>
          </a:solidFill>
        </a:fill>
      </a:tcStyle>
    </a:band1H>
    <a:band2H>
      <a:tcStyle>
        <a:tcBdr/>
      </a:tcStyle>
    </a:band2H>
    <a:band1V>
      <a:tcStyle>
        <a:tcBdr/>
        <a:fill>
          <a:solidFill>
            <a:srgbClr val="D5E2EA"/>
          </a:solidFill>
        </a:fill>
      </a:tcStyle>
    </a:band1V>
    <a:band2V>
      <a:tcStyle>
        <a:tcBdr/>
      </a:tcStyle>
    </a:band2V>
    <a:lastCol>
      <a:tcTxStyle b="on">
        <a:font>
          <a:latin typeface="+mn-lt"/>
          <a:ea typeface="+mn-ea"/>
          <a:cs typeface="+mn-cs"/>
        </a:font>
        <a:srgbClr val="FFFFFF"/>
      </a:tcTxStyle>
      <a:tcStyle>
        <a:tcBdr/>
        <a:fill>
          <a:solidFill>
            <a:srgbClr val="70AAC4"/>
          </a:solidFill>
        </a:fill>
      </a:tcStyle>
    </a:lastCol>
    <a:firstCol>
      <a:tcTxStyle b="on">
        <a:font>
          <a:latin typeface="+mn-lt"/>
          <a:ea typeface="+mn-ea"/>
          <a:cs typeface="+mn-cs"/>
        </a:font>
        <a:srgbClr val="FFFFFF"/>
      </a:tcTxStyle>
      <a:tcStyle>
        <a:tcBdr/>
        <a:fill>
          <a:solidFill>
            <a:srgbClr val="70AA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70AA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70AAC4"/>
          </a:solidFill>
        </a:fill>
      </a:tcStyle>
    </a:firstRow>
  </a:tblStyle>
  <a:tblStyle styleId="{69012ECD-51FC-41F1-AA8D-1B2483CD663E}" styleName="">
    <a:wholeTbl>
      <a:tcTxStyle>
        <a:font>
          <a:latin typeface="+mn-lt"/>
          <a:ea typeface="+mn-ea"/>
          <a:cs typeface="+mn-cs"/>
        </a:font>
        <a:srgbClr val="374C81"/>
      </a:tcTxStyle>
      <a:tcStyle>
        <a:tcBdr>
          <a:left>
            <a:ln w="3172" cap="flat" cmpd="sng" algn="ctr">
              <a:solidFill>
                <a:srgbClr val="414E77"/>
              </a:solidFill>
              <a:prstDash val="solid"/>
              <a:round/>
              <a:headEnd type="none" w="med" len="med"/>
              <a:tailEnd type="none" w="med" len="med"/>
            </a:ln>
          </a:left>
          <a:right>
            <a:ln w="3172" cap="flat" cmpd="sng" algn="ctr">
              <a:solidFill>
                <a:srgbClr val="414E77"/>
              </a:solidFill>
              <a:prstDash val="solid"/>
              <a:round/>
              <a:headEnd type="none" w="med" len="med"/>
              <a:tailEnd type="none" w="med" len="med"/>
            </a:ln>
          </a:right>
          <a:top>
            <a:ln w="3172" cap="flat" cmpd="sng" algn="ctr">
              <a:solidFill>
                <a:srgbClr val="414E77"/>
              </a:solidFill>
              <a:prstDash val="solid"/>
              <a:round/>
              <a:headEnd type="none" w="med" len="med"/>
              <a:tailEnd type="none" w="med" len="med"/>
            </a:ln>
          </a:top>
          <a:bottom>
            <a:ln w="3172" cap="flat" cmpd="sng" algn="ctr">
              <a:solidFill>
                <a:srgbClr val="414E77"/>
              </a:solidFill>
              <a:prstDash val="solid"/>
              <a:round/>
              <a:headEnd type="none" w="med" len="med"/>
              <a:tailEnd type="none" w="med" len="med"/>
            </a:ln>
          </a:bottom>
        </a:tcBdr>
      </a:tcStyle>
    </a:wholeTbl>
    <a:band1H>
      <a:tcStyle>
        <a:tcBdr>
          <a:top>
            <a:ln w="3172" cap="flat" cmpd="sng" algn="ctr">
              <a:solidFill>
                <a:srgbClr val="414E77"/>
              </a:solidFill>
              <a:prstDash val="solid"/>
              <a:round/>
              <a:headEnd type="none" w="med" len="med"/>
              <a:tailEnd type="none" w="med" len="med"/>
            </a:ln>
          </a:top>
          <a:bottom>
            <a:ln w="3172" cap="flat" cmpd="sng" algn="ctr">
              <a:solidFill>
                <a:srgbClr val="414E77"/>
              </a:solidFill>
              <a:prstDash val="solid"/>
              <a:round/>
              <a:headEnd type="none" w="med" len="med"/>
              <a:tailEnd type="none" w="med" len="med"/>
            </a:ln>
          </a:bottom>
        </a:tcBdr>
      </a:tcStyle>
    </a:band1H>
    <a:band1V>
      <a:tcStyle>
        <a:tcBdr>
          <a:left>
            <a:ln w="3172" cap="flat" cmpd="sng" algn="ctr">
              <a:solidFill>
                <a:srgbClr val="414E77"/>
              </a:solidFill>
              <a:prstDash val="solid"/>
              <a:round/>
              <a:headEnd type="none" w="med" len="med"/>
              <a:tailEnd type="none" w="med" len="med"/>
            </a:ln>
          </a:left>
          <a:right>
            <a:ln w="3172" cap="flat" cmpd="sng" algn="ctr">
              <a:solidFill>
                <a:srgbClr val="414E77"/>
              </a:solidFill>
              <a:prstDash val="solid"/>
              <a:round/>
              <a:headEnd type="none" w="med" len="med"/>
              <a:tailEnd type="none" w="med" len="med"/>
            </a:ln>
          </a:right>
        </a:tcBdr>
      </a:tcStyle>
    </a:band1V>
    <a:band2V>
      <a:tcStyle>
        <a:tcBdr>
          <a:left>
            <a:ln w="3172" cap="flat" cmpd="sng" algn="ctr">
              <a:solidFill>
                <a:srgbClr val="414E77"/>
              </a:solidFill>
              <a:prstDash val="solid"/>
              <a:round/>
              <a:headEnd type="none" w="med" len="med"/>
              <a:tailEnd type="none" w="med" len="med"/>
            </a:ln>
          </a:left>
          <a:right>
            <a:ln w="3172" cap="flat" cmpd="sng" algn="ctr">
              <a:solidFill>
                <a:srgbClr val="414E77"/>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14E77"/>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414E77"/>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86" autoAdjust="0"/>
    <p:restoredTop sz="73602" autoAdjust="0"/>
  </p:normalViewPr>
  <p:slideViewPr>
    <p:cSldViewPr snapToGrid="0">
      <p:cViewPr varScale="1">
        <p:scale>
          <a:sx n="92" d="100"/>
          <a:sy n="92" d="100"/>
        </p:scale>
        <p:origin x="304" y="176"/>
      </p:cViewPr>
      <p:guideLst/>
    </p:cSldViewPr>
  </p:slideViewPr>
  <p:notesTextViewPr>
    <p:cViewPr>
      <p:scale>
        <a:sx n="1" d="1"/>
        <a:sy n="1" d="1"/>
      </p:scale>
      <p:origin x="0" y="-4112"/>
    </p:cViewPr>
  </p:notesTextViewPr>
  <p:notesViewPr>
    <p:cSldViewPr snapToGrid="0">
      <p:cViewPr varScale="1">
        <p:scale>
          <a:sx n="96" d="100"/>
          <a:sy n="96" d="100"/>
        </p:scale>
        <p:origin x="326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Zástupný objekt hlavičky 1">
            <a:extLst>
              <a:ext uri="{FF2B5EF4-FFF2-40B4-BE49-F238E27FC236}">
                <a16:creationId xmlns:a16="http://schemas.microsoft.com/office/drawing/2014/main" id="{3E435D6D-1B8D-CD38-6A4F-3DD1A6814CDD}"/>
              </a:ext>
            </a:extLst>
          </p:cNvPr>
          <p:cNvSpPr txBox="1">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defTabSz="1217613" eaLnBrk="1" hangingPunct="1">
              <a:defRPr>
                <a:solidFill>
                  <a:srgbClr val="000000"/>
                </a:solidFill>
                <a:latin typeface="Century Gothic" panose="020B0502020202020204" pitchFamily="34" charset="0"/>
              </a:defRPr>
            </a:lvl1pPr>
          </a:lstStyle>
          <a:p>
            <a:pPr>
              <a:defRPr/>
            </a:pPr>
            <a:endParaRPr lang="sk-SK" altLang="sk-SK"/>
          </a:p>
        </p:txBody>
      </p:sp>
      <p:sp>
        <p:nvSpPr>
          <p:cNvPr id="14339" name="Zástupný objekt dátumu 2">
            <a:extLst>
              <a:ext uri="{FF2B5EF4-FFF2-40B4-BE49-F238E27FC236}">
                <a16:creationId xmlns:a16="http://schemas.microsoft.com/office/drawing/2014/main" id="{885D7A05-37C3-F6E2-F436-030C1397A016}"/>
              </a:ext>
            </a:extLst>
          </p:cNvPr>
          <p:cNvSpPr txBox="1">
            <a:spLocks noGrp="1" noChangeArrowheads="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defTabSz="1217613" eaLnBrk="1" hangingPunct="1">
              <a:defRPr>
                <a:solidFill>
                  <a:srgbClr val="000000"/>
                </a:solidFill>
                <a:latin typeface="Century Gothic" panose="020B0502020202020204" pitchFamily="34" charset="0"/>
              </a:defRPr>
            </a:lvl1pPr>
          </a:lstStyle>
          <a:p>
            <a:pPr>
              <a:defRPr/>
            </a:pPr>
            <a:fld id="{3C5D2742-7AE2-4949-A06A-170F0EABCD3F}" type="datetime1">
              <a:rPr lang="sk-SK" altLang="sk-SK"/>
              <a:pPr>
                <a:defRPr/>
              </a:pPr>
              <a:t>9.1.2024</a:t>
            </a:fld>
            <a:endParaRPr lang="sk-SK" altLang="sk-SK"/>
          </a:p>
        </p:txBody>
      </p:sp>
      <p:sp>
        <p:nvSpPr>
          <p:cNvPr id="14340" name="Zástupný objekt päty 3">
            <a:extLst>
              <a:ext uri="{FF2B5EF4-FFF2-40B4-BE49-F238E27FC236}">
                <a16:creationId xmlns:a16="http://schemas.microsoft.com/office/drawing/2014/main" id="{A60D8F2D-2EC1-62EA-7EC1-55F63FCEB5E9}"/>
              </a:ext>
            </a:extLst>
          </p:cNvPr>
          <p:cNvSpPr txBox="1">
            <a:spLocks noGrp="1" noChangeArrowheads="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defTabSz="1217613" eaLnBrk="1" hangingPunct="1">
              <a:defRPr>
                <a:solidFill>
                  <a:srgbClr val="000000"/>
                </a:solidFill>
                <a:latin typeface="Century Gothic" panose="020B0502020202020204" pitchFamily="34" charset="0"/>
              </a:defRPr>
            </a:lvl1pPr>
          </a:lstStyle>
          <a:p>
            <a:pPr>
              <a:defRPr/>
            </a:pPr>
            <a:endParaRPr lang="sk-SK" altLang="sk-SK"/>
          </a:p>
        </p:txBody>
      </p:sp>
      <p:sp>
        <p:nvSpPr>
          <p:cNvPr id="14341" name="Zástupný objekt čísla snímky 4">
            <a:extLst>
              <a:ext uri="{FF2B5EF4-FFF2-40B4-BE49-F238E27FC236}">
                <a16:creationId xmlns:a16="http://schemas.microsoft.com/office/drawing/2014/main" id="{943C04F3-3EB1-57FB-A272-EA5D1E098614}"/>
              </a:ext>
            </a:extLst>
          </p:cNvPr>
          <p:cNvSpPr txBox="1">
            <a:spLocks noGrp="1" noChangeArrowheads="1"/>
          </p:cNvSpPr>
          <p:nvPr>
            <p:ph type="sldNum" sz="quarter" idx="3"/>
          </p:nvPr>
        </p:nvSpPr>
        <p:spPr bwMode="auto">
          <a:xfrm>
            <a:off x="3884613"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defTabSz="1217613" eaLnBrk="1" hangingPunct="1">
              <a:defRPr>
                <a:solidFill>
                  <a:srgbClr val="000000"/>
                </a:solidFill>
                <a:latin typeface="Century Gothic" panose="020B0502020202020204" pitchFamily="34" charset="0"/>
              </a:defRPr>
            </a:lvl1pPr>
          </a:lstStyle>
          <a:p>
            <a:pPr>
              <a:defRPr/>
            </a:pPr>
            <a:fld id="{FA09568C-85DD-F444-A8B7-1A3E310BB46C}" type="slidenum">
              <a:rPr lang="sk-SK" altLang="sk-SK"/>
              <a:pPr>
                <a:defRPr/>
              </a:pPr>
              <a:t>‹#›</a:t>
            </a:fld>
            <a:endParaRPr lang="sk-SK" altLang="sk-S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Zástupný objekt hlavičky 1">
            <a:extLst>
              <a:ext uri="{FF2B5EF4-FFF2-40B4-BE49-F238E27FC236}">
                <a16:creationId xmlns:a16="http://schemas.microsoft.com/office/drawing/2014/main" id="{255F1E2C-BE7C-E173-ACE8-491CF2C1A68D}"/>
              </a:ext>
            </a:extLst>
          </p:cNvPr>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lvl1pPr marL="0" marR="0" lvl="0" indent="0" algn="l" defTabSz="1218986" rtl="0" eaLnBrk="1" fontAlgn="auto" hangingPunct="1">
              <a:lnSpc>
                <a:spcPct val="100000"/>
              </a:lnSpc>
              <a:spcBef>
                <a:spcPts val="0"/>
              </a:spcBef>
              <a:spcAft>
                <a:spcPts val="0"/>
              </a:spcAft>
              <a:buNone/>
              <a:tabLst/>
              <a:defRPr lang="sk-SK" sz="1200" b="0" i="0" u="none" strike="noStrike" kern="1200" cap="none" spc="0" baseline="0">
                <a:solidFill>
                  <a:srgbClr val="000000"/>
                </a:solidFill>
                <a:uFillTx/>
                <a:latin typeface="Century Gothic"/>
              </a:defRPr>
            </a:lvl1pPr>
          </a:lstStyle>
          <a:p>
            <a:pPr>
              <a:defRPr/>
            </a:pPr>
            <a:endParaRPr/>
          </a:p>
        </p:txBody>
      </p:sp>
      <p:sp>
        <p:nvSpPr>
          <p:cNvPr id="3" name="Zástupný objekt dátumu 2">
            <a:extLst>
              <a:ext uri="{FF2B5EF4-FFF2-40B4-BE49-F238E27FC236}">
                <a16:creationId xmlns:a16="http://schemas.microsoft.com/office/drawing/2014/main" id="{F1373F00-D52E-CFFD-D4BF-767AD319FC37}"/>
              </a:ext>
            </a:extLst>
          </p:cNvPr>
          <p:cNvSpPr txBox="1">
            <a:spLocks noGrp="1"/>
          </p:cNvSpPr>
          <p:nvPr>
            <p:ph type="dt" idx="1"/>
          </p:nvPr>
        </p:nvSpPr>
        <p:spPr>
          <a:xfrm>
            <a:off x="3884613" y="0"/>
            <a:ext cx="2971800" cy="457200"/>
          </a:xfrm>
          <a:prstGeom prst="rect">
            <a:avLst/>
          </a:prstGeom>
          <a:noFill/>
          <a:ln>
            <a:noFill/>
          </a:ln>
        </p:spPr>
        <p:txBody>
          <a:bodyPr vert="horz" wrap="square" lIns="91440" tIns="45720" rIns="91440" bIns="45720" anchor="t" anchorCtr="0" compatLnSpc="1">
            <a:noAutofit/>
          </a:bodyPr>
          <a:lstStyle>
            <a:lvl1pPr marL="0" marR="0" lvl="0" indent="0" algn="r" defTabSz="1218986" rtl="0" eaLnBrk="1" fontAlgn="auto" hangingPunct="1">
              <a:lnSpc>
                <a:spcPct val="100000"/>
              </a:lnSpc>
              <a:spcBef>
                <a:spcPts val="0"/>
              </a:spcBef>
              <a:spcAft>
                <a:spcPts val="0"/>
              </a:spcAft>
              <a:buNone/>
              <a:tabLst/>
              <a:defRPr lang="sk-SK" sz="1200" b="0" i="0" u="none" strike="noStrike" kern="1200" cap="none" spc="0" baseline="0">
                <a:solidFill>
                  <a:srgbClr val="000000"/>
                </a:solidFill>
                <a:uFillTx/>
                <a:latin typeface="Century Gothic"/>
              </a:defRPr>
            </a:lvl1pPr>
          </a:lstStyle>
          <a:p>
            <a:pPr>
              <a:defRPr/>
            </a:pPr>
            <a:fld id="{2438AE85-7C30-8C44-B82F-E7119394D140}" type="datetime1">
              <a:rPr/>
              <a:pPr>
                <a:defRPr/>
              </a:pPr>
              <a:t>9.1.2024</a:t>
            </a:fld>
            <a:endParaRPr/>
          </a:p>
        </p:txBody>
      </p:sp>
      <p:sp>
        <p:nvSpPr>
          <p:cNvPr id="11268" name="Zástupný objekt obrazu snímky 3">
            <a:extLst>
              <a:ext uri="{FF2B5EF4-FFF2-40B4-BE49-F238E27FC236}">
                <a16:creationId xmlns:a16="http://schemas.microsoft.com/office/drawing/2014/main" id="{F6C05A6A-2DA3-6465-2BFC-00879986DB57}"/>
              </a:ext>
            </a:extLst>
          </p:cNvPr>
          <p:cNvSpPr>
            <a:spLocks noGrp="1" noRot="1" noChangeAspect="1"/>
          </p:cNvSpPr>
          <p:nvPr>
            <p:ph type="sldImg" idx="2"/>
          </p:nvPr>
        </p:nvSpPr>
        <p:spPr bwMode="auto">
          <a:xfrm>
            <a:off x="381000" y="685800"/>
            <a:ext cx="6096000" cy="3429000"/>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Zástupný objekt poznámok 4">
            <a:extLst>
              <a:ext uri="{FF2B5EF4-FFF2-40B4-BE49-F238E27FC236}">
                <a16:creationId xmlns:a16="http://schemas.microsoft.com/office/drawing/2014/main" id="{C98C663D-035F-6526-592F-2D24548CE0B9}"/>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noAutofit/>
          </a:bodyPr>
          <a:lstStyle/>
          <a:p>
            <a:pPr lvl="0"/>
            <a:r>
              <a:rPr lang="sk-SK" noProof="0"/>
              <a:t>Upraviť štýl predlohy textu.</a:t>
            </a:r>
          </a:p>
          <a:p>
            <a:pPr lvl="1"/>
            <a:r>
              <a:rPr lang="sk-SK" noProof="0"/>
              <a:t>Druhá úroveň</a:t>
            </a:r>
          </a:p>
          <a:p>
            <a:pPr lvl="2"/>
            <a:r>
              <a:rPr lang="sk-SK" noProof="0"/>
              <a:t>Tretia úroveň</a:t>
            </a:r>
          </a:p>
          <a:p>
            <a:pPr lvl="3"/>
            <a:r>
              <a:rPr lang="sk-SK" noProof="0"/>
              <a:t>Štvrtá úroveň</a:t>
            </a:r>
          </a:p>
          <a:p>
            <a:pPr lvl="4"/>
            <a:r>
              <a:rPr lang="sk-SK" noProof="0"/>
              <a:t>Piata úroveň</a:t>
            </a:r>
          </a:p>
        </p:txBody>
      </p:sp>
      <p:sp>
        <p:nvSpPr>
          <p:cNvPr id="6" name="Zástupný objekt päty 5">
            <a:extLst>
              <a:ext uri="{FF2B5EF4-FFF2-40B4-BE49-F238E27FC236}">
                <a16:creationId xmlns:a16="http://schemas.microsoft.com/office/drawing/2014/main" id="{DC6F52AE-0E36-96C7-00D9-0997CBFCF60A}"/>
              </a:ext>
            </a:extLst>
          </p:cNvPr>
          <p:cNvSpPr txBox="1">
            <a:spLocks noGrp="1"/>
          </p:cNvSpPr>
          <p:nvPr>
            <p:ph type="ftr" sz="quarter" idx="4"/>
          </p:nvPr>
        </p:nvSpPr>
        <p:spPr>
          <a:xfrm>
            <a:off x="0" y="8685213"/>
            <a:ext cx="2971800" cy="457200"/>
          </a:xfrm>
          <a:prstGeom prst="rect">
            <a:avLst/>
          </a:prstGeom>
          <a:noFill/>
          <a:ln>
            <a:noFill/>
          </a:ln>
        </p:spPr>
        <p:txBody>
          <a:bodyPr vert="horz" wrap="square" lIns="91440" tIns="45720" rIns="91440" bIns="45720" anchor="b" anchorCtr="0" compatLnSpc="1">
            <a:noAutofit/>
          </a:bodyPr>
          <a:lstStyle>
            <a:lvl1pPr marL="0" marR="0" lvl="0" indent="0" algn="l" defTabSz="1218986" rtl="0" eaLnBrk="1" fontAlgn="auto" hangingPunct="1">
              <a:lnSpc>
                <a:spcPct val="100000"/>
              </a:lnSpc>
              <a:spcBef>
                <a:spcPts val="0"/>
              </a:spcBef>
              <a:spcAft>
                <a:spcPts val="0"/>
              </a:spcAft>
              <a:buNone/>
              <a:tabLst/>
              <a:defRPr lang="sk-SK" sz="1200" b="0" i="0" u="none" strike="noStrike" kern="1200" cap="none" spc="0" baseline="0">
                <a:solidFill>
                  <a:srgbClr val="000000"/>
                </a:solidFill>
                <a:uFillTx/>
                <a:latin typeface="Century Gothic"/>
              </a:defRPr>
            </a:lvl1pPr>
          </a:lstStyle>
          <a:p>
            <a:pPr>
              <a:defRPr/>
            </a:pPr>
            <a:endParaRPr/>
          </a:p>
        </p:txBody>
      </p:sp>
      <p:sp>
        <p:nvSpPr>
          <p:cNvPr id="7" name="Zástupný objekt čísla snímky 6">
            <a:extLst>
              <a:ext uri="{FF2B5EF4-FFF2-40B4-BE49-F238E27FC236}">
                <a16:creationId xmlns:a16="http://schemas.microsoft.com/office/drawing/2014/main" id="{35340E40-0CCD-2CDB-1834-AB8081E169BF}"/>
              </a:ext>
            </a:extLst>
          </p:cNvPr>
          <p:cNvSpPr txBox="1">
            <a:spLocks noGrp="1"/>
          </p:cNvSpPr>
          <p:nvPr>
            <p:ph type="sldNum" sz="quarter" idx="5"/>
          </p:nvPr>
        </p:nvSpPr>
        <p:spPr>
          <a:xfrm>
            <a:off x="3884613" y="8685213"/>
            <a:ext cx="2971800" cy="457200"/>
          </a:xfrm>
          <a:prstGeom prst="rect">
            <a:avLst/>
          </a:prstGeom>
          <a:noFill/>
          <a:ln>
            <a:noFill/>
          </a:ln>
        </p:spPr>
        <p:txBody>
          <a:bodyPr vert="horz" wrap="square" lIns="91440" tIns="45720" rIns="91440" bIns="45720" anchor="b" anchorCtr="0" compatLnSpc="1">
            <a:noAutofit/>
          </a:bodyPr>
          <a:lstStyle>
            <a:lvl1pPr marL="0" marR="0" lvl="0" indent="0" algn="r" defTabSz="1218986" rtl="0" eaLnBrk="1" fontAlgn="auto" hangingPunct="1">
              <a:lnSpc>
                <a:spcPct val="100000"/>
              </a:lnSpc>
              <a:spcBef>
                <a:spcPts val="0"/>
              </a:spcBef>
              <a:spcAft>
                <a:spcPts val="0"/>
              </a:spcAft>
              <a:buNone/>
              <a:tabLst/>
              <a:defRPr lang="sk-SK" sz="1200" b="0" i="0" u="none" strike="noStrike" kern="1200" cap="none" spc="0" baseline="0">
                <a:solidFill>
                  <a:srgbClr val="000000"/>
                </a:solidFill>
                <a:uFillTx/>
                <a:latin typeface="Century Gothic"/>
              </a:defRPr>
            </a:lvl1pPr>
          </a:lstStyle>
          <a:p>
            <a:pPr>
              <a:defRPr/>
            </a:pPr>
            <a:fld id="{8DE19FCA-6C86-4946-8044-4BCC288D01EF}" type="slidenum">
              <a:rPr/>
              <a:pPr>
                <a:defRPr/>
              </a:pPr>
              <a:t>‹#›</a:t>
            </a:fld>
            <a:endParaRPr/>
          </a:p>
        </p:txBody>
      </p:sp>
    </p:spTree>
  </p:cSld>
  <p:clrMap bg1="lt1" tx1="dk1" bg2="lt2" tx2="dk2" accent1="accent1" accent2="accent2" accent3="accent3" accent4="accent4" accent5="accent5" accent6="accent6" hlink="hlink" folHlink="folHlink"/>
  <p:notesStyle>
    <a:lvl1pPr algn="l" defTabSz="1217613" rtl="0" eaLnBrk="0" fontAlgn="base" hangingPunct="0">
      <a:spcBef>
        <a:spcPct val="0"/>
      </a:spcBef>
      <a:spcAft>
        <a:spcPct val="0"/>
      </a:spcAft>
      <a:defRPr lang="sk-SK" sz="1600" kern="1200">
        <a:solidFill>
          <a:srgbClr val="000000"/>
        </a:solidFill>
        <a:latin typeface="Century Gothic"/>
      </a:defRPr>
    </a:lvl1pPr>
    <a:lvl2pPr marL="608013" lvl="1" algn="l" defTabSz="1217613" rtl="0" eaLnBrk="0" fontAlgn="base" hangingPunct="0">
      <a:spcBef>
        <a:spcPct val="0"/>
      </a:spcBef>
      <a:spcAft>
        <a:spcPct val="0"/>
      </a:spcAft>
      <a:defRPr lang="sk-SK" sz="1600" kern="1200">
        <a:solidFill>
          <a:srgbClr val="000000"/>
        </a:solidFill>
        <a:latin typeface="Century Gothic"/>
      </a:defRPr>
    </a:lvl2pPr>
    <a:lvl3pPr marL="1217613" lvl="2" algn="l" defTabSz="1217613" rtl="0" eaLnBrk="0" fontAlgn="base" hangingPunct="0">
      <a:spcBef>
        <a:spcPct val="0"/>
      </a:spcBef>
      <a:spcAft>
        <a:spcPct val="0"/>
      </a:spcAft>
      <a:defRPr lang="sk-SK" sz="1600" kern="1200">
        <a:solidFill>
          <a:srgbClr val="000000"/>
        </a:solidFill>
        <a:latin typeface="Century Gothic"/>
      </a:defRPr>
    </a:lvl3pPr>
    <a:lvl4pPr marL="1827213" lvl="3" algn="l" defTabSz="1217613" rtl="0" eaLnBrk="0" fontAlgn="base" hangingPunct="0">
      <a:spcBef>
        <a:spcPct val="0"/>
      </a:spcBef>
      <a:spcAft>
        <a:spcPct val="0"/>
      </a:spcAft>
      <a:defRPr lang="sk-SK" sz="1600" kern="1200">
        <a:solidFill>
          <a:srgbClr val="000000"/>
        </a:solidFill>
        <a:latin typeface="Century Gothic"/>
      </a:defRPr>
    </a:lvl4pPr>
    <a:lvl5pPr marL="2436813" lvl="4" algn="l" defTabSz="1217613" rtl="0" eaLnBrk="0" fontAlgn="base" hangingPunct="0">
      <a:spcBef>
        <a:spcPct val="0"/>
      </a:spcBef>
      <a:spcAft>
        <a:spcPct val="0"/>
      </a:spcAft>
      <a:defRPr lang="sk-SK" sz="1600" kern="1200">
        <a:solidFill>
          <a:srgbClr val="000000"/>
        </a:solidFill>
        <a:latin typeface="Century 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spreson.com/public-vs-private-vs-hybrid-cloud-comparison-chart/"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esearchgate.net/publication/361397170_Smart_libraries_Changing_the_paradigms_of_library_servic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dpi.com/2412-3811/3/4/43/ht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journals.ala.org/index.php/sln/index"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ibrarytechnology.org/document/25609"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2.com/categories/library-management-system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research.com/software/best-library-management-softwar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esearch.com/software/best-library-management-softwar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ástupný objekt pre obrázok snímky 1">
            <a:extLst>
              <a:ext uri="{FF2B5EF4-FFF2-40B4-BE49-F238E27FC236}">
                <a16:creationId xmlns:a16="http://schemas.microsoft.com/office/drawing/2014/main" id="{9D5535E6-1D08-2A68-A64E-CC71D5850A3F}"/>
              </a:ext>
            </a:extLst>
          </p:cNvPr>
          <p:cNvSpPr>
            <a:spLocks noGrp="1" noRot="1" noChangeAspect="1" noTextEdit="1"/>
          </p:cNvSpPr>
          <p:nvPr>
            <p:ph type="sldImg"/>
          </p:nvPr>
        </p:nvSpPr>
        <p:spPr>
          <a:ln/>
        </p:spPr>
      </p:sp>
      <p:sp>
        <p:nvSpPr>
          <p:cNvPr id="14338" name="Zástupný objekt pre poznámky 2">
            <a:extLst>
              <a:ext uri="{FF2B5EF4-FFF2-40B4-BE49-F238E27FC236}">
                <a16:creationId xmlns:a16="http://schemas.microsoft.com/office/drawing/2014/main" id="{382BAD1A-F02A-5910-86DC-B4AFE6932A8A}"/>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altLang="sk-SK" b="1" dirty="0" err="1">
                <a:latin typeface="Century Gothic" panose="020B0502020202020204" pitchFamily="34" charset="0"/>
              </a:rPr>
              <a:t>Smart</a:t>
            </a:r>
            <a:r>
              <a:rPr altLang="sk-SK" b="1" dirty="0">
                <a:latin typeface="Century Gothic" panose="020B0502020202020204" pitchFamily="34" charset="0"/>
              </a:rPr>
              <a:t> služby pro "Černou </a:t>
            </a:r>
            <a:r>
              <a:rPr altLang="sk-SK" b="1" dirty="0" err="1">
                <a:latin typeface="Century Gothic" panose="020B0502020202020204" pitchFamily="34" charset="0"/>
              </a:rPr>
              <a:t>kostku</a:t>
            </a:r>
            <a:r>
              <a:rPr altLang="sk-SK" b="1" dirty="0">
                <a:latin typeface="Century Gothic" panose="020B0502020202020204" pitchFamily="34" charset="0"/>
              </a:rPr>
              <a:t>„</a:t>
            </a:r>
          </a:p>
          <a:p>
            <a:pPr eaLnBrk="1" hangingPunct="1"/>
            <a:r>
              <a:rPr altLang="sk-SK" dirty="0">
                <a:latin typeface="Century Gothic" panose="020B0502020202020204" pitchFamily="34" charset="0"/>
              </a:rPr>
              <a:t>Platformy ILS a LSP </a:t>
            </a:r>
            <a:r>
              <a:rPr altLang="sk-SK" dirty="0" err="1">
                <a:latin typeface="Century Gothic" panose="020B0502020202020204" pitchFamily="34" charset="0"/>
              </a:rPr>
              <a:t>smart</a:t>
            </a:r>
            <a:r>
              <a:rPr altLang="sk-SK" dirty="0">
                <a:latin typeface="Century Gothic" panose="020B0502020202020204" pitchFamily="34" charset="0"/>
              </a:rPr>
              <a:t> </a:t>
            </a:r>
            <a:r>
              <a:rPr altLang="sk-SK" dirty="0" err="1">
                <a:latin typeface="Century Gothic" panose="020B0502020202020204" pitchFamily="34" charset="0"/>
              </a:rPr>
              <a:t>služeb</a:t>
            </a:r>
            <a:r>
              <a:rPr altLang="sk-SK" dirty="0">
                <a:latin typeface="Century Gothic" panose="020B0502020202020204" pitchFamily="34" charset="0"/>
              </a:rPr>
              <a:t> </a:t>
            </a:r>
            <a:r>
              <a:rPr altLang="sk-SK" dirty="0" err="1">
                <a:latin typeface="Century Gothic" panose="020B0502020202020204" pitchFamily="34" charset="0"/>
              </a:rPr>
              <a:t>knihovny</a:t>
            </a:r>
            <a:endParaRPr altLang="sk-SK" dirty="0">
              <a:latin typeface="Century Gothic" panose="020B0502020202020204" pitchFamily="34" charset="0"/>
            </a:endParaRPr>
          </a:p>
          <a:p>
            <a:pPr eaLnBrk="1" hangingPunct="1"/>
            <a:r>
              <a:rPr altLang="sk-SK" dirty="0">
                <a:latin typeface="Century Gothic" panose="020B0502020202020204" pitchFamily="34" charset="0"/>
              </a:rPr>
              <a:t>Úvod do </a:t>
            </a:r>
            <a:r>
              <a:rPr altLang="sk-SK" dirty="0" err="1">
                <a:latin typeface="Century Gothic" panose="020B0502020202020204" pitchFamily="34" charset="0"/>
              </a:rPr>
              <a:t>diskuze</a:t>
            </a:r>
            <a:endParaRPr altLang="sk-SK" dirty="0">
              <a:latin typeface="Century Gothic" panose="020B0502020202020204" pitchFamily="34" charset="0"/>
            </a:endParaRPr>
          </a:p>
          <a:p>
            <a:pPr eaLnBrk="1" hangingPunct="1"/>
            <a:r>
              <a:rPr altLang="sk-SK" dirty="0">
                <a:latin typeface="Century Gothic" panose="020B0502020202020204" pitchFamily="34" charset="0"/>
              </a:rPr>
              <a:t>Prof. PhDr. Dušan </a:t>
            </a:r>
            <a:r>
              <a:rPr altLang="sk-SK" dirty="0" err="1">
                <a:latin typeface="Century Gothic" panose="020B0502020202020204" pitchFamily="34" charset="0"/>
              </a:rPr>
              <a:t>Katuščák</a:t>
            </a:r>
            <a:r>
              <a:rPr altLang="sk-SK" dirty="0">
                <a:latin typeface="Century Gothic" panose="020B0502020202020204" pitchFamily="34" charset="0"/>
              </a:rPr>
              <a:t>, PhD.</a:t>
            </a:r>
          </a:p>
          <a:p>
            <a:pPr eaLnBrk="1" hangingPunct="1"/>
            <a:r>
              <a:rPr altLang="sk-SK" dirty="0" err="1">
                <a:latin typeface="Century Gothic" panose="020B0502020202020204" pitchFamily="34" charset="0"/>
              </a:rPr>
              <a:t>Slezská</a:t>
            </a:r>
            <a:r>
              <a:rPr altLang="sk-SK" dirty="0">
                <a:latin typeface="Century Gothic" panose="020B0502020202020204" pitchFamily="34" charset="0"/>
              </a:rPr>
              <a:t> univerzita Opava, FPF</a:t>
            </a:r>
          </a:p>
          <a:p>
            <a:pPr eaLnBrk="1" hangingPunct="1"/>
            <a:r>
              <a:rPr altLang="sk-SK" dirty="0">
                <a:latin typeface="Century Gothic" panose="020B0502020202020204" pitchFamily="34" charset="0"/>
              </a:rPr>
              <a:t>Ostrava, SVKOS, 14.06. 2023</a:t>
            </a:r>
          </a:p>
          <a:p>
            <a:endParaRPr altLang="sk-SK" b="1" dirty="0">
              <a:latin typeface="Century Gothic" panose="020B0502020202020204" pitchFamily="34" charset="0"/>
            </a:endParaRPr>
          </a:p>
          <a:p>
            <a:endParaRPr altLang="sk-SK" b="1" dirty="0">
              <a:latin typeface="Century Gothic" panose="020B0502020202020204" pitchFamily="34" charset="0"/>
            </a:endParaRPr>
          </a:p>
          <a:p>
            <a:r>
              <a:rPr altLang="sk-SK" b="1" dirty="0" err="1">
                <a:latin typeface="Century Gothic" panose="020B0502020202020204" pitchFamily="34" charset="0"/>
              </a:rPr>
              <a:t>Smart</a:t>
            </a:r>
            <a:r>
              <a:rPr altLang="sk-SK" b="1" dirty="0">
                <a:latin typeface="Century Gothic" panose="020B0502020202020204" pitchFamily="34" charset="0"/>
              </a:rPr>
              <a:t> </a:t>
            </a:r>
            <a:r>
              <a:rPr altLang="sk-SK" b="1" dirty="0" err="1">
                <a:latin typeface="Century Gothic" panose="020B0502020202020204" pitchFamily="34" charset="0"/>
              </a:rPr>
              <a:t>services</a:t>
            </a:r>
            <a:r>
              <a:rPr altLang="sk-SK" b="1" dirty="0">
                <a:latin typeface="Century Gothic" panose="020B0502020202020204" pitchFamily="34" charset="0"/>
              </a:rPr>
              <a:t> </a:t>
            </a:r>
            <a:r>
              <a:rPr altLang="sk-SK" b="1" dirty="0" err="1">
                <a:latin typeface="Century Gothic" panose="020B0502020202020204" pitchFamily="34" charset="0"/>
              </a:rPr>
              <a:t>for</a:t>
            </a:r>
            <a:r>
              <a:rPr altLang="sk-SK" b="1" dirty="0">
                <a:latin typeface="Century Gothic" panose="020B0502020202020204" pitchFamily="34" charset="0"/>
              </a:rPr>
              <a:t> </a:t>
            </a:r>
            <a:r>
              <a:rPr altLang="sk-SK" b="1" dirty="0" err="1">
                <a:latin typeface="Century Gothic" panose="020B0502020202020204" pitchFamily="34" charset="0"/>
              </a:rPr>
              <a:t>the</a:t>
            </a:r>
            <a:r>
              <a:rPr altLang="sk-SK" b="1" dirty="0">
                <a:latin typeface="Century Gothic" panose="020B0502020202020204" pitchFamily="34" charset="0"/>
              </a:rPr>
              <a:t> "Black </a:t>
            </a:r>
            <a:r>
              <a:rPr altLang="sk-SK" b="1" dirty="0" err="1">
                <a:latin typeface="Century Gothic" panose="020B0502020202020204" pitchFamily="34" charset="0"/>
              </a:rPr>
              <a:t>Cube</a:t>
            </a:r>
            <a:r>
              <a:rPr altLang="sk-SK" b="1" dirty="0">
                <a:latin typeface="Century Gothic" panose="020B0502020202020204" pitchFamily="34" charset="0"/>
              </a:rPr>
              <a:t>"</a:t>
            </a:r>
          </a:p>
          <a:p>
            <a:r>
              <a:rPr altLang="sk-SK" dirty="0" err="1">
                <a:latin typeface="Century Gothic" panose="020B0502020202020204" pitchFamily="34" charset="0"/>
              </a:rPr>
              <a:t>Platforms</a:t>
            </a:r>
            <a:r>
              <a:rPr altLang="sk-SK" dirty="0">
                <a:latin typeface="Century Gothic" panose="020B0502020202020204" pitchFamily="34" charset="0"/>
              </a:rPr>
              <a:t> ILS and LSP </a:t>
            </a:r>
            <a:r>
              <a:rPr altLang="sk-SK" dirty="0" err="1">
                <a:latin typeface="Century Gothic" panose="020B0502020202020204" pitchFamily="34" charset="0"/>
              </a:rPr>
              <a:t>smart</a:t>
            </a:r>
            <a:r>
              <a:rPr altLang="sk-SK" dirty="0">
                <a:latin typeface="Century Gothic" panose="020B0502020202020204" pitchFamily="34" charset="0"/>
              </a:rPr>
              <a:t> </a:t>
            </a:r>
            <a:r>
              <a:rPr altLang="sk-SK" dirty="0" err="1">
                <a:latin typeface="Century Gothic" panose="020B0502020202020204" pitchFamily="34" charset="0"/>
              </a:rPr>
              <a:t>library</a:t>
            </a:r>
            <a:r>
              <a:rPr altLang="sk-SK" dirty="0">
                <a:latin typeface="Century Gothic" panose="020B0502020202020204" pitchFamily="34" charset="0"/>
              </a:rPr>
              <a:t> </a:t>
            </a:r>
            <a:r>
              <a:rPr altLang="sk-SK" dirty="0" err="1">
                <a:latin typeface="Century Gothic" panose="020B0502020202020204" pitchFamily="34" charset="0"/>
              </a:rPr>
              <a:t>services</a:t>
            </a:r>
            <a:endParaRPr altLang="sk-SK" dirty="0">
              <a:latin typeface="Century Gothic" panose="020B0502020202020204" pitchFamily="34" charset="0"/>
            </a:endParaRPr>
          </a:p>
          <a:p>
            <a:r>
              <a:rPr altLang="sk-SK" dirty="0" err="1">
                <a:latin typeface="Century Gothic" panose="020B0502020202020204" pitchFamily="34" charset="0"/>
              </a:rPr>
              <a:t>Introduction</a:t>
            </a:r>
            <a:r>
              <a:rPr altLang="sk-SK" dirty="0">
                <a:latin typeface="Century Gothic" panose="020B0502020202020204" pitchFamily="34" charset="0"/>
              </a:rPr>
              <a:t> to </a:t>
            </a:r>
            <a:r>
              <a:rPr altLang="sk-SK" dirty="0" err="1">
                <a:latin typeface="Century Gothic" panose="020B0502020202020204" pitchFamily="34" charset="0"/>
              </a:rPr>
              <a:t>the</a:t>
            </a:r>
            <a:r>
              <a:rPr altLang="sk-SK" dirty="0">
                <a:latin typeface="Century Gothic" panose="020B0502020202020204" pitchFamily="34" charset="0"/>
              </a:rPr>
              <a:t> </a:t>
            </a:r>
            <a:r>
              <a:rPr altLang="sk-SK" dirty="0" err="1">
                <a:latin typeface="Century Gothic" panose="020B0502020202020204" pitchFamily="34" charset="0"/>
              </a:rPr>
              <a:t>discussion</a:t>
            </a:r>
            <a:endParaRPr altLang="sk-SK" dirty="0">
              <a:latin typeface="Century Gothic" panose="020B0502020202020204" pitchFamily="34" charset="0"/>
            </a:endParaRPr>
          </a:p>
          <a:p>
            <a:r>
              <a:rPr altLang="sk-SK" dirty="0">
                <a:latin typeface="Century Gothic" panose="020B0502020202020204" pitchFamily="34" charset="0"/>
              </a:rPr>
              <a:t>Prof. PhDr. Dušan </a:t>
            </a:r>
            <a:r>
              <a:rPr altLang="sk-SK" dirty="0" err="1">
                <a:latin typeface="Century Gothic" panose="020B0502020202020204" pitchFamily="34" charset="0"/>
              </a:rPr>
              <a:t>Katusčák</a:t>
            </a:r>
            <a:r>
              <a:rPr altLang="sk-SK" dirty="0">
                <a:latin typeface="Century Gothic" panose="020B0502020202020204" pitchFamily="34" charset="0"/>
              </a:rPr>
              <a:t>, PhD.</a:t>
            </a:r>
          </a:p>
          <a:p>
            <a:r>
              <a:rPr altLang="sk-SK" dirty="0" err="1">
                <a:latin typeface="Century Gothic" panose="020B0502020202020204" pitchFamily="34" charset="0"/>
              </a:rPr>
              <a:t>Silesian</a:t>
            </a:r>
            <a:r>
              <a:rPr altLang="sk-SK" dirty="0">
                <a:latin typeface="Century Gothic" panose="020B0502020202020204" pitchFamily="34" charset="0"/>
              </a:rPr>
              <a:t> </a:t>
            </a:r>
            <a:r>
              <a:rPr altLang="sk-SK" dirty="0" err="1">
                <a:latin typeface="Century Gothic" panose="020B0502020202020204" pitchFamily="34" charset="0"/>
              </a:rPr>
              <a:t>University</a:t>
            </a:r>
            <a:r>
              <a:rPr altLang="sk-SK" dirty="0">
                <a:latin typeface="Century Gothic" panose="020B0502020202020204" pitchFamily="34" charset="0"/>
              </a:rPr>
              <a:t> Opava, FPF</a:t>
            </a:r>
          </a:p>
          <a:p>
            <a:r>
              <a:rPr altLang="sk-SK" dirty="0">
                <a:latin typeface="Century Gothic" panose="020B0502020202020204" pitchFamily="34" charset="0"/>
              </a:rPr>
              <a:t>Ostrava, SVKOS, 14.06. 2023</a:t>
            </a:r>
          </a:p>
          <a:p>
            <a:endParaRPr altLang="sk-SK" dirty="0">
              <a:latin typeface="Century Gothic" panose="020B0502020202020204" pitchFamily="34" charset="0"/>
            </a:endParaRPr>
          </a:p>
          <a:p>
            <a:r>
              <a:rPr altLang="sk-SK" dirty="0">
                <a:latin typeface="Century Gothic" panose="020B0502020202020204" pitchFamily="34" charset="0"/>
              </a:rPr>
              <a:t>Prezentácia úvodných princípov, ktoré sa týkajú </a:t>
            </a:r>
            <a:r>
              <a:rPr altLang="sk-SK" dirty="0" err="1">
                <a:latin typeface="Century Gothic" panose="020B0502020202020204" pitchFamily="34" charset="0"/>
              </a:rPr>
              <a:t>smart</a:t>
            </a:r>
            <a:r>
              <a:rPr altLang="sk-SK" dirty="0">
                <a:latin typeface="Century Gothic" panose="020B0502020202020204" pitchFamily="34" charset="0"/>
              </a:rPr>
              <a:t> služieb knižnice novej generácie v súvislosti s výstavbou knižnice „</a:t>
            </a:r>
            <a:r>
              <a:rPr altLang="sk-SK" dirty="0" err="1">
                <a:latin typeface="Century Gothic" panose="020B0502020202020204" pitchFamily="34" charset="0"/>
              </a:rPr>
              <a:t>černá</a:t>
            </a:r>
            <a:r>
              <a:rPr altLang="sk-SK" dirty="0">
                <a:latin typeface="Century Gothic" panose="020B0502020202020204" pitchFamily="34" charset="0"/>
              </a:rPr>
              <a:t> </a:t>
            </a:r>
            <a:r>
              <a:rPr altLang="sk-SK" dirty="0" err="1">
                <a:latin typeface="Century Gothic" panose="020B0502020202020204" pitchFamily="34" charset="0"/>
              </a:rPr>
              <a:t>kostka</a:t>
            </a:r>
            <a:r>
              <a:rPr altLang="sk-SK" dirty="0">
                <a:latin typeface="Century Gothic" panose="020B0502020202020204" pitchFamily="34" charset="0"/>
              </a:rPr>
              <a:t>“. Vysvetlené sú hlavné trendy a atribúty tzv. </a:t>
            </a:r>
            <a:r>
              <a:rPr altLang="sk-SK" dirty="0" err="1">
                <a:latin typeface="Century Gothic" panose="020B0502020202020204" pitchFamily="34" charset="0"/>
              </a:rPr>
              <a:t>smart</a:t>
            </a:r>
            <a:r>
              <a:rPr altLang="sk-SK" dirty="0">
                <a:latin typeface="Century Gothic" panose="020B0502020202020204" pitchFamily="34" charset="0"/>
              </a:rPr>
              <a:t> </a:t>
            </a:r>
            <a:r>
              <a:rPr altLang="sk-SK" dirty="0" err="1">
                <a:latin typeface="Century Gothic" panose="020B0502020202020204" pitchFamily="34" charset="0"/>
              </a:rPr>
              <a:t>library</a:t>
            </a:r>
            <a:r>
              <a:rPr altLang="sk-SK" dirty="0">
                <a:latin typeface="Century Gothic" panose="020B0502020202020204" pitchFamily="34" charset="0"/>
              </a:rPr>
              <a:t>. Popisujú sa hlavné atribúty tradičných Integrovaných knižničných systémov (ILS – </a:t>
            </a:r>
            <a:r>
              <a:rPr altLang="sk-SK" dirty="0" err="1">
                <a:latin typeface="Century Gothic" panose="020B0502020202020204" pitchFamily="34" charset="0"/>
              </a:rPr>
              <a:t>Integrated</a:t>
            </a:r>
            <a:r>
              <a:rPr altLang="sk-SK" dirty="0">
                <a:latin typeface="Century Gothic" panose="020B0502020202020204" pitchFamily="34" charset="0"/>
              </a:rPr>
              <a:t> </a:t>
            </a:r>
            <a:r>
              <a:rPr altLang="sk-SK" dirty="0" err="1">
                <a:latin typeface="Century Gothic" panose="020B0502020202020204" pitchFamily="34" charset="0"/>
              </a:rPr>
              <a:t>library</a:t>
            </a:r>
            <a:r>
              <a:rPr altLang="sk-SK" dirty="0">
                <a:latin typeface="Century Gothic" panose="020B0502020202020204" pitchFamily="34" charset="0"/>
              </a:rPr>
              <a:t> </a:t>
            </a:r>
            <a:r>
              <a:rPr altLang="sk-SK" dirty="0" err="1">
                <a:latin typeface="Century Gothic" panose="020B0502020202020204" pitchFamily="34" charset="0"/>
              </a:rPr>
              <a:t>systems</a:t>
            </a:r>
            <a:r>
              <a:rPr altLang="sk-SK" dirty="0">
                <a:latin typeface="Century Gothic" panose="020B0502020202020204" pitchFamily="34" charset="0"/>
              </a:rPr>
              <a:t>), ktoré fungujú v našich knižniciach (napr. </a:t>
            </a:r>
            <a:r>
              <a:rPr altLang="sk-SK" dirty="0" err="1">
                <a:latin typeface="Century Gothic" panose="020B0502020202020204" pitchFamily="34" charset="0"/>
              </a:rPr>
              <a:t>Aleph</a:t>
            </a:r>
            <a:r>
              <a:rPr altLang="sk-SK" dirty="0">
                <a:latin typeface="Century Gothic" panose="020B0502020202020204" pitchFamily="34" charset="0"/>
              </a:rPr>
              <a:t>, </a:t>
            </a:r>
            <a:r>
              <a:rPr altLang="sk-SK" dirty="0" err="1">
                <a:latin typeface="Century Gothic" panose="020B0502020202020204" pitchFamily="34" charset="0"/>
              </a:rPr>
              <a:t>Virtua</a:t>
            </a:r>
            <a:r>
              <a:rPr altLang="sk-SK" dirty="0">
                <a:latin typeface="Century Gothic" panose="020B0502020202020204" pitchFamily="34" charset="0"/>
              </a:rPr>
              <a:t> </a:t>
            </a:r>
            <a:r>
              <a:rPr altLang="sk-SK" dirty="0" err="1">
                <a:latin typeface="Century Gothic" panose="020B0502020202020204" pitchFamily="34" charset="0"/>
              </a:rPr>
              <a:t>ai</a:t>
            </a:r>
            <a:r>
              <a:rPr altLang="sk-SK" dirty="0">
                <a:latin typeface="Century Gothic" panose="020B0502020202020204" pitchFamily="34" charset="0"/>
              </a:rPr>
              <a:t>.). Vysvetlené sú nové trendy v manažmente knižničných zbierok. Pozornosť venuje trendu - tzv. platformám (LSP- </a:t>
            </a:r>
            <a:r>
              <a:rPr altLang="sk-SK" dirty="0" err="1">
                <a:latin typeface="Century Gothic" panose="020B0502020202020204" pitchFamily="34" charset="0"/>
              </a:rPr>
              <a:t>Library</a:t>
            </a:r>
            <a:r>
              <a:rPr altLang="sk-SK" dirty="0">
                <a:latin typeface="Century Gothic" panose="020B0502020202020204" pitchFamily="34" charset="0"/>
              </a:rPr>
              <a:t> </a:t>
            </a:r>
            <a:r>
              <a:rPr altLang="sk-SK" dirty="0" err="1">
                <a:latin typeface="Century Gothic" panose="020B0502020202020204" pitchFamily="34" charset="0"/>
              </a:rPr>
              <a:t>system</a:t>
            </a:r>
            <a:r>
              <a:rPr altLang="sk-SK" dirty="0">
                <a:latin typeface="Century Gothic" panose="020B0502020202020204" pitchFamily="34" charset="0"/>
              </a:rPr>
              <a:t> </a:t>
            </a:r>
            <a:r>
              <a:rPr altLang="sk-SK" dirty="0" err="1">
                <a:latin typeface="Century Gothic" panose="020B0502020202020204" pitchFamily="34" charset="0"/>
              </a:rPr>
              <a:t>platforms</a:t>
            </a:r>
            <a:r>
              <a:rPr altLang="sk-SK" dirty="0">
                <a:latin typeface="Century Gothic" panose="020B0502020202020204" pitchFamily="34" charset="0"/>
              </a:rPr>
              <a:t>). Upozorňuje na nové technologické atribúty knižničných systémov a služieb, v ktorých sa využívajú nové možnosti a funkcie, ktoré rozširujú možnosti poskytovania služieb.</a:t>
            </a:r>
          </a:p>
          <a:p>
            <a:r>
              <a:rPr altLang="sk-SK" dirty="0">
                <a:latin typeface="Century Gothic" panose="020B0502020202020204" pitchFamily="34" charset="0"/>
              </a:rPr>
              <a:t>Poukazuje na trend fungovania ILS v </a:t>
            </a:r>
            <a:r>
              <a:rPr altLang="sk-SK" i="1" dirty="0" err="1">
                <a:latin typeface="Century Gothic" panose="020B0502020202020204" pitchFamily="34" charset="0"/>
              </a:rPr>
              <a:t>cloude</a:t>
            </a:r>
            <a:r>
              <a:rPr altLang="sk-SK" dirty="0">
                <a:latin typeface="Century Gothic" panose="020B0502020202020204" pitchFamily="34" charset="0"/>
              </a:rPr>
              <a:t>, riešenia </a:t>
            </a:r>
            <a:r>
              <a:rPr altLang="sk-SK" i="1" dirty="0" err="1">
                <a:latin typeface="Century Gothic" panose="020B0502020202020204" pitchFamily="34" charset="0"/>
              </a:rPr>
              <a:t>open</a:t>
            </a:r>
            <a:r>
              <a:rPr altLang="sk-SK" i="1" dirty="0">
                <a:latin typeface="Century Gothic" panose="020B0502020202020204" pitchFamily="34" charset="0"/>
              </a:rPr>
              <a:t> </a:t>
            </a:r>
            <a:r>
              <a:rPr altLang="sk-SK" i="1" dirty="0" err="1">
                <a:latin typeface="Century Gothic" panose="020B0502020202020204" pitchFamily="34" charset="0"/>
              </a:rPr>
              <a:t>source</a:t>
            </a:r>
            <a:r>
              <a:rPr altLang="sk-SK" dirty="0">
                <a:latin typeface="Century Gothic" panose="020B0502020202020204" pitchFamily="34" charset="0"/>
              </a:rPr>
              <a:t>, integráciu systémov s </a:t>
            </a:r>
            <a:r>
              <a:rPr altLang="sk-SK" i="1" dirty="0" err="1">
                <a:latin typeface="Century Gothic" panose="020B0502020202020204" pitchFamily="34" charset="0"/>
              </a:rPr>
              <a:t>discovery</a:t>
            </a:r>
            <a:r>
              <a:rPr altLang="sk-SK" dirty="0">
                <a:latin typeface="Century Gothic" panose="020B0502020202020204" pitchFamily="34" charset="0"/>
              </a:rPr>
              <a:t> vyhľadávacími  </a:t>
            </a:r>
            <a:r>
              <a:rPr altLang="sk-SK" i="1" dirty="0">
                <a:latin typeface="Century Gothic" panose="020B0502020202020204" pitchFamily="34" charset="0"/>
              </a:rPr>
              <a:t>službami, analytické</a:t>
            </a:r>
            <a:r>
              <a:rPr altLang="sk-SK" dirty="0">
                <a:latin typeface="Century Gothic" panose="020B0502020202020204" pitchFamily="34" charset="0"/>
              </a:rPr>
              <a:t> služby, reporty, štatistiky, podporujúce rozhodovanie v manažmente knižníc, integrácie založené na API a prepojenie s digitálnymi repozitármi. Približuje funkčné charakteristiky platforiem LSP. Poslaním prezentácie bolo zorientovať zainteresovaných účastníkov pracujúcich s ILS </a:t>
            </a:r>
            <a:r>
              <a:rPr altLang="sk-SK" dirty="0" err="1">
                <a:latin typeface="Century Gothic" panose="020B0502020202020204" pitchFamily="34" charset="0"/>
              </a:rPr>
              <a:t>Aleph</a:t>
            </a:r>
            <a:r>
              <a:rPr altLang="sk-SK" dirty="0">
                <a:latin typeface="Century Gothic" panose="020B0502020202020204" pitchFamily="34" charset="0"/>
              </a:rPr>
              <a:t> s perspektívami náhrady ILS systému </a:t>
            </a:r>
            <a:r>
              <a:rPr altLang="sk-SK" dirty="0" err="1">
                <a:latin typeface="Century Gothic" panose="020B0502020202020204" pitchFamily="34" charset="0"/>
              </a:rPr>
              <a:t>Aleph</a:t>
            </a:r>
            <a:r>
              <a:rPr altLang="sk-SK" dirty="0">
                <a:latin typeface="Century Gothic" panose="020B0502020202020204" pitchFamily="34" charset="0"/>
              </a:rPr>
              <a:t> niektorou vhodnou platformou LSP v perspektíve 2-3 rokov, a to na základe dôkladných vecných a finančných analýz.</a:t>
            </a:r>
          </a:p>
          <a:p>
            <a:endParaRPr altLang="sk-SK" dirty="0">
              <a:latin typeface="Century Gothic" panose="020B0502020202020204" pitchFamily="34" charset="0"/>
            </a:endParaRPr>
          </a:p>
          <a:p>
            <a:r>
              <a:rPr altLang="sk-SK" dirty="0" err="1">
                <a:latin typeface="Century Gothic" panose="020B0502020202020204" pitchFamily="34" charset="0"/>
              </a:rPr>
              <a:t>Prezentace</a:t>
            </a:r>
            <a:r>
              <a:rPr altLang="sk-SK" dirty="0">
                <a:latin typeface="Century Gothic" panose="020B0502020202020204" pitchFamily="34" charset="0"/>
              </a:rPr>
              <a:t> </a:t>
            </a:r>
            <a:r>
              <a:rPr altLang="sk-SK" dirty="0" err="1">
                <a:latin typeface="Century Gothic" panose="020B0502020202020204" pitchFamily="34" charset="0"/>
              </a:rPr>
              <a:t>úvodních</a:t>
            </a:r>
            <a:r>
              <a:rPr altLang="sk-SK" dirty="0">
                <a:latin typeface="Century Gothic" panose="020B0502020202020204" pitchFamily="34" charset="0"/>
              </a:rPr>
              <a:t> </a:t>
            </a:r>
            <a:r>
              <a:rPr altLang="sk-SK" dirty="0" err="1">
                <a:latin typeface="Century Gothic" panose="020B0502020202020204" pitchFamily="34" charset="0"/>
              </a:rPr>
              <a:t>principů</a:t>
            </a:r>
            <a:r>
              <a:rPr altLang="sk-SK" dirty="0">
                <a:latin typeface="Century Gothic" panose="020B0502020202020204" pitchFamily="34" charset="0"/>
              </a:rPr>
              <a:t>, </a:t>
            </a:r>
            <a:r>
              <a:rPr altLang="sk-SK" dirty="0" err="1">
                <a:latin typeface="Century Gothic" panose="020B0502020202020204" pitchFamily="34" charset="0"/>
              </a:rPr>
              <a:t>které</a:t>
            </a:r>
            <a:r>
              <a:rPr altLang="sk-SK" dirty="0">
                <a:latin typeface="Century Gothic" panose="020B0502020202020204" pitchFamily="34" charset="0"/>
              </a:rPr>
              <a:t> </a:t>
            </a:r>
            <a:r>
              <a:rPr altLang="sk-SK" dirty="0" err="1">
                <a:latin typeface="Century Gothic" panose="020B0502020202020204" pitchFamily="34" charset="0"/>
              </a:rPr>
              <a:t>se</a:t>
            </a:r>
            <a:r>
              <a:rPr altLang="sk-SK" dirty="0">
                <a:latin typeface="Century Gothic" panose="020B0502020202020204" pitchFamily="34" charset="0"/>
              </a:rPr>
              <a:t> </a:t>
            </a:r>
            <a:r>
              <a:rPr altLang="sk-SK" dirty="0" err="1">
                <a:latin typeface="Century Gothic" panose="020B0502020202020204" pitchFamily="34" charset="0"/>
              </a:rPr>
              <a:t>týkají</a:t>
            </a:r>
            <a:r>
              <a:rPr altLang="sk-SK" dirty="0">
                <a:latin typeface="Century Gothic" panose="020B0502020202020204" pitchFamily="34" charset="0"/>
              </a:rPr>
              <a:t> </a:t>
            </a:r>
            <a:r>
              <a:rPr altLang="sk-SK" dirty="0" err="1">
                <a:latin typeface="Century Gothic" panose="020B0502020202020204" pitchFamily="34" charset="0"/>
              </a:rPr>
              <a:t>smart</a:t>
            </a:r>
            <a:r>
              <a:rPr altLang="sk-SK" dirty="0">
                <a:latin typeface="Century Gothic" panose="020B0502020202020204" pitchFamily="34" charset="0"/>
              </a:rPr>
              <a:t> </a:t>
            </a:r>
            <a:r>
              <a:rPr altLang="sk-SK" dirty="0" err="1">
                <a:latin typeface="Century Gothic" panose="020B0502020202020204" pitchFamily="34" charset="0"/>
              </a:rPr>
              <a:t>služeb</a:t>
            </a:r>
            <a:r>
              <a:rPr altLang="sk-SK" dirty="0">
                <a:latin typeface="Century Gothic" panose="020B0502020202020204" pitchFamily="34" charset="0"/>
              </a:rPr>
              <a:t> </a:t>
            </a:r>
            <a:r>
              <a:rPr altLang="sk-SK" dirty="0" err="1">
                <a:latin typeface="Century Gothic" panose="020B0502020202020204" pitchFamily="34" charset="0"/>
              </a:rPr>
              <a:t>knihovny</a:t>
            </a:r>
            <a:r>
              <a:rPr altLang="sk-SK" dirty="0">
                <a:latin typeface="Century Gothic" panose="020B0502020202020204" pitchFamily="34" charset="0"/>
              </a:rPr>
              <a:t> nové </a:t>
            </a:r>
            <a:r>
              <a:rPr altLang="sk-SK" dirty="0" err="1">
                <a:latin typeface="Century Gothic" panose="020B0502020202020204" pitchFamily="34" charset="0"/>
              </a:rPr>
              <a:t>generace</a:t>
            </a:r>
            <a:r>
              <a:rPr altLang="sk-SK" dirty="0">
                <a:latin typeface="Century Gothic" panose="020B0502020202020204" pitchFamily="34" charset="0"/>
              </a:rPr>
              <a:t> v </a:t>
            </a:r>
            <a:r>
              <a:rPr altLang="sk-SK" dirty="0" err="1">
                <a:latin typeface="Century Gothic" panose="020B0502020202020204" pitchFamily="34" charset="0"/>
              </a:rPr>
              <a:t>souvislosti</a:t>
            </a:r>
            <a:r>
              <a:rPr altLang="sk-SK" dirty="0">
                <a:latin typeface="Century Gothic" panose="020B0502020202020204" pitchFamily="34" charset="0"/>
              </a:rPr>
              <a:t> s výstavbou </a:t>
            </a:r>
            <a:r>
              <a:rPr altLang="sk-SK" dirty="0" err="1">
                <a:latin typeface="Century Gothic" panose="020B0502020202020204" pitchFamily="34" charset="0"/>
              </a:rPr>
              <a:t>knihovny</a:t>
            </a:r>
            <a:r>
              <a:rPr altLang="sk-SK" dirty="0">
                <a:latin typeface="Century Gothic" panose="020B0502020202020204" pitchFamily="34" charset="0"/>
              </a:rPr>
              <a:t> „</a:t>
            </a:r>
            <a:r>
              <a:rPr altLang="sk-SK" dirty="0" err="1">
                <a:latin typeface="Century Gothic" panose="020B0502020202020204" pitchFamily="34" charset="0"/>
              </a:rPr>
              <a:t>černá</a:t>
            </a:r>
            <a:r>
              <a:rPr altLang="sk-SK" dirty="0">
                <a:latin typeface="Century Gothic" panose="020B0502020202020204" pitchFamily="34" charset="0"/>
              </a:rPr>
              <a:t> </a:t>
            </a:r>
            <a:r>
              <a:rPr altLang="sk-SK" dirty="0" err="1">
                <a:latin typeface="Century Gothic" panose="020B0502020202020204" pitchFamily="34" charset="0"/>
              </a:rPr>
              <a:t>kostka</a:t>
            </a:r>
            <a:r>
              <a:rPr altLang="sk-SK" dirty="0">
                <a:latin typeface="Century Gothic" panose="020B0502020202020204" pitchFamily="34" charset="0"/>
              </a:rPr>
              <a:t>“. </a:t>
            </a:r>
            <a:r>
              <a:rPr altLang="sk-SK" dirty="0" err="1">
                <a:latin typeface="Century Gothic" panose="020B0502020202020204" pitchFamily="34" charset="0"/>
              </a:rPr>
              <a:t>Vysvětleny</a:t>
            </a:r>
            <a:r>
              <a:rPr altLang="sk-SK" dirty="0">
                <a:latin typeface="Century Gothic" panose="020B0502020202020204" pitchFamily="34" charset="0"/>
              </a:rPr>
              <a:t> </a:t>
            </a:r>
            <a:r>
              <a:rPr altLang="sk-SK" dirty="0" err="1">
                <a:latin typeface="Century Gothic" panose="020B0502020202020204" pitchFamily="34" charset="0"/>
              </a:rPr>
              <a:t>jsou</a:t>
            </a:r>
            <a:r>
              <a:rPr altLang="sk-SK" dirty="0">
                <a:latin typeface="Century Gothic" panose="020B0502020202020204" pitchFamily="34" charset="0"/>
              </a:rPr>
              <a:t> hlavní trendy a </a:t>
            </a:r>
            <a:r>
              <a:rPr altLang="sk-SK" dirty="0" err="1">
                <a:latin typeface="Century Gothic" panose="020B0502020202020204" pitchFamily="34" charset="0"/>
              </a:rPr>
              <a:t>atributy</a:t>
            </a:r>
            <a:r>
              <a:rPr altLang="sk-SK" dirty="0">
                <a:latin typeface="Century Gothic" panose="020B0502020202020204" pitchFamily="34" charset="0"/>
              </a:rPr>
              <a:t> </a:t>
            </a:r>
            <a:r>
              <a:rPr altLang="sk-SK" dirty="0" err="1">
                <a:latin typeface="Century Gothic" panose="020B0502020202020204" pitchFamily="34" charset="0"/>
              </a:rPr>
              <a:t>tvz</a:t>
            </a:r>
            <a:r>
              <a:rPr altLang="sk-SK" dirty="0">
                <a:latin typeface="Century Gothic" panose="020B0502020202020204" pitchFamily="34" charset="0"/>
              </a:rPr>
              <a:t>. </a:t>
            </a:r>
            <a:r>
              <a:rPr altLang="sk-SK" dirty="0" err="1">
                <a:latin typeface="Century Gothic" panose="020B0502020202020204" pitchFamily="34" charset="0"/>
              </a:rPr>
              <a:t>smart</a:t>
            </a:r>
            <a:r>
              <a:rPr altLang="sk-SK" dirty="0">
                <a:latin typeface="Century Gothic" panose="020B0502020202020204" pitchFamily="34" charset="0"/>
              </a:rPr>
              <a:t> </a:t>
            </a:r>
            <a:r>
              <a:rPr altLang="sk-SK" dirty="0" err="1">
                <a:latin typeface="Century Gothic" panose="020B0502020202020204" pitchFamily="34" charset="0"/>
              </a:rPr>
              <a:t>library</a:t>
            </a:r>
            <a:r>
              <a:rPr altLang="sk-SK" dirty="0">
                <a:latin typeface="Century Gothic" panose="020B0502020202020204" pitchFamily="34" charset="0"/>
              </a:rPr>
              <a:t>. </a:t>
            </a:r>
            <a:r>
              <a:rPr altLang="sk-SK" dirty="0" err="1">
                <a:latin typeface="Century Gothic" panose="020B0502020202020204" pitchFamily="34" charset="0"/>
              </a:rPr>
              <a:t>Popisují</a:t>
            </a:r>
            <a:r>
              <a:rPr altLang="sk-SK" dirty="0">
                <a:latin typeface="Century Gothic" panose="020B0502020202020204" pitchFamily="34" charset="0"/>
              </a:rPr>
              <a:t> </a:t>
            </a:r>
            <a:r>
              <a:rPr altLang="sk-SK" dirty="0" err="1">
                <a:latin typeface="Century Gothic" panose="020B0502020202020204" pitchFamily="34" charset="0"/>
              </a:rPr>
              <a:t>se</a:t>
            </a:r>
            <a:r>
              <a:rPr altLang="sk-SK" dirty="0">
                <a:latin typeface="Century Gothic" panose="020B0502020202020204" pitchFamily="34" charset="0"/>
              </a:rPr>
              <a:t> hlavní </a:t>
            </a:r>
            <a:r>
              <a:rPr altLang="sk-SK" dirty="0" err="1">
                <a:latin typeface="Century Gothic" panose="020B0502020202020204" pitchFamily="34" charset="0"/>
              </a:rPr>
              <a:t>atributy</a:t>
            </a:r>
            <a:r>
              <a:rPr altLang="sk-SK" dirty="0">
                <a:latin typeface="Century Gothic" panose="020B0502020202020204" pitchFamily="34" charset="0"/>
              </a:rPr>
              <a:t> </a:t>
            </a:r>
            <a:r>
              <a:rPr altLang="sk-SK" dirty="0" err="1">
                <a:latin typeface="Century Gothic" panose="020B0502020202020204" pitchFamily="34" charset="0"/>
              </a:rPr>
              <a:t>tradičních</a:t>
            </a:r>
            <a:r>
              <a:rPr altLang="sk-SK" dirty="0">
                <a:latin typeface="Century Gothic" panose="020B0502020202020204" pitchFamily="34" charset="0"/>
              </a:rPr>
              <a:t> Integrovaných </a:t>
            </a:r>
            <a:r>
              <a:rPr altLang="sk-SK" dirty="0" err="1">
                <a:latin typeface="Century Gothic" panose="020B0502020202020204" pitchFamily="34" charset="0"/>
              </a:rPr>
              <a:t>knihovních</a:t>
            </a:r>
            <a:r>
              <a:rPr altLang="sk-SK" dirty="0">
                <a:latin typeface="Century Gothic" panose="020B0502020202020204" pitchFamily="34" charset="0"/>
              </a:rPr>
              <a:t> </a:t>
            </a:r>
            <a:r>
              <a:rPr altLang="sk-SK" dirty="0" err="1">
                <a:latin typeface="Century Gothic" panose="020B0502020202020204" pitchFamily="34" charset="0"/>
              </a:rPr>
              <a:t>systémů</a:t>
            </a:r>
            <a:r>
              <a:rPr altLang="sk-SK" dirty="0">
                <a:latin typeface="Century Gothic" panose="020B0502020202020204" pitchFamily="34" charset="0"/>
              </a:rPr>
              <a:t> (ILS – </a:t>
            </a:r>
            <a:r>
              <a:rPr altLang="sk-SK" dirty="0" err="1">
                <a:latin typeface="Century Gothic" panose="020B0502020202020204" pitchFamily="34" charset="0"/>
              </a:rPr>
              <a:t>Integrated</a:t>
            </a:r>
            <a:r>
              <a:rPr altLang="sk-SK" dirty="0">
                <a:latin typeface="Century Gothic" panose="020B0502020202020204" pitchFamily="34" charset="0"/>
              </a:rPr>
              <a:t> </a:t>
            </a:r>
            <a:r>
              <a:rPr altLang="sk-SK" dirty="0" err="1">
                <a:latin typeface="Century Gothic" panose="020B0502020202020204" pitchFamily="34" charset="0"/>
              </a:rPr>
              <a:t>library</a:t>
            </a:r>
            <a:r>
              <a:rPr altLang="sk-SK" dirty="0">
                <a:latin typeface="Century Gothic" panose="020B0502020202020204" pitchFamily="34" charset="0"/>
              </a:rPr>
              <a:t> </a:t>
            </a:r>
            <a:r>
              <a:rPr altLang="sk-SK" dirty="0" err="1">
                <a:latin typeface="Century Gothic" panose="020B0502020202020204" pitchFamily="34" charset="0"/>
              </a:rPr>
              <a:t>systems</a:t>
            </a:r>
            <a:r>
              <a:rPr altLang="sk-SK" dirty="0">
                <a:latin typeface="Century Gothic" panose="020B0502020202020204" pitchFamily="34" charset="0"/>
              </a:rPr>
              <a:t>), </a:t>
            </a:r>
            <a:r>
              <a:rPr altLang="sk-SK" dirty="0" err="1">
                <a:latin typeface="Century Gothic" panose="020B0502020202020204" pitchFamily="34" charset="0"/>
              </a:rPr>
              <a:t>které</a:t>
            </a:r>
            <a:r>
              <a:rPr altLang="sk-SK" dirty="0">
                <a:latin typeface="Century Gothic" panose="020B0502020202020204" pitchFamily="34" charset="0"/>
              </a:rPr>
              <a:t> </a:t>
            </a:r>
            <a:r>
              <a:rPr altLang="sk-SK" dirty="0" err="1">
                <a:latin typeface="Century Gothic" panose="020B0502020202020204" pitchFamily="34" charset="0"/>
              </a:rPr>
              <a:t>fungují</a:t>
            </a:r>
            <a:r>
              <a:rPr altLang="sk-SK" dirty="0">
                <a:latin typeface="Century Gothic" panose="020B0502020202020204" pitchFamily="34" charset="0"/>
              </a:rPr>
              <a:t> v našich </a:t>
            </a:r>
            <a:r>
              <a:rPr altLang="sk-SK" dirty="0" err="1">
                <a:latin typeface="Century Gothic" panose="020B0502020202020204" pitchFamily="34" charset="0"/>
              </a:rPr>
              <a:t>knihovnách</a:t>
            </a:r>
            <a:r>
              <a:rPr altLang="sk-SK" dirty="0">
                <a:latin typeface="Century Gothic" panose="020B0502020202020204" pitchFamily="34" charset="0"/>
              </a:rPr>
              <a:t> (</a:t>
            </a:r>
            <a:r>
              <a:rPr altLang="sk-SK" dirty="0" err="1">
                <a:latin typeface="Century Gothic" panose="020B0502020202020204" pitchFamily="34" charset="0"/>
              </a:rPr>
              <a:t>např</a:t>
            </a:r>
            <a:r>
              <a:rPr altLang="sk-SK" dirty="0">
                <a:latin typeface="Century Gothic" panose="020B0502020202020204" pitchFamily="34" charset="0"/>
              </a:rPr>
              <a:t>. </a:t>
            </a:r>
            <a:r>
              <a:rPr altLang="sk-SK" dirty="0" err="1">
                <a:latin typeface="Century Gothic" panose="020B0502020202020204" pitchFamily="34" charset="0"/>
              </a:rPr>
              <a:t>Aleph</a:t>
            </a:r>
            <a:r>
              <a:rPr altLang="sk-SK" dirty="0">
                <a:latin typeface="Century Gothic" panose="020B0502020202020204" pitchFamily="34" charset="0"/>
              </a:rPr>
              <a:t>, </a:t>
            </a:r>
            <a:r>
              <a:rPr altLang="sk-SK" dirty="0" err="1">
                <a:latin typeface="Century Gothic" panose="020B0502020202020204" pitchFamily="34" charset="0"/>
              </a:rPr>
              <a:t>Virtua</a:t>
            </a:r>
            <a:r>
              <a:rPr altLang="sk-SK" dirty="0">
                <a:latin typeface="Century Gothic" panose="020B0502020202020204" pitchFamily="34" charset="0"/>
              </a:rPr>
              <a:t> aj.). </a:t>
            </a:r>
            <a:r>
              <a:rPr altLang="sk-SK" dirty="0" err="1">
                <a:latin typeface="Century Gothic" panose="020B0502020202020204" pitchFamily="34" charset="0"/>
              </a:rPr>
              <a:t>Vysvětleny</a:t>
            </a:r>
            <a:r>
              <a:rPr altLang="sk-SK" dirty="0">
                <a:latin typeface="Century Gothic" panose="020B0502020202020204" pitchFamily="34" charset="0"/>
              </a:rPr>
              <a:t> </a:t>
            </a:r>
            <a:r>
              <a:rPr altLang="sk-SK" dirty="0" err="1">
                <a:latin typeface="Century Gothic" panose="020B0502020202020204" pitchFamily="34" charset="0"/>
              </a:rPr>
              <a:t>jsou</a:t>
            </a:r>
            <a:r>
              <a:rPr altLang="sk-SK" dirty="0">
                <a:latin typeface="Century Gothic" panose="020B0502020202020204" pitchFamily="34" charset="0"/>
              </a:rPr>
              <a:t> nové trendy v managementu </a:t>
            </a:r>
            <a:r>
              <a:rPr altLang="sk-SK" dirty="0" err="1">
                <a:latin typeface="Century Gothic" panose="020B0502020202020204" pitchFamily="34" charset="0"/>
              </a:rPr>
              <a:t>knihoven</a:t>
            </a:r>
            <a:r>
              <a:rPr altLang="sk-SK" dirty="0">
                <a:latin typeface="Century Gothic" panose="020B0502020202020204" pitchFamily="34" charset="0"/>
              </a:rPr>
              <a:t> a </a:t>
            </a:r>
            <a:r>
              <a:rPr altLang="sk-SK" dirty="0" err="1">
                <a:latin typeface="Century Gothic" panose="020B0502020202020204" pitchFamily="34" charset="0"/>
              </a:rPr>
              <a:t>knihovních</a:t>
            </a:r>
            <a:r>
              <a:rPr altLang="sk-SK" dirty="0">
                <a:latin typeface="Century Gothic" panose="020B0502020202020204" pitchFamily="34" charset="0"/>
              </a:rPr>
              <a:t> </a:t>
            </a:r>
            <a:r>
              <a:rPr altLang="sk-SK" dirty="0" err="1">
                <a:latin typeface="Century Gothic" panose="020B0502020202020204" pitchFamily="34" charset="0"/>
              </a:rPr>
              <a:t>sbírek</a:t>
            </a:r>
            <a:r>
              <a:rPr altLang="sk-SK" dirty="0">
                <a:latin typeface="Century Gothic" panose="020B0502020202020204" pitchFamily="34" charset="0"/>
              </a:rPr>
              <a:t>. </a:t>
            </a:r>
            <a:r>
              <a:rPr altLang="sk-SK" dirty="0" err="1">
                <a:latin typeface="Century Gothic" panose="020B0502020202020204" pitchFamily="34" charset="0"/>
              </a:rPr>
              <a:t>Pozornost</a:t>
            </a:r>
            <a:r>
              <a:rPr altLang="sk-SK" dirty="0">
                <a:latin typeface="Century Gothic" panose="020B0502020202020204" pitchFamily="34" charset="0"/>
              </a:rPr>
              <a:t> </a:t>
            </a:r>
            <a:r>
              <a:rPr altLang="sk-SK" dirty="0" err="1">
                <a:latin typeface="Century Gothic" panose="020B0502020202020204" pitchFamily="34" charset="0"/>
              </a:rPr>
              <a:t>věnuje</a:t>
            </a:r>
            <a:r>
              <a:rPr altLang="sk-SK" dirty="0">
                <a:latin typeface="Century Gothic" panose="020B0502020202020204" pitchFamily="34" charset="0"/>
              </a:rPr>
              <a:t> trendu - tzn. platformám (LSP- </a:t>
            </a:r>
            <a:r>
              <a:rPr altLang="sk-SK" dirty="0" err="1">
                <a:latin typeface="Century Gothic" panose="020B0502020202020204" pitchFamily="34" charset="0"/>
              </a:rPr>
              <a:t>Library</a:t>
            </a:r>
            <a:r>
              <a:rPr altLang="sk-SK" dirty="0">
                <a:latin typeface="Century Gothic" panose="020B0502020202020204" pitchFamily="34" charset="0"/>
              </a:rPr>
              <a:t> </a:t>
            </a:r>
            <a:r>
              <a:rPr altLang="sk-SK" dirty="0" err="1">
                <a:latin typeface="Century Gothic" panose="020B0502020202020204" pitchFamily="34" charset="0"/>
              </a:rPr>
              <a:t>system</a:t>
            </a:r>
            <a:r>
              <a:rPr altLang="sk-SK" dirty="0">
                <a:latin typeface="Century Gothic" panose="020B0502020202020204" pitchFamily="34" charset="0"/>
              </a:rPr>
              <a:t> </a:t>
            </a:r>
            <a:r>
              <a:rPr altLang="sk-SK" dirty="0" err="1">
                <a:latin typeface="Century Gothic" panose="020B0502020202020204" pitchFamily="34" charset="0"/>
              </a:rPr>
              <a:t>platforms</a:t>
            </a:r>
            <a:r>
              <a:rPr altLang="sk-SK" dirty="0">
                <a:latin typeface="Century Gothic" panose="020B0502020202020204" pitchFamily="34" charset="0"/>
              </a:rPr>
              <a:t>). Upozorňuje na nové technologické </a:t>
            </a:r>
            <a:r>
              <a:rPr altLang="sk-SK" dirty="0" err="1">
                <a:latin typeface="Century Gothic" panose="020B0502020202020204" pitchFamily="34" charset="0"/>
              </a:rPr>
              <a:t>atributy</a:t>
            </a:r>
            <a:r>
              <a:rPr altLang="sk-SK" dirty="0">
                <a:latin typeface="Century Gothic" panose="020B0502020202020204" pitchFamily="34" charset="0"/>
              </a:rPr>
              <a:t> </a:t>
            </a:r>
            <a:r>
              <a:rPr altLang="sk-SK" dirty="0" err="1">
                <a:latin typeface="Century Gothic" panose="020B0502020202020204" pitchFamily="34" charset="0"/>
              </a:rPr>
              <a:t>knihovních</a:t>
            </a:r>
            <a:r>
              <a:rPr altLang="sk-SK" dirty="0">
                <a:latin typeface="Century Gothic" panose="020B0502020202020204" pitchFamily="34" charset="0"/>
              </a:rPr>
              <a:t> </a:t>
            </a:r>
            <a:r>
              <a:rPr altLang="sk-SK" dirty="0" err="1">
                <a:latin typeface="Century Gothic" panose="020B0502020202020204" pitchFamily="34" charset="0"/>
              </a:rPr>
              <a:t>systémů</a:t>
            </a:r>
            <a:r>
              <a:rPr altLang="sk-SK" dirty="0">
                <a:latin typeface="Century Gothic" panose="020B0502020202020204" pitchFamily="34" charset="0"/>
              </a:rPr>
              <a:t> a </a:t>
            </a:r>
            <a:r>
              <a:rPr altLang="sk-SK" dirty="0" err="1">
                <a:latin typeface="Century Gothic" panose="020B0502020202020204" pitchFamily="34" charset="0"/>
              </a:rPr>
              <a:t>služeb</a:t>
            </a:r>
            <a:r>
              <a:rPr altLang="sk-SK" dirty="0">
                <a:latin typeface="Century Gothic" panose="020B0502020202020204" pitchFamily="34" charset="0"/>
              </a:rPr>
              <a:t>, </a:t>
            </a:r>
            <a:r>
              <a:rPr altLang="sk-SK" dirty="0" err="1">
                <a:latin typeface="Century Gothic" panose="020B0502020202020204" pitchFamily="34" charset="0"/>
              </a:rPr>
              <a:t>ve</a:t>
            </a:r>
            <a:r>
              <a:rPr altLang="sk-SK" dirty="0">
                <a:latin typeface="Century Gothic" panose="020B0502020202020204" pitchFamily="34" charset="0"/>
              </a:rPr>
              <a:t> </a:t>
            </a:r>
            <a:r>
              <a:rPr altLang="sk-SK" dirty="0" err="1">
                <a:latin typeface="Century Gothic" panose="020B0502020202020204" pitchFamily="34" charset="0"/>
              </a:rPr>
              <a:t>kterých</a:t>
            </a:r>
            <a:r>
              <a:rPr altLang="sk-SK" dirty="0">
                <a:latin typeface="Century Gothic" panose="020B0502020202020204" pitchFamily="34" charset="0"/>
              </a:rPr>
              <a:t> </a:t>
            </a:r>
            <a:r>
              <a:rPr altLang="sk-SK" dirty="0" err="1">
                <a:latin typeface="Century Gothic" panose="020B0502020202020204" pitchFamily="34" charset="0"/>
              </a:rPr>
              <a:t>se</a:t>
            </a:r>
            <a:r>
              <a:rPr altLang="sk-SK" dirty="0">
                <a:latin typeface="Century Gothic" panose="020B0502020202020204" pitchFamily="34" charset="0"/>
              </a:rPr>
              <a:t> </a:t>
            </a:r>
            <a:r>
              <a:rPr altLang="sk-SK" dirty="0" err="1">
                <a:latin typeface="Century Gothic" panose="020B0502020202020204" pitchFamily="34" charset="0"/>
              </a:rPr>
              <a:t>využívají</a:t>
            </a:r>
            <a:r>
              <a:rPr altLang="sk-SK" dirty="0">
                <a:latin typeface="Century Gothic" panose="020B0502020202020204" pitchFamily="34" charset="0"/>
              </a:rPr>
              <a:t> nové možnosti a </a:t>
            </a:r>
            <a:r>
              <a:rPr altLang="sk-SK" dirty="0" err="1">
                <a:latin typeface="Century Gothic" panose="020B0502020202020204" pitchFamily="34" charset="0"/>
              </a:rPr>
              <a:t>funkce</a:t>
            </a:r>
            <a:r>
              <a:rPr altLang="sk-SK" dirty="0">
                <a:latin typeface="Century Gothic" panose="020B0502020202020204" pitchFamily="34" charset="0"/>
              </a:rPr>
              <a:t>, </a:t>
            </a:r>
            <a:r>
              <a:rPr altLang="sk-SK" dirty="0" err="1">
                <a:latin typeface="Century Gothic" panose="020B0502020202020204" pitchFamily="34" charset="0"/>
              </a:rPr>
              <a:t>které</a:t>
            </a:r>
            <a:r>
              <a:rPr altLang="sk-SK" dirty="0">
                <a:latin typeface="Century Gothic" panose="020B0502020202020204" pitchFamily="34" charset="0"/>
              </a:rPr>
              <a:t> </a:t>
            </a:r>
            <a:r>
              <a:rPr altLang="sk-SK" dirty="0" err="1">
                <a:latin typeface="Century Gothic" panose="020B0502020202020204" pitchFamily="34" charset="0"/>
              </a:rPr>
              <a:t>rozšiřují</a:t>
            </a:r>
            <a:r>
              <a:rPr altLang="sk-SK" dirty="0">
                <a:latin typeface="Century Gothic" panose="020B0502020202020204" pitchFamily="34" charset="0"/>
              </a:rPr>
              <a:t> možnosti </a:t>
            </a:r>
            <a:r>
              <a:rPr altLang="sk-SK" dirty="0" err="1">
                <a:latin typeface="Century Gothic" panose="020B0502020202020204" pitchFamily="34" charset="0"/>
              </a:rPr>
              <a:t>poskytování</a:t>
            </a:r>
            <a:r>
              <a:rPr altLang="sk-SK" dirty="0">
                <a:latin typeface="Century Gothic" panose="020B0502020202020204" pitchFamily="34" charset="0"/>
              </a:rPr>
              <a:t> </a:t>
            </a:r>
            <a:r>
              <a:rPr altLang="sk-SK" dirty="0" err="1">
                <a:latin typeface="Century Gothic" panose="020B0502020202020204" pitchFamily="34" charset="0"/>
              </a:rPr>
              <a:t>služeb</a:t>
            </a:r>
            <a:r>
              <a:rPr altLang="sk-SK" dirty="0">
                <a:latin typeface="Century Gothic" panose="020B0502020202020204" pitchFamily="34" charset="0"/>
              </a:rPr>
              <a:t>. Poukazuje na trend </a:t>
            </a:r>
            <a:r>
              <a:rPr altLang="sk-SK" dirty="0" err="1">
                <a:latin typeface="Century Gothic" panose="020B0502020202020204" pitchFamily="34" charset="0"/>
              </a:rPr>
              <a:t>fungování</a:t>
            </a:r>
            <a:r>
              <a:rPr altLang="sk-SK" dirty="0">
                <a:latin typeface="Century Gothic" panose="020B0502020202020204" pitchFamily="34" charset="0"/>
              </a:rPr>
              <a:t> ILS v </a:t>
            </a:r>
            <a:r>
              <a:rPr altLang="sk-SK" dirty="0" err="1">
                <a:latin typeface="Century Gothic" panose="020B0502020202020204" pitchFamily="34" charset="0"/>
              </a:rPr>
              <a:t>cloudu</a:t>
            </a:r>
            <a:r>
              <a:rPr altLang="sk-SK" dirty="0">
                <a:latin typeface="Century Gothic" panose="020B0502020202020204" pitchFamily="34" charset="0"/>
              </a:rPr>
              <a:t>, </a:t>
            </a:r>
            <a:r>
              <a:rPr altLang="sk-SK" dirty="0" err="1">
                <a:latin typeface="Century Gothic" panose="020B0502020202020204" pitchFamily="34" charset="0"/>
              </a:rPr>
              <a:t>řešení</a:t>
            </a:r>
            <a:r>
              <a:rPr altLang="sk-SK" dirty="0">
                <a:latin typeface="Century Gothic" panose="020B0502020202020204" pitchFamily="34" charset="0"/>
              </a:rPr>
              <a:t> </a:t>
            </a:r>
            <a:r>
              <a:rPr altLang="sk-SK" dirty="0" err="1">
                <a:latin typeface="Century Gothic" panose="020B0502020202020204" pitchFamily="34" charset="0"/>
              </a:rPr>
              <a:t>open</a:t>
            </a:r>
            <a:r>
              <a:rPr altLang="sk-SK" dirty="0">
                <a:latin typeface="Century Gothic" panose="020B0502020202020204" pitchFamily="34" charset="0"/>
              </a:rPr>
              <a:t> </a:t>
            </a:r>
            <a:r>
              <a:rPr altLang="sk-SK" dirty="0" err="1">
                <a:latin typeface="Century Gothic" panose="020B0502020202020204" pitchFamily="34" charset="0"/>
              </a:rPr>
              <a:t>source</a:t>
            </a:r>
            <a:r>
              <a:rPr altLang="sk-SK" dirty="0">
                <a:latin typeface="Century Gothic" panose="020B0502020202020204" pitchFamily="34" charset="0"/>
              </a:rPr>
              <a:t>, </a:t>
            </a:r>
            <a:r>
              <a:rPr altLang="sk-SK" dirty="0" err="1">
                <a:latin typeface="Century Gothic" panose="020B0502020202020204" pitchFamily="34" charset="0"/>
              </a:rPr>
              <a:t>integraci</a:t>
            </a:r>
            <a:r>
              <a:rPr altLang="sk-SK" dirty="0">
                <a:latin typeface="Century Gothic" panose="020B0502020202020204" pitchFamily="34" charset="0"/>
              </a:rPr>
              <a:t> </a:t>
            </a:r>
            <a:r>
              <a:rPr altLang="sk-SK" dirty="0" err="1">
                <a:latin typeface="Century Gothic" panose="020B0502020202020204" pitchFamily="34" charset="0"/>
              </a:rPr>
              <a:t>systémů</a:t>
            </a:r>
            <a:r>
              <a:rPr altLang="sk-SK" dirty="0">
                <a:latin typeface="Century Gothic" panose="020B0502020202020204" pitchFamily="34" charset="0"/>
              </a:rPr>
              <a:t> s </a:t>
            </a:r>
            <a:r>
              <a:rPr altLang="sk-SK" dirty="0" err="1">
                <a:latin typeface="Century Gothic" panose="020B0502020202020204" pitchFamily="34" charset="0"/>
              </a:rPr>
              <a:t>discovery</a:t>
            </a:r>
            <a:r>
              <a:rPr altLang="sk-SK" dirty="0">
                <a:latin typeface="Century Gothic" panose="020B0502020202020204" pitchFamily="34" charset="0"/>
              </a:rPr>
              <a:t> </a:t>
            </a:r>
            <a:r>
              <a:rPr altLang="sk-SK" dirty="0" err="1">
                <a:latin typeface="Century Gothic" panose="020B0502020202020204" pitchFamily="34" charset="0"/>
              </a:rPr>
              <a:t>vyhledávacími</a:t>
            </a:r>
            <a:r>
              <a:rPr altLang="sk-SK" dirty="0">
                <a:latin typeface="Century Gothic" panose="020B0502020202020204" pitchFamily="34" charset="0"/>
              </a:rPr>
              <a:t> službami, analytické služby, reporty, </a:t>
            </a:r>
            <a:r>
              <a:rPr altLang="sk-SK" dirty="0" err="1">
                <a:latin typeface="Century Gothic" panose="020B0502020202020204" pitchFamily="34" charset="0"/>
              </a:rPr>
              <a:t>statistiky</a:t>
            </a:r>
            <a:r>
              <a:rPr altLang="sk-SK" dirty="0">
                <a:latin typeface="Century Gothic" panose="020B0502020202020204" pitchFamily="34" charset="0"/>
              </a:rPr>
              <a:t>, </a:t>
            </a:r>
            <a:r>
              <a:rPr altLang="sk-SK" dirty="0" err="1">
                <a:latin typeface="Century Gothic" panose="020B0502020202020204" pitchFamily="34" charset="0"/>
              </a:rPr>
              <a:t>podporující</a:t>
            </a:r>
            <a:r>
              <a:rPr altLang="sk-SK" dirty="0">
                <a:latin typeface="Century Gothic" panose="020B0502020202020204" pitchFamily="34" charset="0"/>
              </a:rPr>
              <a:t> </a:t>
            </a:r>
            <a:r>
              <a:rPr altLang="sk-SK" dirty="0" err="1">
                <a:latin typeface="Century Gothic" panose="020B0502020202020204" pitchFamily="34" charset="0"/>
              </a:rPr>
              <a:t>rozhodování</a:t>
            </a:r>
            <a:r>
              <a:rPr altLang="sk-SK" dirty="0">
                <a:latin typeface="Century Gothic" panose="020B0502020202020204" pitchFamily="34" charset="0"/>
              </a:rPr>
              <a:t> v managementu </a:t>
            </a:r>
            <a:r>
              <a:rPr altLang="sk-SK" dirty="0" err="1">
                <a:latin typeface="Century Gothic" panose="020B0502020202020204" pitchFamily="34" charset="0"/>
              </a:rPr>
              <a:t>knihoven</a:t>
            </a:r>
            <a:r>
              <a:rPr altLang="sk-SK" dirty="0">
                <a:latin typeface="Century Gothic" panose="020B0502020202020204" pitchFamily="34" charset="0"/>
              </a:rPr>
              <a:t>, </a:t>
            </a:r>
            <a:r>
              <a:rPr altLang="sk-SK" dirty="0" err="1">
                <a:latin typeface="Century Gothic" panose="020B0502020202020204" pitchFamily="34" charset="0"/>
              </a:rPr>
              <a:t>integrace</a:t>
            </a:r>
            <a:r>
              <a:rPr altLang="sk-SK" dirty="0">
                <a:latin typeface="Century Gothic" panose="020B0502020202020204" pitchFamily="34" charset="0"/>
              </a:rPr>
              <a:t> založené na API a </a:t>
            </a:r>
            <a:r>
              <a:rPr altLang="sk-SK" dirty="0" err="1">
                <a:latin typeface="Century Gothic" panose="020B0502020202020204" pitchFamily="34" charset="0"/>
              </a:rPr>
              <a:t>propojení</a:t>
            </a:r>
            <a:r>
              <a:rPr altLang="sk-SK" dirty="0">
                <a:latin typeface="Century Gothic" panose="020B0502020202020204" pitchFamily="34" charset="0"/>
              </a:rPr>
              <a:t> s </a:t>
            </a:r>
            <a:r>
              <a:rPr altLang="sk-SK" dirty="0" err="1">
                <a:latin typeface="Century Gothic" panose="020B0502020202020204" pitchFamily="34" charset="0"/>
              </a:rPr>
              <a:t>digitálními</a:t>
            </a:r>
            <a:r>
              <a:rPr altLang="sk-SK" dirty="0">
                <a:latin typeface="Century Gothic" panose="020B0502020202020204" pitchFamily="34" charset="0"/>
              </a:rPr>
              <a:t> </a:t>
            </a:r>
            <a:r>
              <a:rPr altLang="sk-SK" dirty="0" err="1">
                <a:latin typeface="Century Gothic" panose="020B0502020202020204" pitchFamily="34" charset="0"/>
              </a:rPr>
              <a:t>repozitáři</a:t>
            </a:r>
            <a:r>
              <a:rPr altLang="sk-SK" dirty="0">
                <a:latin typeface="Century Gothic" panose="020B0502020202020204" pitchFamily="34" charset="0"/>
              </a:rPr>
              <a:t>. </a:t>
            </a:r>
            <a:r>
              <a:rPr altLang="sk-SK" dirty="0" err="1">
                <a:latin typeface="Century Gothic" panose="020B0502020202020204" pitchFamily="34" charset="0"/>
              </a:rPr>
              <a:t>Přibližuje</a:t>
            </a:r>
            <a:r>
              <a:rPr altLang="sk-SK" dirty="0">
                <a:latin typeface="Century Gothic" panose="020B0502020202020204" pitchFamily="34" charset="0"/>
              </a:rPr>
              <a:t> funkční charakteristiky </a:t>
            </a:r>
            <a:r>
              <a:rPr altLang="sk-SK" dirty="0" err="1">
                <a:latin typeface="Century Gothic" panose="020B0502020202020204" pitchFamily="34" charset="0"/>
              </a:rPr>
              <a:t>platforem</a:t>
            </a:r>
            <a:r>
              <a:rPr altLang="sk-SK" dirty="0">
                <a:latin typeface="Century Gothic" panose="020B0502020202020204" pitchFamily="34" charset="0"/>
              </a:rPr>
              <a:t> LSP. </a:t>
            </a:r>
            <a:r>
              <a:rPr altLang="sk-SK" dirty="0" err="1">
                <a:latin typeface="Century Gothic" panose="020B0502020202020204" pitchFamily="34" charset="0"/>
              </a:rPr>
              <a:t>Posláním</a:t>
            </a:r>
            <a:r>
              <a:rPr altLang="sk-SK" dirty="0">
                <a:latin typeface="Century Gothic" panose="020B0502020202020204" pitchFamily="34" charset="0"/>
              </a:rPr>
              <a:t> </a:t>
            </a:r>
            <a:r>
              <a:rPr altLang="sk-SK" dirty="0" err="1">
                <a:latin typeface="Century Gothic" panose="020B0502020202020204" pitchFamily="34" charset="0"/>
              </a:rPr>
              <a:t>prezentace</a:t>
            </a:r>
            <a:r>
              <a:rPr altLang="sk-SK" dirty="0">
                <a:latin typeface="Century Gothic" panose="020B0502020202020204" pitchFamily="34" charset="0"/>
              </a:rPr>
              <a:t> </a:t>
            </a:r>
            <a:r>
              <a:rPr altLang="sk-SK" dirty="0" err="1">
                <a:latin typeface="Century Gothic" panose="020B0502020202020204" pitchFamily="34" charset="0"/>
              </a:rPr>
              <a:t>bylo</a:t>
            </a:r>
            <a:r>
              <a:rPr altLang="sk-SK" dirty="0">
                <a:latin typeface="Century Gothic" panose="020B0502020202020204" pitchFamily="34" charset="0"/>
              </a:rPr>
              <a:t> </a:t>
            </a:r>
            <a:r>
              <a:rPr altLang="sk-SK" dirty="0" err="1">
                <a:latin typeface="Century Gothic" panose="020B0502020202020204" pitchFamily="34" charset="0"/>
              </a:rPr>
              <a:t>zorientovat</a:t>
            </a:r>
            <a:r>
              <a:rPr altLang="sk-SK" dirty="0">
                <a:latin typeface="Century Gothic" panose="020B0502020202020204" pitchFamily="34" charset="0"/>
              </a:rPr>
              <a:t> zainteresované </a:t>
            </a:r>
            <a:r>
              <a:rPr altLang="sk-SK" dirty="0" err="1">
                <a:latin typeface="Century Gothic" panose="020B0502020202020204" pitchFamily="34" charset="0"/>
              </a:rPr>
              <a:t>účastníky</a:t>
            </a:r>
            <a:r>
              <a:rPr altLang="sk-SK" dirty="0">
                <a:latin typeface="Century Gothic" panose="020B0502020202020204" pitchFamily="34" charset="0"/>
              </a:rPr>
              <a:t> </a:t>
            </a:r>
            <a:r>
              <a:rPr altLang="sk-SK" dirty="0" err="1">
                <a:latin typeface="Century Gothic" panose="020B0502020202020204" pitchFamily="34" charset="0"/>
              </a:rPr>
              <a:t>pracující</a:t>
            </a:r>
            <a:r>
              <a:rPr altLang="sk-SK" dirty="0">
                <a:latin typeface="Century Gothic" panose="020B0502020202020204" pitchFamily="34" charset="0"/>
              </a:rPr>
              <a:t> s ILS </a:t>
            </a:r>
            <a:r>
              <a:rPr altLang="sk-SK" dirty="0" err="1">
                <a:latin typeface="Century Gothic" panose="020B0502020202020204" pitchFamily="34" charset="0"/>
              </a:rPr>
              <a:t>Aleph</a:t>
            </a:r>
            <a:r>
              <a:rPr altLang="sk-SK" dirty="0">
                <a:latin typeface="Century Gothic" panose="020B0502020202020204" pitchFamily="34" charset="0"/>
              </a:rPr>
              <a:t> s </a:t>
            </a:r>
            <a:r>
              <a:rPr altLang="sk-SK" dirty="0" err="1">
                <a:latin typeface="Century Gothic" panose="020B0502020202020204" pitchFamily="34" charset="0"/>
              </a:rPr>
              <a:t>perspektivami</a:t>
            </a:r>
            <a:r>
              <a:rPr altLang="sk-SK" dirty="0">
                <a:latin typeface="Century Gothic" panose="020B0502020202020204" pitchFamily="34" charset="0"/>
              </a:rPr>
              <a:t> náhrady ILS systému </a:t>
            </a:r>
            <a:r>
              <a:rPr altLang="sk-SK" dirty="0" err="1">
                <a:latin typeface="Century Gothic" panose="020B0502020202020204" pitchFamily="34" charset="0"/>
              </a:rPr>
              <a:t>Aleph</a:t>
            </a:r>
            <a:r>
              <a:rPr altLang="sk-SK" dirty="0">
                <a:latin typeface="Century Gothic" panose="020B0502020202020204" pitchFamily="34" charset="0"/>
              </a:rPr>
              <a:t> </a:t>
            </a:r>
            <a:r>
              <a:rPr altLang="sk-SK" dirty="0" err="1">
                <a:latin typeface="Century Gothic" panose="020B0502020202020204" pitchFamily="34" charset="0"/>
              </a:rPr>
              <a:t>některou</a:t>
            </a:r>
            <a:r>
              <a:rPr altLang="sk-SK" dirty="0">
                <a:latin typeface="Century Gothic" panose="020B0502020202020204" pitchFamily="34" charset="0"/>
              </a:rPr>
              <a:t> vhodnou platformou LSP v </a:t>
            </a:r>
            <a:r>
              <a:rPr altLang="sk-SK" dirty="0" err="1">
                <a:latin typeface="Century Gothic" panose="020B0502020202020204" pitchFamily="34" charset="0"/>
              </a:rPr>
              <a:t>perspektivě</a:t>
            </a:r>
            <a:r>
              <a:rPr altLang="sk-SK" dirty="0">
                <a:latin typeface="Century Gothic" panose="020B0502020202020204" pitchFamily="34" charset="0"/>
              </a:rPr>
              <a:t> 2-3 let, a to na </a:t>
            </a:r>
            <a:r>
              <a:rPr altLang="sk-SK" dirty="0" err="1">
                <a:latin typeface="Century Gothic" panose="020B0502020202020204" pitchFamily="34" charset="0"/>
              </a:rPr>
              <a:t>základě</a:t>
            </a:r>
            <a:r>
              <a:rPr altLang="sk-SK" dirty="0">
                <a:latin typeface="Century Gothic" panose="020B0502020202020204" pitchFamily="34" charset="0"/>
              </a:rPr>
              <a:t> </a:t>
            </a:r>
            <a:r>
              <a:rPr altLang="sk-SK" dirty="0" err="1">
                <a:latin typeface="Century Gothic" panose="020B0502020202020204" pitchFamily="34" charset="0"/>
              </a:rPr>
              <a:t>důkladných</a:t>
            </a:r>
            <a:r>
              <a:rPr altLang="sk-SK" dirty="0">
                <a:latin typeface="Century Gothic" panose="020B0502020202020204" pitchFamily="34" charset="0"/>
              </a:rPr>
              <a:t> </a:t>
            </a:r>
            <a:r>
              <a:rPr altLang="sk-SK" dirty="0" err="1">
                <a:latin typeface="Century Gothic" panose="020B0502020202020204" pitchFamily="34" charset="0"/>
              </a:rPr>
              <a:t>věcných</a:t>
            </a:r>
            <a:r>
              <a:rPr altLang="sk-SK" dirty="0">
                <a:latin typeface="Century Gothic" panose="020B0502020202020204" pitchFamily="34" charset="0"/>
              </a:rPr>
              <a:t> a </a:t>
            </a:r>
            <a:r>
              <a:rPr altLang="sk-SK" dirty="0" err="1">
                <a:latin typeface="Century Gothic" panose="020B0502020202020204" pitchFamily="34" charset="0"/>
              </a:rPr>
              <a:t>finančních</a:t>
            </a:r>
            <a:r>
              <a:rPr altLang="sk-SK" dirty="0">
                <a:latin typeface="Century Gothic" panose="020B0502020202020204" pitchFamily="34" charset="0"/>
              </a:rPr>
              <a:t> analýz.</a:t>
            </a:r>
          </a:p>
          <a:p>
            <a:endParaRPr altLang="sk-SK" dirty="0">
              <a:latin typeface="Century Gothic" panose="020B0502020202020204" pitchFamily="34" charset="0"/>
            </a:endParaRPr>
          </a:p>
          <a:p>
            <a:r>
              <a:rPr lang="en-US" altLang="sk-SK" dirty="0">
                <a:latin typeface="Century Gothic" panose="020B0502020202020204" pitchFamily="34" charset="0"/>
              </a:rPr>
              <a:t>Presentation of the introductory principles related to smart library services of the new generation in connection with the construction of the "black cube" library. The main trends and attributes of the so-called smart library. The main attributes of traditional Integrated library systems (ILS - Integrated library systems) that work in our libraries (e.g. Aleph, Virtua, etc.) are described. New trends in the management of libraries and library collections are explained. He pays attention to the trend - </a:t>
            </a:r>
            <a:r>
              <a:rPr lang="en-US" altLang="sk-SK" dirty="0" err="1">
                <a:latin typeface="Century Gothic" panose="020B0502020202020204" pitchFamily="34" charset="0"/>
              </a:rPr>
              <a:t>ie</a:t>
            </a:r>
            <a:r>
              <a:rPr lang="en-US" altLang="sk-SK" dirty="0">
                <a:latin typeface="Century Gothic" panose="020B0502020202020204" pitchFamily="34" charset="0"/>
              </a:rPr>
              <a:t>. platforms (LSP - Library system platforms). It draws attention to new technological attributes of library systems and services, in which new possibilities and functions are used that expand the possibilities of service provision.</a:t>
            </a:r>
          </a:p>
          <a:p>
            <a:r>
              <a:rPr lang="en-US" altLang="sk-SK" dirty="0">
                <a:latin typeface="Century Gothic" panose="020B0502020202020204" pitchFamily="34" charset="0"/>
              </a:rPr>
              <a:t>It points to the trend of ILS functioning in the cloud, open source solutions, integration of systems with discovery search services, analytical services, reports, statistics, supporting decision-making in library management, API-based integration and connection with digital repositories. It approximates the functional characteristics of LSP platforms. The mission of the presentation was to orient interested participants working with ILS Aleph with the perspectives of replacing the ILS system Aleph with a suitable LSP platform in the perspective of 2-3 years, based on thorough material and financial analyses.</a:t>
            </a:r>
            <a:endParaRPr altLang="sk-SK" dirty="0">
              <a:latin typeface="Century Gothic" panose="020B0502020202020204" pitchFamily="34" charset="0"/>
            </a:endParaRPr>
          </a:p>
          <a:p>
            <a:endParaRPr altLang="sk-SK" dirty="0">
              <a:latin typeface="Century Gothic" panose="020B0502020202020204" pitchFamily="34" charset="0"/>
            </a:endParaRPr>
          </a:p>
          <a:p>
            <a:endParaRPr altLang="sk-SK" dirty="0">
              <a:latin typeface="Century Gothic" panose="020B0502020202020204" pitchFamily="34" charset="0"/>
            </a:endParaRPr>
          </a:p>
        </p:txBody>
      </p:sp>
      <p:sp>
        <p:nvSpPr>
          <p:cNvPr id="14339" name="Zástupný objekt pre číslo snímky 3">
            <a:extLst>
              <a:ext uri="{FF2B5EF4-FFF2-40B4-BE49-F238E27FC236}">
                <a16:creationId xmlns:a16="http://schemas.microsoft.com/office/drawing/2014/main" id="{1F8E0D4E-2EB2-49E0-E10E-FC779CAC55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1217613">
              <a:defRPr sz="1600">
                <a:solidFill>
                  <a:srgbClr val="000000"/>
                </a:solidFill>
                <a:latin typeface="Century Gothic" panose="020B0502020202020204" pitchFamily="34" charset="0"/>
              </a:defRPr>
            </a:lvl1pPr>
            <a:lvl2pPr marL="742950" indent="-285750" defTabSz="1217613">
              <a:defRPr sz="1600">
                <a:solidFill>
                  <a:srgbClr val="000000"/>
                </a:solidFill>
                <a:latin typeface="Century Gothic" panose="020B0502020202020204" pitchFamily="34" charset="0"/>
              </a:defRPr>
            </a:lvl2pPr>
            <a:lvl3pPr marL="1143000" indent="-228600" defTabSz="1217613">
              <a:defRPr sz="1600">
                <a:solidFill>
                  <a:srgbClr val="000000"/>
                </a:solidFill>
                <a:latin typeface="Century Gothic" panose="020B0502020202020204" pitchFamily="34" charset="0"/>
              </a:defRPr>
            </a:lvl3pPr>
            <a:lvl4pPr marL="1600200" indent="-228600" defTabSz="1217613">
              <a:defRPr sz="1600">
                <a:solidFill>
                  <a:srgbClr val="000000"/>
                </a:solidFill>
                <a:latin typeface="Century Gothic" panose="020B0502020202020204" pitchFamily="34" charset="0"/>
              </a:defRPr>
            </a:lvl4pPr>
            <a:lvl5pPr marL="2057400" indent="-228600" defTabSz="1217613">
              <a:defRPr sz="1600">
                <a:solidFill>
                  <a:srgbClr val="000000"/>
                </a:solidFill>
                <a:latin typeface="Century Gothic" panose="020B0502020202020204" pitchFamily="34" charset="0"/>
              </a:defRPr>
            </a:lvl5pPr>
            <a:lvl6pPr marL="2514600" indent="-228600" defTabSz="1217613" eaLnBrk="0" fontAlgn="base" hangingPunct="0">
              <a:spcBef>
                <a:spcPct val="0"/>
              </a:spcBef>
              <a:spcAft>
                <a:spcPct val="0"/>
              </a:spcAft>
              <a:defRPr sz="1600">
                <a:solidFill>
                  <a:srgbClr val="000000"/>
                </a:solidFill>
                <a:latin typeface="Century Gothic" panose="020B0502020202020204" pitchFamily="34" charset="0"/>
              </a:defRPr>
            </a:lvl6pPr>
            <a:lvl7pPr marL="2971800" indent="-228600" defTabSz="1217613" eaLnBrk="0" fontAlgn="base" hangingPunct="0">
              <a:spcBef>
                <a:spcPct val="0"/>
              </a:spcBef>
              <a:spcAft>
                <a:spcPct val="0"/>
              </a:spcAft>
              <a:defRPr sz="1600">
                <a:solidFill>
                  <a:srgbClr val="000000"/>
                </a:solidFill>
                <a:latin typeface="Century Gothic" panose="020B0502020202020204" pitchFamily="34" charset="0"/>
              </a:defRPr>
            </a:lvl7pPr>
            <a:lvl8pPr marL="3429000" indent="-228600" defTabSz="1217613" eaLnBrk="0" fontAlgn="base" hangingPunct="0">
              <a:spcBef>
                <a:spcPct val="0"/>
              </a:spcBef>
              <a:spcAft>
                <a:spcPct val="0"/>
              </a:spcAft>
              <a:defRPr sz="1600">
                <a:solidFill>
                  <a:srgbClr val="000000"/>
                </a:solidFill>
                <a:latin typeface="Century Gothic" panose="020B0502020202020204" pitchFamily="34" charset="0"/>
              </a:defRPr>
            </a:lvl8pPr>
            <a:lvl9pPr marL="3886200" indent="-228600" defTabSz="1217613" eaLnBrk="0" fontAlgn="base" hangingPunct="0">
              <a:spcBef>
                <a:spcPct val="0"/>
              </a:spcBef>
              <a:spcAft>
                <a:spcPct val="0"/>
              </a:spcAft>
              <a:defRPr sz="1600">
                <a:solidFill>
                  <a:srgbClr val="000000"/>
                </a:solidFill>
                <a:latin typeface="Century Gothic" panose="020B0502020202020204" pitchFamily="34" charset="0"/>
              </a:defRPr>
            </a:lvl9pPr>
          </a:lstStyle>
          <a:p>
            <a:pPr fontAlgn="base">
              <a:spcBef>
                <a:spcPct val="0"/>
              </a:spcBef>
              <a:spcAft>
                <a:spcPct val="0"/>
              </a:spcAft>
            </a:pPr>
            <a:fld id="{49F8F69A-AA54-4348-BAA5-B29C0628CEFC}" type="slidenum">
              <a:rPr altLang="sk-SK" sz="1200" smtClean="0"/>
              <a:pPr fontAlgn="base">
                <a:spcBef>
                  <a:spcPct val="0"/>
                </a:spcBef>
                <a:spcAft>
                  <a:spcPct val="0"/>
                </a:spcAft>
              </a:pPr>
              <a:t>1</a:t>
            </a:fld>
            <a:endParaRPr altLang="sk-SK"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Zástupný objekt pre obrázok snímky 1">
            <a:extLst>
              <a:ext uri="{FF2B5EF4-FFF2-40B4-BE49-F238E27FC236}">
                <a16:creationId xmlns:a16="http://schemas.microsoft.com/office/drawing/2014/main" id="{0FC70452-6E50-F937-6D10-8DE46C5C565E}"/>
              </a:ext>
            </a:extLst>
          </p:cNvPr>
          <p:cNvSpPr>
            <a:spLocks noGrp="1" noRot="1" noChangeAspect="1" noTextEdit="1"/>
          </p:cNvSpPr>
          <p:nvPr>
            <p:ph type="sldImg"/>
          </p:nvPr>
        </p:nvSpPr>
        <p:spPr>
          <a:ln/>
        </p:spPr>
      </p:sp>
      <p:sp>
        <p:nvSpPr>
          <p:cNvPr id="54274" name="Zástupný objekt pre poznámky 2">
            <a:extLst>
              <a:ext uri="{FF2B5EF4-FFF2-40B4-BE49-F238E27FC236}">
                <a16:creationId xmlns:a16="http://schemas.microsoft.com/office/drawing/2014/main" id="{ED23447B-77E7-6353-1E82-96088E2337BE}"/>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altLang="sk-SK">
                <a:latin typeface="Century Gothic" panose="020B0502020202020204" pitchFamily="34" charset="0"/>
                <a:hlinkClick r:id="rId3"/>
              </a:rPr>
              <a:t>Verejný vs súkromný vs hybridný cloud: porovnávacia tabuľka (espreson.com)</a:t>
            </a:r>
            <a:endParaRPr altLang="sk-SK">
              <a:latin typeface="Century Gothic" panose="020B0502020202020204" pitchFamily="34" charset="0"/>
            </a:endParaRPr>
          </a:p>
        </p:txBody>
      </p:sp>
      <p:sp>
        <p:nvSpPr>
          <p:cNvPr id="54275" name="Zástupný objekt pre číslo snímky 3">
            <a:extLst>
              <a:ext uri="{FF2B5EF4-FFF2-40B4-BE49-F238E27FC236}">
                <a16:creationId xmlns:a16="http://schemas.microsoft.com/office/drawing/2014/main" id="{770148D7-1188-2EE5-D14E-52BE751183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1217613">
              <a:defRPr sz="1600">
                <a:solidFill>
                  <a:srgbClr val="000000"/>
                </a:solidFill>
                <a:latin typeface="Century Gothic" panose="020B0502020202020204" pitchFamily="34" charset="0"/>
              </a:defRPr>
            </a:lvl1pPr>
            <a:lvl2pPr marL="742950" indent="-285750" defTabSz="1217613">
              <a:defRPr sz="1600">
                <a:solidFill>
                  <a:srgbClr val="000000"/>
                </a:solidFill>
                <a:latin typeface="Century Gothic" panose="020B0502020202020204" pitchFamily="34" charset="0"/>
              </a:defRPr>
            </a:lvl2pPr>
            <a:lvl3pPr marL="1143000" indent="-228600" defTabSz="1217613">
              <a:defRPr sz="1600">
                <a:solidFill>
                  <a:srgbClr val="000000"/>
                </a:solidFill>
                <a:latin typeface="Century Gothic" panose="020B0502020202020204" pitchFamily="34" charset="0"/>
              </a:defRPr>
            </a:lvl3pPr>
            <a:lvl4pPr marL="1600200" indent="-228600" defTabSz="1217613">
              <a:defRPr sz="1600">
                <a:solidFill>
                  <a:srgbClr val="000000"/>
                </a:solidFill>
                <a:latin typeface="Century Gothic" panose="020B0502020202020204" pitchFamily="34" charset="0"/>
              </a:defRPr>
            </a:lvl4pPr>
            <a:lvl5pPr marL="2057400" indent="-228600" defTabSz="1217613">
              <a:defRPr sz="1600">
                <a:solidFill>
                  <a:srgbClr val="000000"/>
                </a:solidFill>
                <a:latin typeface="Century Gothic" panose="020B0502020202020204" pitchFamily="34" charset="0"/>
              </a:defRPr>
            </a:lvl5pPr>
            <a:lvl6pPr marL="2514600" indent="-228600" defTabSz="1217613" eaLnBrk="0" fontAlgn="base" hangingPunct="0">
              <a:spcBef>
                <a:spcPct val="0"/>
              </a:spcBef>
              <a:spcAft>
                <a:spcPct val="0"/>
              </a:spcAft>
              <a:defRPr sz="1600">
                <a:solidFill>
                  <a:srgbClr val="000000"/>
                </a:solidFill>
                <a:latin typeface="Century Gothic" panose="020B0502020202020204" pitchFamily="34" charset="0"/>
              </a:defRPr>
            </a:lvl6pPr>
            <a:lvl7pPr marL="2971800" indent="-228600" defTabSz="1217613" eaLnBrk="0" fontAlgn="base" hangingPunct="0">
              <a:spcBef>
                <a:spcPct val="0"/>
              </a:spcBef>
              <a:spcAft>
                <a:spcPct val="0"/>
              </a:spcAft>
              <a:defRPr sz="1600">
                <a:solidFill>
                  <a:srgbClr val="000000"/>
                </a:solidFill>
                <a:latin typeface="Century Gothic" panose="020B0502020202020204" pitchFamily="34" charset="0"/>
              </a:defRPr>
            </a:lvl7pPr>
            <a:lvl8pPr marL="3429000" indent="-228600" defTabSz="1217613" eaLnBrk="0" fontAlgn="base" hangingPunct="0">
              <a:spcBef>
                <a:spcPct val="0"/>
              </a:spcBef>
              <a:spcAft>
                <a:spcPct val="0"/>
              </a:spcAft>
              <a:defRPr sz="1600">
                <a:solidFill>
                  <a:srgbClr val="000000"/>
                </a:solidFill>
                <a:latin typeface="Century Gothic" panose="020B0502020202020204" pitchFamily="34" charset="0"/>
              </a:defRPr>
            </a:lvl8pPr>
            <a:lvl9pPr marL="3886200" indent="-228600" defTabSz="1217613" eaLnBrk="0" fontAlgn="base" hangingPunct="0">
              <a:spcBef>
                <a:spcPct val="0"/>
              </a:spcBef>
              <a:spcAft>
                <a:spcPct val="0"/>
              </a:spcAft>
              <a:defRPr sz="1600">
                <a:solidFill>
                  <a:srgbClr val="000000"/>
                </a:solidFill>
                <a:latin typeface="Century Gothic" panose="020B0502020202020204" pitchFamily="34" charset="0"/>
              </a:defRPr>
            </a:lvl9pPr>
          </a:lstStyle>
          <a:p>
            <a:pPr fontAlgn="base">
              <a:spcBef>
                <a:spcPct val="0"/>
              </a:spcBef>
              <a:spcAft>
                <a:spcPct val="0"/>
              </a:spcAft>
            </a:pPr>
            <a:fld id="{6914BC33-3256-1D43-BC2B-EB94A1138084}" type="slidenum">
              <a:rPr altLang="sk-SK" sz="1200" smtClean="0"/>
              <a:pPr fontAlgn="base">
                <a:spcBef>
                  <a:spcPct val="0"/>
                </a:spcBef>
                <a:spcAft>
                  <a:spcPct val="0"/>
                </a:spcAft>
              </a:pPr>
              <a:t>31</a:t>
            </a:fld>
            <a:endParaRPr altLang="sk-SK"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Zástupný objekt pre obrázok snímky 1">
            <a:extLst>
              <a:ext uri="{FF2B5EF4-FFF2-40B4-BE49-F238E27FC236}">
                <a16:creationId xmlns:a16="http://schemas.microsoft.com/office/drawing/2014/main" id="{134D0509-B718-DBB9-6D9A-DA9CBC75D6C4}"/>
              </a:ext>
            </a:extLst>
          </p:cNvPr>
          <p:cNvSpPr>
            <a:spLocks noGrp="1" noRot="1" noChangeAspect="1" noTextEdit="1"/>
          </p:cNvSpPr>
          <p:nvPr>
            <p:ph type="sldImg"/>
          </p:nvPr>
        </p:nvSpPr>
        <p:spPr>
          <a:ln/>
        </p:spPr>
      </p:sp>
      <p:sp>
        <p:nvSpPr>
          <p:cNvPr id="65538" name="Zástupný objekt pre poznámky 2">
            <a:extLst>
              <a:ext uri="{FF2B5EF4-FFF2-40B4-BE49-F238E27FC236}">
                <a16:creationId xmlns:a16="http://schemas.microsoft.com/office/drawing/2014/main" id="{AAED5814-CBEA-9E4C-1E76-DC38D1534118}"/>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endParaRPr altLang="sk-SK">
              <a:latin typeface="Century Gothic" panose="020B0502020202020204" pitchFamily="34" charset="0"/>
            </a:endParaRPr>
          </a:p>
        </p:txBody>
      </p:sp>
      <p:sp>
        <p:nvSpPr>
          <p:cNvPr id="65539" name="Zástupný objekt pre číslo snímky 3">
            <a:extLst>
              <a:ext uri="{FF2B5EF4-FFF2-40B4-BE49-F238E27FC236}">
                <a16:creationId xmlns:a16="http://schemas.microsoft.com/office/drawing/2014/main" id="{839613DF-B82F-F591-B004-C87FA13A2A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1217613">
              <a:defRPr sz="1600">
                <a:solidFill>
                  <a:srgbClr val="000000"/>
                </a:solidFill>
                <a:latin typeface="Century Gothic" panose="020B0502020202020204" pitchFamily="34" charset="0"/>
              </a:defRPr>
            </a:lvl1pPr>
            <a:lvl2pPr marL="742950" indent="-285750" defTabSz="1217613">
              <a:defRPr sz="1600">
                <a:solidFill>
                  <a:srgbClr val="000000"/>
                </a:solidFill>
                <a:latin typeface="Century Gothic" panose="020B0502020202020204" pitchFamily="34" charset="0"/>
              </a:defRPr>
            </a:lvl2pPr>
            <a:lvl3pPr marL="1143000" indent="-228600" defTabSz="1217613">
              <a:defRPr sz="1600">
                <a:solidFill>
                  <a:srgbClr val="000000"/>
                </a:solidFill>
                <a:latin typeface="Century Gothic" panose="020B0502020202020204" pitchFamily="34" charset="0"/>
              </a:defRPr>
            </a:lvl3pPr>
            <a:lvl4pPr marL="1600200" indent="-228600" defTabSz="1217613">
              <a:defRPr sz="1600">
                <a:solidFill>
                  <a:srgbClr val="000000"/>
                </a:solidFill>
                <a:latin typeface="Century Gothic" panose="020B0502020202020204" pitchFamily="34" charset="0"/>
              </a:defRPr>
            </a:lvl4pPr>
            <a:lvl5pPr marL="2057400" indent="-228600" defTabSz="1217613">
              <a:defRPr sz="1600">
                <a:solidFill>
                  <a:srgbClr val="000000"/>
                </a:solidFill>
                <a:latin typeface="Century Gothic" panose="020B0502020202020204" pitchFamily="34" charset="0"/>
              </a:defRPr>
            </a:lvl5pPr>
            <a:lvl6pPr marL="2514600" indent="-228600" defTabSz="1217613" eaLnBrk="0" fontAlgn="base" hangingPunct="0">
              <a:spcBef>
                <a:spcPct val="0"/>
              </a:spcBef>
              <a:spcAft>
                <a:spcPct val="0"/>
              </a:spcAft>
              <a:defRPr sz="1600">
                <a:solidFill>
                  <a:srgbClr val="000000"/>
                </a:solidFill>
                <a:latin typeface="Century Gothic" panose="020B0502020202020204" pitchFamily="34" charset="0"/>
              </a:defRPr>
            </a:lvl6pPr>
            <a:lvl7pPr marL="2971800" indent="-228600" defTabSz="1217613" eaLnBrk="0" fontAlgn="base" hangingPunct="0">
              <a:spcBef>
                <a:spcPct val="0"/>
              </a:spcBef>
              <a:spcAft>
                <a:spcPct val="0"/>
              </a:spcAft>
              <a:defRPr sz="1600">
                <a:solidFill>
                  <a:srgbClr val="000000"/>
                </a:solidFill>
                <a:latin typeface="Century Gothic" panose="020B0502020202020204" pitchFamily="34" charset="0"/>
              </a:defRPr>
            </a:lvl7pPr>
            <a:lvl8pPr marL="3429000" indent="-228600" defTabSz="1217613" eaLnBrk="0" fontAlgn="base" hangingPunct="0">
              <a:spcBef>
                <a:spcPct val="0"/>
              </a:spcBef>
              <a:spcAft>
                <a:spcPct val="0"/>
              </a:spcAft>
              <a:defRPr sz="1600">
                <a:solidFill>
                  <a:srgbClr val="000000"/>
                </a:solidFill>
                <a:latin typeface="Century Gothic" panose="020B0502020202020204" pitchFamily="34" charset="0"/>
              </a:defRPr>
            </a:lvl8pPr>
            <a:lvl9pPr marL="3886200" indent="-228600" defTabSz="1217613" eaLnBrk="0" fontAlgn="base" hangingPunct="0">
              <a:spcBef>
                <a:spcPct val="0"/>
              </a:spcBef>
              <a:spcAft>
                <a:spcPct val="0"/>
              </a:spcAft>
              <a:defRPr sz="1600">
                <a:solidFill>
                  <a:srgbClr val="000000"/>
                </a:solidFill>
                <a:latin typeface="Century Gothic" panose="020B0502020202020204" pitchFamily="34" charset="0"/>
              </a:defRPr>
            </a:lvl9pPr>
          </a:lstStyle>
          <a:p>
            <a:pPr fontAlgn="base">
              <a:spcBef>
                <a:spcPct val="0"/>
              </a:spcBef>
              <a:spcAft>
                <a:spcPct val="0"/>
              </a:spcAft>
            </a:pPr>
            <a:fld id="{0E18170F-BFFF-F448-8488-93C4A0F3830A}" type="slidenum">
              <a:rPr altLang="sk-SK" sz="1200" smtClean="0"/>
              <a:pPr fontAlgn="base">
                <a:spcBef>
                  <a:spcPct val="0"/>
                </a:spcBef>
                <a:spcAft>
                  <a:spcPct val="0"/>
                </a:spcAft>
              </a:pPr>
              <a:t>41</a:t>
            </a:fld>
            <a:endParaRPr altLang="sk-SK"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Zástupný objekt pre obrázok snímky 1">
            <a:extLst>
              <a:ext uri="{FF2B5EF4-FFF2-40B4-BE49-F238E27FC236}">
                <a16:creationId xmlns:a16="http://schemas.microsoft.com/office/drawing/2014/main" id="{DBCDC8CD-F82E-17BB-D63B-5DA90565DDBC}"/>
              </a:ext>
            </a:extLst>
          </p:cNvPr>
          <p:cNvSpPr>
            <a:spLocks noGrp="1" noRot="1" noChangeAspect="1" noTextEdit="1"/>
          </p:cNvSpPr>
          <p:nvPr>
            <p:ph type="sldImg"/>
          </p:nvPr>
        </p:nvSpPr>
        <p:spPr>
          <a:ln/>
        </p:spPr>
      </p:sp>
      <p:sp>
        <p:nvSpPr>
          <p:cNvPr id="80898" name="Zástupný objekt pre poznámky 2">
            <a:extLst>
              <a:ext uri="{FF2B5EF4-FFF2-40B4-BE49-F238E27FC236}">
                <a16:creationId xmlns:a16="http://schemas.microsoft.com/office/drawing/2014/main" id="{F47B3F81-1905-DF46-8E43-ADF62C44B4B2}"/>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endParaRPr altLang="sk-SK">
              <a:latin typeface="Century Gothic" panose="020B0502020202020204" pitchFamily="34" charset="0"/>
            </a:endParaRPr>
          </a:p>
        </p:txBody>
      </p:sp>
      <p:sp>
        <p:nvSpPr>
          <p:cNvPr id="80899" name="Zástupný objekt pre číslo snímky 3">
            <a:extLst>
              <a:ext uri="{FF2B5EF4-FFF2-40B4-BE49-F238E27FC236}">
                <a16:creationId xmlns:a16="http://schemas.microsoft.com/office/drawing/2014/main" id="{768428BF-B81E-3BE7-D328-989C6508CE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BA4CB8A-AEF6-7E49-B0FA-57E27965BFB8}" type="slidenum">
              <a:rPr altLang="sk-SK" smtClean="0">
                <a:solidFill>
                  <a:srgbClr val="000000"/>
                </a:solidFill>
                <a:latin typeface="Century Gothic" panose="020B0502020202020204" pitchFamily="34" charset="0"/>
              </a:rPr>
              <a:pPr fontAlgn="base">
                <a:spcBef>
                  <a:spcPct val="0"/>
                </a:spcBef>
                <a:spcAft>
                  <a:spcPct val="0"/>
                </a:spcAft>
              </a:pPr>
              <a:t>43</a:t>
            </a:fld>
            <a:endParaRPr altLang="sk-SK">
              <a:solidFill>
                <a:srgbClr val="000000"/>
              </a:solidFill>
              <a:latin typeface="Century Gothic" panose="020B0502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objekt pre obrázok snímky 1">
            <a:extLst>
              <a:ext uri="{FF2B5EF4-FFF2-40B4-BE49-F238E27FC236}">
                <a16:creationId xmlns:a16="http://schemas.microsoft.com/office/drawing/2014/main" id="{727F5055-70EF-3181-CFCA-C54F9C56BA51}"/>
              </a:ext>
            </a:extLst>
          </p:cNvPr>
          <p:cNvSpPr>
            <a:spLocks noGrp="1" noRot="1" noChangeAspect="1" noTextEdit="1"/>
          </p:cNvSpPr>
          <p:nvPr>
            <p:ph type="sldImg"/>
          </p:nvPr>
        </p:nvSpPr>
        <p:spPr>
          <a:ln/>
        </p:spPr>
      </p:sp>
      <p:sp>
        <p:nvSpPr>
          <p:cNvPr id="16386" name="Zástupný objekt pre poznámky 2">
            <a:extLst>
              <a:ext uri="{FF2B5EF4-FFF2-40B4-BE49-F238E27FC236}">
                <a16:creationId xmlns:a16="http://schemas.microsoft.com/office/drawing/2014/main" id="{1BE9CD29-3EB9-7E99-59A6-A2D97456BD3C}"/>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lang="en-US" altLang="sk-SK">
                <a:latin typeface="Century Gothic" panose="020B0502020202020204" pitchFamily="34" charset="0"/>
                <a:hlinkClick r:id="rId3"/>
              </a:rPr>
              <a:t>(PDF) Smart libraries: Changing the paradigms of library services (researchgate.net)</a:t>
            </a:r>
            <a:endParaRPr altLang="sk-SK">
              <a:latin typeface="Century Gothic" panose="020B0502020202020204" pitchFamily="34" charset="0"/>
            </a:endParaRPr>
          </a:p>
        </p:txBody>
      </p:sp>
      <p:sp>
        <p:nvSpPr>
          <p:cNvPr id="16387" name="Zástupný objekt pre číslo snímky 3">
            <a:extLst>
              <a:ext uri="{FF2B5EF4-FFF2-40B4-BE49-F238E27FC236}">
                <a16:creationId xmlns:a16="http://schemas.microsoft.com/office/drawing/2014/main" id="{BF661FA8-AB61-BC7F-C8C4-58E488C3F2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1217613">
              <a:defRPr sz="1600">
                <a:solidFill>
                  <a:srgbClr val="000000"/>
                </a:solidFill>
                <a:latin typeface="Century Gothic" panose="020B0502020202020204" pitchFamily="34" charset="0"/>
              </a:defRPr>
            </a:lvl1pPr>
            <a:lvl2pPr marL="742950" indent="-285750" defTabSz="1217613">
              <a:defRPr sz="1600">
                <a:solidFill>
                  <a:srgbClr val="000000"/>
                </a:solidFill>
                <a:latin typeface="Century Gothic" panose="020B0502020202020204" pitchFamily="34" charset="0"/>
              </a:defRPr>
            </a:lvl2pPr>
            <a:lvl3pPr marL="1143000" indent="-228600" defTabSz="1217613">
              <a:defRPr sz="1600">
                <a:solidFill>
                  <a:srgbClr val="000000"/>
                </a:solidFill>
                <a:latin typeface="Century Gothic" panose="020B0502020202020204" pitchFamily="34" charset="0"/>
              </a:defRPr>
            </a:lvl3pPr>
            <a:lvl4pPr marL="1600200" indent="-228600" defTabSz="1217613">
              <a:defRPr sz="1600">
                <a:solidFill>
                  <a:srgbClr val="000000"/>
                </a:solidFill>
                <a:latin typeface="Century Gothic" panose="020B0502020202020204" pitchFamily="34" charset="0"/>
              </a:defRPr>
            </a:lvl4pPr>
            <a:lvl5pPr marL="2057400" indent="-228600" defTabSz="1217613">
              <a:defRPr sz="1600">
                <a:solidFill>
                  <a:srgbClr val="000000"/>
                </a:solidFill>
                <a:latin typeface="Century Gothic" panose="020B0502020202020204" pitchFamily="34" charset="0"/>
              </a:defRPr>
            </a:lvl5pPr>
            <a:lvl6pPr marL="2514600" indent="-228600" defTabSz="1217613" eaLnBrk="0" fontAlgn="base" hangingPunct="0">
              <a:spcBef>
                <a:spcPct val="0"/>
              </a:spcBef>
              <a:spcAft>
                <a:spcPct val="0"/>
              </a:spcAft>
              <a:defRPr sz="1600">
                <a:solidFill>
                  <a:srgbClr val="000000"/>
                </a:solidFill>
                <a:latin typeface="Century Gothic" panose="020B0502020202020204" pitchFamily="34" charset="0"/>
              </a:defRPr>
            </a:lvl6pPr>
            <a:lvl7pPr marL="2971800" indent="-228600" defTabSz="1217613" eaLnBrk="0" fontAlgn="base" hangingPunct="0">
              <a:spcBef>
                <a:spcPct val="0"/>
              </a:spcBef>
              <a:spcAft>
                <a:spcPct val="0"/>
              </a:spcAft>
              <a:defRPr sz="1600">
                <a:solidFill>
                  <a:srgbClr val="000000"/>
                </a:solidFill>
                <a:latin typeface="Century Gothic" panose="020B0502020202020204" pitchFamily="34" charset="0"/>
              </a:defRPr>
            </a:lvl7pPr>
            <a:lvl8pPr marL="3429000" indent="-228600" defTabSz="1217613" eaLnBrk="0" fontAlgn="base" hangingPunct="0">
              <a:spcBef>
                <a:spcPct val="0"/>
              </a:spcBef>
              <a:spcAft>
                <a:spcPct val="0"/>
              </a:spcAft>
              <a:defRPr sz="1600">
                <a:solidFill>
                  <a:srgbClr val="000000"/>
                </a:solidFill>
                <a:latin typeface="Century Gothic" panose="020B0502020202020204" pitchFamily="34" charset="0"/>
              </a:defRPr>
            </a:lvl8pPr>
            <a:lvl9pPr marL="3886200" indent="-228600" defTabSz="1217613" eaLnBrk="0" fontAlgn="base" hangingPunct="0">
              <a:spcBef>
                <a:spcPct val="0"/>
              </a:spcBef>
              <a:spcAft>
                <a:spcPct val="0"/>
              </a:spcAft>
              <a:defRPr sz="1600">
                <a:solidFill>
                  <a:srgbClr val="000000"/>
                </a:solidFill>
                <a:latin typeface="Century Gothic" panose="020B0502020202020204" pitchFamily="34" charset="0"/>
              </a:defRPr>
            </a:lvl9pPr>
          </a:lstStyle>
          <a:p>
            <a:pPr fontAlgn="base">
              <a:spcBef>
                <a:spcPct val="0"/>
              </a:spcBef>
              <a:spcAft>
                <a:spcPct val="0"/>
              </a:spcAft>
            </a:pPr>
            <a:fld id="{CBA9317F-254A-3340-85AA-DDFF873CDC60}" type="slidenum">
              <a:rPr altLang="sk-SK" sz="1200" smtClean="0"/>
              <a:pPr fontAlgn="base">
                <a:spcBef>
                  <a:spcPct val="0"/>
                </a:spcBef>
                <a:spcAft>
                  <a:spcPct val="0"/>
                </a:spcAft>
              </a:pPr>
              <a:t>2</a:t>
            </a:fld>
            <a:endParaRPr altLang="sk-SK"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Zástupný objekt pre obrázok snímky 1">
            <a:extLst>
              <a:ext uri="{FF2B5EF4-FFF2-40B4-BE49-F238E27FC236}">
                <a16:creationId xmlns:a16="http://schemas.microsoft.com/office/drawing/2014/main" id="{780737A4-D435-1F47-8312-3F5958A462DD}"/>
              </a:ext>
            </a:extLst>
          </p:cNvPr>
          <p:cNvSpPr>
            <a:spLocks noGrp="1" noRot="1" noChangeAspect="1" noTextEdit="1"/>
          </p:cNvSpPr>
          <p:nvPr>
            <p:ph type="sldImg"/>
          </p:nvPr>
        </p:nvSpPr>
        <p:spPr>
          <a:ln/>
        </p:spPr>
      </p:sp>
      <p:sp>
        <p:nvSpPr>
          <p:cNvPr id="18434" name="Zástupný objekt pre poznámky 2">
            <a:extLst>
              <a:ext uri="{FF2B5EF4-FFF2-40B4-BE49-F238E27FC236}">
                <a16:creationId xmlns:a16="http://schemas.microsoft.com/office/drawing/2014/main" id="{3919C40C-C79B-2568-3AC3-039DB3E2824B}"/>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altLang="sk-SK">
                <a:latin typeface="Century Gothic" panose="020B0502020202020204" pitchFamily="34" charset="0"/>
                <a:hlinkClick r:id="rId3"/>
              </a:rPr>
              <a:t>Infraštruktúra | Bezplatné plné znenie | Inteligentné knižnice (mdpi.com)</a:t>
            </a:r>
            <a:endParaRPr altLang="sk-SK">
              <a:latin typeface="Century Gothic" panose="020B0502020202020204" pitchFamily="34" charset="0"/>
            </a:endParaRPr>
          </a:p>
          <a:p>
            <a:endParaRPr altLang="sk-SK">
              <a:solidFill>
                <a:srgbClr val="222222"/>
              </a:solidFill>
              <a:latin typeface="Arial" panose="020B0604020202020204" pitchFamily="34" charset="0"/>
            </a:endParaRPr>
          </a:p>
          <a:p>
            <a:r>
              <a:rPr altLang="sk-SK">
                <a:solidFill>
                  <a:srgbClr val="222222"/>
                </a:solidFill>
                <a:latin typeface="Arial" panose="020B0604020202020204" pitchFamily="34" charset="0"/>
              </a:rPr>
              <a:t>Informačný bulletin inteligentných knižníc. Dostupné online: </a:t>
            </a:r>
            <a:r>
              <a:rPr altLang="sk-SK" b="1">
                <a:solidFill>
                  <a:srgbClr val="4F5671"/>
                </a:solidFill>
                <a:latin typeface="Arial" panose="020B0604020202020204" pitchFamily="34" charset="0"/>
                <a:hlinkClick r:id="rId4"/>
              </a:rPr>
              <a:t>https://journals.ala.org/index.php/sln/index</a:t>
            </a:r>
            <a:r>
              <a:rPr altLang="sk-SK">
                <a:solidFill>
                  <a:srgbClr val="222222"/>
                </a:solidFill>
                <a:latin typeface="Arial" panose="020B0604020202020204" pitchFamily="34" charset="0"/>
              </a:rPr>
              <a:t> (návšteva zo 4. júla 2018).</a:t>
            </a:r>
          </a:p>
          <a:p>
            <a:endParaRPr altLang="sk-SK">
              <a:latin typeface="Century Gothic" panose="020B0502020202020204" pitchFamily="34" charset="0"/>
            </a:endParaRPr>
          </a:p>
        </p:txBody>
      </p:sp>
      <p:sp>
        <p:nvSpPr>
          <p:cNvPr id="18435" name="Zástupný objekt pre číslo snímky 3">
            <a:extLst>
              <a:ext uri="{FF2B5EF4-FFF2-40B4-BE49-F238E27FC236}">
                <a16:creationId xmlns:a16="http://schemas.microsoft.com/office/drawing/2014/main" id="{035F66E2-C292-921F-E9AB-153B830015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1217613">
              <a:defRPr sz="1600">
                <a:solidFill>
                  <a:srgbClr val="000000"/>
                </a:solidFill>
                <a:latin typeface="Century Gothic" panose="020B0502020202020204" pitchFamily="34" charset="0"/>
              </a:defRPr>
            </a:lvl1pPr>
            <a:lvl2pPr marL="742950" indent="-285750" defTabSz="1217613">
              <a:defRPr sz="1600">
                <a:solidFill>
                  <a:srgbClr val="000000"/>
                </a:solidFill>
                <a:latin typeface="Century Gothic" panose="020B0502020202020204" pitchFamily="34" charset="0"/>
              </a:defRPr>
            </a:lvl2pPr>
            <a:lvl3pPr marL="1143000" indent="-228600" defTabSz="1217613">
              <a:defRPr sz="1600">
                <a:solidFill>
                  <a:srgbClr val="000000"/>
                </a:solidFill>
                <a:latin typeface="Century Gothic" panose="020B0502020202020204" pitchFamily="34" charset="0"/>
              </a:defRPr>
            </a:lvl3pPr>
            <a:lvl4pPr marL="1600200" indent="-228600" defTabSz="1217613">
              <a:defRPr sz="1600">
                <a:solidFill>
                  <a:srgbClr val="000000"/>
                </a:solidFill>
                <a:latin typeface="Century Gothic" panose="020B0502020202020204" pitchFamily="34" charset="0"/>
              </a:defRPr>
            </a:lvl4pPr>
            <a:lvl5pPr marL="2057400" indent="-228600" defTabSz="1217613">
              <a:defRPr sz="1600">
                <a:solidFill>
                  <a:srgbClr val="000000"/>
                </a:solidFill>
                <a:latin typeface="Century Gothic" panose="020B0502020202020204" pitchFamily="34" charset="0"/>
              </a:defRPr>
            </a:lvl5pPr>
            <a:lvl6pPr marL="2514600" indent="-228600" defTabSz="1217613" eaLnBrk="0" fontAlgn="base" hangingPunct="0">
              <a:spcBef>
                <a:spcPct val="0"/>
              </a:spcBef>
              <a:spcAft>
                <a:spcPct val="0"/>
              </a:spcAft>
              <a:defRPr sz="1600">
                <a:solidFill>
                  <a:srgbClr val="000000"/>
                </a:solidFill>
                <a:latin typeface="Century Gothic" panose="020B0502020202020204" pitchFamily="34" charset="0"/>
              </a:defRPr>
            </a:lvl6pPr>
            <a:lvl7pPr marL="2971800" indent="-228600" defTabSz="1217613" eaLnBrk="0" fontAlgn="base" hangingPunct="0">
              <a:spcBef>
                <a:spcPct val="0"/>
              </a:spcBef>
              <a:spcAft>
                <a:spcPct val="0"/>
              </a:spcAft>
              <a:defRPr sz="1600">
                <a:solidFill>
                  <a:srgbClr val="000000"/>
                </a:solidFill>
                <a:latin typeface="Century Gothic" panose="020B0502020202020204" pitchFamily="34" charset="0"/>
              </a:defRPr>
            </a:lvl7pPr>
            <a:lvl8pPr marL="3429000" indent="-228600" defTabSz="1217613" eaLnBrk="0" fontAlgn="base" hangingPunct="0">
              <a:spcBef>
                <a:spcPct val="0"/>
              </a:spcBef>
              <a:spcAft>
                <a:spcPct val="0"/>
              </a:spcAft>
              <a:defRPr sz="1600">
                <a:solidFill>
                  <a:srgbClr val="000000"/>
                </a:solidFill>
                <a:latin typeface="Century Gothic" panose="020B0502020202020204" pitchFamily="34" charset="0"/>
              </a:defRPr>
            </a:lvl8pPr>
            <a:lvl9pPr marL="3886200" indent="-228600" defTabSz="1217613" eaLnBrk="0" fontAlgn="base" hangingPunct="0">
              <a:spcBef>
                <a:spcPct val="0"/>
              </a:spcBef>
              <a:spcAft>
                <a:spcPct val="0"/>
              </a:spcAft>
              <a:defRPr sz="1600">
                <a:solidFill>
                  <a:srgbClr val="000000"/>
                </a:solidFill>
                <a:latin typeface="Century Gothic" panose="020B0502020202020204" pitchFamily="34" charset="0"/>
              </a:defRPr>
            </a:lvl9pPr>
          </a:lstStyle>
          <a:p>
            <a:pPr fontAlgn="base">
              <a:spcBef>
                <a:spcPct val="0"/>
              </a:spcBef>
              <a:spcAft>
                <a:spcPct val="0"/>
              </a:spcAft>
            </a:pPr>
            <a:fld id="{959CB16B-37A6-3A49-8BC9-45ADB73614F9}" type="slidenum">
              <a:rPr altLang="sk-SK" sz="1200" smtClean="0"/>
              <a:pPr fontAlgn="base">
                <a:spcBef>
                  <a:spcPct val="0"/>
                </a:spcBef>
                <a:spcAft>
                  <a:spcPct val="0"/>
                </a:spcAft>
              </a:pPr>
              <a:t>3</a:t>
            </a:fld>
            <a:endParaRPr altLang="sk-SK"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Zástupný objekt pre obrázok snímky 1">
            <a:extLst>
              <a:ext uri="{FF2B5EF4-FFF2-40B4-BE49-F238E27FC236}">
                <a16:creationId xmlns:a16="http://schemas.microsoft.com/office/drawing/2014/main" id="{8013F7B9-3307-F92A-F82E-94D84B0D6282}"/>
              </a:ext>
            </a:extLst>
          </p:cNvPr>
          <p:cNvSpPr>
            <a:spLocks noGrp="1" noRot="1" noChangeAspect="1" noTextEdit="1"/>
          </p:cNvSpPr>
          <p:nvPr>
            <p:ph type="sldImg"/>
          </p:nvPr>
        </p:nvSpPr>
        <p:spPr>
          <a:ln/>
        </p:spPr>
      </p:sp>
      <p:sp>
        <p:nvSpPr>
          <p:cNvPr id="20482" name="Zástupný objekt pre poznámky 2">
            <a:extLst>
              <a:ext uri="{FF2B5EF4-FFF2-40B4-BE49-F238E27FC236}">
                <a16:creationId xmlns:a16="http://schemas.microsoft.com/office/drawing/2014/main" id="{E2F18FB7-CD77-7722-7FDE-246D5C91A9A0}"/>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altLang="sk-SK">
                <a:solidFill>
                  <a:srgbClr val="222222"/>
                </a:solidFill>
                <a:latin typeface="Arial" panose="020B0604020202020204" pitchFamily="34" charset="0"/>
              </a:rPr>
              <a:t>Pri opise a vývoji inteligentných knižníc môže byť užitočné rozlišovať štyri rozmery, t. j. inteligentné služby, inteligentní ľudia, inteligentné miesto a inteligentné riadenie (</a:t>
            </a:r>
            <a:r>
              <a:rPr altLang="sk-SK" b="1">
                <a:solidFill>
                  <a:srgbClr val="4F5671"/>
                </a:solidFill>
                <a:latin typeface="Arial" panose="020B0604020202020204" pitchFamily="34" charset="0"/>
              </a:rPr>
              <a:t>obrá</a:t>
            </a:r>
            <a:endParaRPr altLang="sk-SK">
              <a:latin typeface="Century Gothic" panose="020B0502020202020204" pitchFamily="34" charset="0"/>
            </a:endParaRPr>
          </a:p>
        </p:txBody>
      </p:sp>
      <p:sp>
        <p:nvSpPr>
          <p:cNvPr id="20483" name="Zástupný objekt pre číslo snímky 3">
            <a:extLst>
              <a:ext uri="{FF2B5EF4-FFF2-40B4-BE49-F238E27FC236}">
                <a16:creationId xmlns:a16="http://schemas.microsoft.com/office/drawing/2014/main" id="{B72000DA-90BB-BFEB-F3B0-4E2FCF7070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1217613">
              <a:defRPr sz="1600">
                <a:solidFill>
                  <a:srgbClr val="000000"/>
                </a:solidFill>
                <a:latin typeface="Century Gothic" panose="020B0502020202020204" pitchFamily="34" charset="0"/>
              </a:defRPr>
            </a:lvl1pPr>
            <a:lvl2pPr marL="742950" indent="-285750" defTabSz="1217613">
              <a:defRPr sz="1600">
                <a:solidFill>
                  <a:srgbClr val="000000"/>
                </a:solidFill>
                <a:latin typeface="Century Gothic" panose="020B0502020202020204" pitchFamily="34" charset="0"/>
              </a:defRPr>
            </a:lvl2pPr>
            <a:lvl3pPr marL="1143000" indent="-228600" defTabSz="1217613">
              <a:defRPr sz="1600">
                <a:solidFill>
                  <a:srgbClr val="000000"/>
                </a:solidFill>
                <a:latin typeface="Century Gothic" panose="020B0502020202020204" pitchFamily="34" charset="0"/>
              </a:defRPr>
            </a:lvl3pPr>
            <a:lvl4pPr marL="1600200" indent="-228600" defTabSz="1217613">
              <a:defRPr sz="1600">
                <a:solidFill>
                  <a:srgbClr val="000000"/>
                </a:solidFill>
                <a:latin typeface="Century Gothic" panose="020B0502020202020204" pitchFamily="34" charset="0"/>
              </a:defRPr>
            </a:lvl4pPr>
            <a:lvl5pPr marL="2057400" indent="-228600" defTabSz="1217613">
              <a:defRPr sz="1600">
                <a:solidFill>
                  <a:srgbClr val="000000"/>
                </a:solidFill>
                <a:latin typeface="Century Gothic" panose="020B0502020202020204" pitchFamily="34" charset="0"/>
              </a:defRPr>
            </a:lvl5pPr>
            <a:lvl6pPr marL="2514600" indent="-228600" defTabSz="1217613" eaLnBrk="0" fontAlgn="base" hangingPunct="0">
              <a:spcBef>
                <a:spcPct val="0"/>
              </a:spcBef>
              <a:spcAft>
                <a:spcPct val="0"/>
              </a:spcAft>
              <a:defRPr sz="1600">
                <a:solidFill>
                  <a:srgbClr val="000000"/>
                </a:solidFill>
                <a:latin typeface="Century Gothic" panose="020B0502020202020204" pitchFamily="34" charset="0"/>
              </a:defRPr>
            </a:lvl6pPr>
            <a:lvl7pPr marL="2971800" indent="-228600" defTabSz="1217613" eaLnBrk="0" fontAlgn="base" hangingPunct="0">
              <a:spcBef>
                <a:spcPct val="0"/>
              </a:spcBef>
              <a:spcAft>
                <a:spcPct val="0"/>
              </a:spcAft>
              <a:defRPr sz="1600">
                <a:solidFill>
                  <a:srgbClr val="000000"/>
                </a:solidFill>
                <a:latin typeface="Century Gothic" panose="020B0502020202020204" pitchFamily="34" charset="0"/>
              </a:defRPr>
            </a:lvl7pPr>
            <a:lvl8pPr marL="3429000" indent="-228600" defTabSz="1217613" eaLnBrk="0" fontAlgn="base" hangingPunct="0">
              <a:spcBef>
                <a:spcPct val="0"/>
              </a:spcBef>
              <a:spcAft>
                <a:spcPct val="0"/>
              </a:spcAft>
              <a:defRPr sz="1600">
                <a:solidFill>
                  <a:srgbClr val="000000"/>
                </a:solidFill>
                <a:latin typeface="Century Gothic" panose="020B0502020202020204" pitchFamily="34" charset="0"/>
              </a:defRPr>
            </a:lvl8pPr>
            <a:lvl9pPr marL="3886200" indent="-228600" defTabSz="1217613" eaLnBrk="0" fontAlgn="base" hangingPunct="0">
              <a:spcBef>
                <a:spcPct val="0"/>
              </a:spcBef>
              <a:spcAft>
                <a:spcPct val="0"/>
              </a:spcAft>
              <a:defRPr sz="1600">
                <a:solidFill>
                  <a:srgbClr val="000000"/>
                </a:solidFill>
                <a:latin typeface="Century Gothic" panose="020B0502020202020204" pitchFamily="34" charset="0"/>
              </a:defRPr>
            </a:lvl9pPr>
          </a:lstStyle>
          <a:p>
            <a:pPr fontAlgn="base">
              <a:spcBef>
                <a:spcPct val="0"/>
              </a:spcBef>
              <a:spcAft>
                <a:spcPct val="0"/>
              </a:spcAft>
            </a:pPr>
            <a:fld id="{84BDB055-3025-C84C-B60D-72B7DB0D508F}" type="slidenum">
              <a:rPr altLang="sk-SK" sz="1200" smtClean="0"/>
              <a:pPr fontAlgn="base">
                <a:spcBef>
                  <a:spcPct val="0"/>
                </a:spcBef>
                <a:spcAft>
                  <a:spcPct val="0"/>
                </a:spcAft>
              </a:pPr>
              <a:t>4</a:t>
            </a:fld>
            <a:endParaRPr altLang="sk-SK"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Zástupný objekt pre obrázok snímky 1">
            <a:extLst>
              <a:ext uri="{FF2B5EF4-FFF2-40B4-BE49-F238E27FC236}">
                <a16:creationId xmlns:a16="http://schemas.microsoft.com/office/drawing/2014/main" id="{C75D5DA4-993C-0485-2318-75FE515DF0FD}"/>
              </a:ext>
            </a:extLst>
          </p:cNvPr>
          <p:cNvSpPr>
            <a:spLocks noGrp="1" noRot="1" noChangeAspect="1" noTextEdit="1"/>
          </p:cNvSpPr>
          <p:nvPr>
            <p:ph type="sldImg"/>
          </p:nvPr>
        </p:nvSpPr>
        <p:spPr>
          <a:ln/>
        </p:spPr>
      </p:sp>
      <p:sp>
        <p:nvSpPr>
          <p:cNvPr id="22530" name="Zástupný objekt pre poznámky 2">
            <a:extLst>
              <a:ext uri="{FF2B5EF4-FFF2-40B4-BE49-F238E27FC236}">
                <a16:creationId xmlns:a16="http://schemas.microsoft.com/office/drawing/2014/main" id="{14A1AF5A-1C7F-2E6E-622F-8AC049D821E3}"/>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altLang="sk-SK" sz="1800"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Smart Libraries Q&amp;A: Differences between ILS and LSP -- Breeding, Marshall [Library Technology Guides]</a:t>
            </a:r>
            <a:endParaRPr altLang="sk-SK" sz="1800" u="sng">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r>
              <a:rPr altLang="sk-SK" sz="2000">
                <a:latin typeface="Arial" panose="020B0604020202020204" pitchFamily="34" charset="0"/>
                <a:ea typeface="Calibri" panose="020F0502020204030204" pitchFamily="34" charset="0"/>
                <a:cs typeface="Times New Roman" panose="02020603050405020304" pitchFamily="18" charset="0"/>
              </a:rPr>
              <a:t> Obe kategórie slúžia na riadenie zdrojov a procesov. ILS je tradičná kategória. LSP predstavuje trend. PLS možno považovať za ďalšie vývojový stupeň integrovaných knižničných systémov. PLS však majú rozšírené funkcie a novšie technológie. </a:t>
            </a:r>
            <a:endParaRPr altLang="sk-SK" sz="1800">
              <a:latin typeface="Calibri" panose="020F0502020204030204" pitchFamily="34" charset="0"/>
              <a:ea typeface="Calibri" panose="020F0502020204030204" pitchFamily="34" charset="0"/>
              <a:cs typeface="Times New Roman" panose="02020603050405020304" pitchFamily="18" charset="0"/>
            </a:endParaRPr>
          </a:p>
          <a:p>
            <a:endParaRPr altLang="sk-SK">
              <a:latin typeface="Century Gothic" panose="020B0502020202020204" pitchFamily="34" charset="0"/>
              <a:ea typeface="Calibri" panose="020F0502020204030204" pitchFamily="34" charset="0"/>
              <a:cs typeface="Times New Roman" panose="02020603050405020304" pitchFamily="18" charset="0"/>
            </a:endParaRPr>
          </a:p>
        </p:txBody>
      </p:sp>
      <p:sp>
        <p:nvSpPr>
          <p:cNvPr id="22531" name="Zástupný objekt pre číslo snímky 3">
            <a:extLst>
              <a:ext uri="{FF2B5EF4-FFF2-40B4-BE49-F238E27FC236}">
                <a16:creationId xmlns:a16="http://schemas.microsoft.com/office/drawing/2014/main" id="{AAF311CA-14BF-6373-C148-A67D9C0CC7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1217613">
              <a:defRPr sz="1600">
                <a:solidFill>
                  <a:srgbClr val="000000"/>
                </a:solidFill>
                <a:latin typeface="Century Gothic" panose="020B0502020202020204" pitchFamily="34" charset="0"/>
              </a:defRPr>
            </a:lvl1pPr>
            <a:lvl2pPr marL="742950" indent="-285750" defTabSz="1217613">
              <a:defRPr sz="1600">
                <a:solidFill>
                  <a:srgbClr val="000000"/>
                </a:solidFill>
                <a:latin typeface="Century Gothic" panose="020B0502020202020204" pitchFamily="34" charset="0"/>
              </a:defRPr>
            </a:lvl2pPr>
            <a:lvl3pPr marL="1143000" indent="-228600" defTabSz="1217613">
              <a:defRPr sz="1600">
                <a:solidFill>
                  <a:srgbClr val="000000"/>
                </a:solidFill>
                <a:latin typeface="Century Gothic" panose="020B0502020202020204" pitchFamily="34" charset="0"/>
              </a:defRPr>
            </a:lvl3pPr>
            <a:lvl4pPr marL="1600200" indent="-228600" defTabSz="1217613">
              <a:defRPr sz="1600">
                <a:solidFill>
                  <a:srgbClr val="000000"/>
                </a:solidFill>
                <a:latin typeface="Century Gothic" panose="020B0502020202020204" pitchFamily="34" charset="0"/>
              </a:defRPr>
            </a:lvl4pPr>
            <a:lvl5pPr marL="2057400" indent="-228600" defTabSz="1217613">
              <a:defRPr sz="1600">
                <a:solidFill>
                  <a:srgbClr val="000000"/>
                </a:solidFill>
                <a:latin typeface="Century Gothic" panose="020B0502020202020204" pitchFamily="34" charset="0"/>
              </a:defRPr>
            </a:lvl5pPr>
            <a:lvl6pPr marL="2514600" indent="-228600" defTabSz="1217613" eaLnBrk="0" fontAlgn="base" hangingPunct="0">
              <a:spcBef>
                <a:spcPct val="0"/>
              </a:spcBef>
              <a:spcAft>
                <a:spcPct val="0"/>
              </a:spcAft>
              <a:defRPr sz="1600">
                <a:solidFill>
                  <a:srgbClr val="000000"/>
                </a:solidFill>
                <a:latin typeface="Century Gothic" panose="020B0502020202020204" pitchFamily="34" charset="0"/>
              </a:defRPr>
            </a:lvl6pPr>
            <a:lvl7pPr marL="2971800" indent="-228600" defTabSz="1217613" eaLnBrk="0" fontAlgn="base" hangingPunct="0">
              <a:spcBef>
                <a:spcPct val="0"/>
              </a:spcBef>
              <a:spcAft>
                <a:spcPct val="0"/>
              </a:spcAft>
              <a:defRPr sz="1600">
                <a:solidFill>
                  <a:srgbClr val="000000"/>
                </a:solidFill>
                <a:latin typeface="Century Gothic" panose="020B0502020202020204" pitchFamily="34" charset="0"/>
              </a:defRPr>
            </a:lvl7pPr>
            <a:lvl8pPr marL="3429000" indent="-228600" defTabSz="1217613" eaLnBrk="0" fontAlgn="base" hangingPunct="0">
              <a:spcBef>
                <a:spcPct val="0"/>
              </a:spcBef>
              <a:spcAft>
                <a:spcPct val="0"/>
              </a:spcAft>
              <a:defRPr sz="1600">
                <a:solidFill>
                  <a:srgbClr val="000000"/>
                </a:solidFill>
                <a:latin typeface="Century Gothic" panose="020B0502020202020204" pitchFamily="34" charset="0"/>
              </a:defRPr>
            </a:lvl8pPr>
            <a:lvl9pPr marL="3886200" indent="-228600" defTabSz="1217613" eaLnBrk="0" fontAlgn="base" hangingPunct="0">
              <a:spcBef>
                <a:spcPct val="0"/>
              </a:spcBef>
              <a:spcAft>
                <a:spcPct val="0"/>
              </a:spcAft>
              <a:defRPr sz="1600">
                <a:solidFill>
                  <a:srgbClr val="000000"/>
                </a:solidFill>
                <a:latin typeface="Century Gothic" panose="020B0502020202020204" pitchFamily="34" charset="0"/>
              </a:defRPr>
            </a:lvl9pPr>
          </a:lstStyle>
          <a:p>
            <a:pPr fontAlgn="base">
              <a:spcBef>
                <a:spcPct val="0"/>
              </a:spcBef>
              <a:spcAft>
                <a:spcPct val="0"/>
              </a:spcAft>
            </a:pPr>
            <a:fld id="{AA6236FD-0B28-5942-8BDE-262B4ADF7A01}" type="slidenum">
              <a:rPr altLang="sk-SK" sz="1200" smtClean="0"/>
              <a:pPr fontAlgn="base">
                <a:spcBef>
                  <a:spcPct val="0"/>
                </a:spcBef>
                <a:spcAft>
                  <a:spcPct val="0"/>
                </a:spcAft>
              </a:pPr>
              <a:t>5</a:t>
            </a:fld>
            <a:endParaRPr altLang="sk-SK"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Zástupný objekt pre obrázok snímky 1">
            <a:extLst>
              <a:ext uri="{FF2B5EF4-FFF2-40B4-BE49-F238E27FC236}">
                <a16:creationId xmlns:a16="http://schemas.microsoft.com/office/drawing/2014/main" id="{0FD0544D-1FA6-D9B0-38A8-4B7D95C54878}"/>
              </a:ext>
            </a:extLst>
          </p:cNvPr>
          <p:cNvSpPr>
            <a:spLocks noGrp="1" noRot="1" noChangeAspect="1" noTextEdit="1"/>
          </p:cNvSpPr>
          <p:nvPr>
            <p:ph type="sldImg"/>
          </p:nvPr>
        </p:nvSpPr>
        <p:spPr>
          <a:ln/>
        </p:spPr>
      </p:sp>
      <p:sp>
        <p:nvSpPr>
          <p:cNvPr id="29698" name="Zástupný objekt pre poznámky 2">
            <a:extLst>
              <a:ext uri="{FF2B5EF4-FFF2-40B4-BE49-F238E27FC236}">
                <a16:creationId xmlns:a16="http://schemas.microsoft.com/office/drawing/2014/main" id="{234F10D1-1611-9E53-32CB-43040089DC2D}"/>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altLang="sk-SK" b="1">
                <a:latin typeface="Segoe UI Web (East European)"/>
              </a:rPr>
              <a:t>Encore</a:t>
            </a:r>
            <a:r>
              <a:rPr altLang="sk-SK">
                <a:latin typeface="Segoe UI Web (East European)"/>
              </a:rPr>
              <a:t> je platforma objavovacích služieb** a vyhľadávací nástroj, ktorý slúži ako inteligentný sprievodca hľadania knižničných zdrojov¹. Umožňuje používateľom prehľadávať katalóg knižnice, miestne digitálne zbierky, záznamy elektronických zdrojov, programy a ďalšie webové zdroje v jedinom vyhľadávaní hodnotenom podľa relevancie¹². Integruje sa tiež s inými platformami a službami, ako sú EBSCO Discovery Service, 3M Cloud Library, OverDrive eBooks a ChiliFresh hodnotenia a recenzie². Encore je produktom spoločnosti **Innovative Interfaces Inc.**, spoločnosti, ktorá poskytuje softvér a služby automatizácie knižníc¹.</a:t>
            </a:r>
          </a:p>
          <a:p>
            <a:endParaRPr altLang="sk-SK">
              <a:latin typeface="Segoe UI Web (East European)"/>
            </a:endParaRPr>
          </a:p>
          <a:p>
            <a:r>
              <a:rPr altLang="sk-SK" b="1">
                <a:latin typeface="Century Gothic" panose="020B0502020202020204" pitchFamily="34" charset="0"/>
              </a:rPr>
              <a:t>Enterprise</a:t>
            </a:r>
            <a:r>
              <a:rPr altLang="sk-SK">
                <a:latin typeface="Century Gothic" panose="020B0502020202020204" pitchFamily="34" charset="0"/>
              </a:rPr>
              <a:t> je **nástroj na vyhľadávanie**, ktorý používateľom umožňuje vyhľadávať a pristupovať k rôznym knižničným zdrojom v jedinom rozhraní¹. Je produktom spoločnosti **SirsiDynix**, ktorá poskytuje softvér a služby na správu knižníc¹. Enterprise má funkcie ako:</a:t>
            </a:r>
          </a:p>
          <a:p>
            <a:endParaRPr altLang="sk-SK">
              <a:latin typeface="Century Gothic" panose="020B0502020202020204" pitchFamily="34" charset="0"/>
            </a:endParaRPr>
          </a:p>
          <a:p>
            <a:r>
              <a:rPr altLang="sk-SK">
                <a:latin typeface="Century Gothic" panose="020B0502020202020204" pitchFamily="34" charset="0"/>
              </a:rPr>
              <a:t>- Responzívny dizajn, ktorý sa prispôsobí rôznym zariadeniam¹</a:t>
            </a:r>
          </a:p>
          <a:p>
            <a:r>
              <a:rPr altLang="sk-SK">
                <a:latin typeface="Century Gothic" panose="020B0502020202020204" pitchFamily="34" charset="0"/>
              </a:rPr>
              <a:t>- Všestranné témy a spôsoby zobrazenia katalógu¹</a:t>
            </a:r>
          </a:p>
          <a:p>
            <a:r>
              <a:rPr altLang="sk-SK">
                <a:latin typeface="Century Gothic" panose="020B0502020202020204" pitchFamily="34" charset="0"/>
              </a:rPr>
              <a:t>– Intuitívne vyhľadávanie s hodnotením relevantnosti a návrhmi automatického dopĺňania¹</a:t>
            </a:r>
          </a:p>
          <a:p>
            <a:r>
              <a:rPr altLang="sk-SK">
                <a:latin typeface="Century Gothic" panose="020B0502020202020204" pitchFamily="34" charset="0"/>
              </a:rPr>
              <a:t>– Prispôsobiteľné webové stránky a farebné schémy¹</a:t>
            </a:r>
          </a:p>
          <a:p>
            <a:r>
              <a:rPr altLang="sk-SK">
                <a:latin typeface="Century Gothic" panose="020B0502020202020204" pitchFamily="34" charset="0"/>
              </a:rPr>
              <a:t>- Integrácia s eResource Central, Portfolio, EBSCO Discovery Services a ďalšími platformami¹²</a:t>
            </a:r>
          </a:p>
          <a:p>
            <a:r>
              <a:rPr altLang="sk-SK">
                <a:latin typeface="Century Gothic" panose="020B0502020202020204" pitchFamily="34" charset="0"/>
              </a:rPr>
              <a:t>Enterprise je navrhnutá tak, aby používateľom knižníc vytvorila ideálne vyhľadávanie a aby zhromaždila všetky zdroje v jedinečnom katalógu¹.</a:t>
            </a:r>
          </a:p>
          <a:p>
            <a:endParaRPr altLang="sk-SK">
              <a:latin typeface="Century Gothic" panose="020B0502020202020204" pitchFamily="34" charset="0"/>
            </a:endParaRPr>
          </a:p>
          <a:p>
            <a:r>
              <a:rPr altLang="sk-SK" b="1">
                <a:latin typeface="Century Gothic" panose="020B0502020202020204" pitchFamily="34" charset="0"/>
              </a:rPr>
              <a:t>Primo</a:t>
            </a:r>
            <a:r>
              <a:rPr altLang="sk-SK">
                <a:latin typeface="Century Gothic" panose="020B0502020202020204" pitchFamily="34" charset="0"/>
              </a:rPr>
              <a:t> je **služba na vyhľadávanie knižníc**, ktorá používateľom poskytuje rýchly a jednoduchý prístup k množstvu akademických zdrojov¹. Ide o produkt **Ex Libris**, spoločnosti, ktorá poskytuje cloudové riešenia pre knižnice a vyššie vzdelávanie¹. Primo sa integruje s Ex Libris Central Discovery Index (CDI), ktorý obsahuje rozsiahle metadáta od rôznych poskytovateľov obsahu, ako aj lokálne zdroje knižnice². Primo má funkcie ako:</a:t>
            </a:r>
          </a:p>
          <a:p>
            <a:endParaRPr altLang="sk-SK">
              <a:latin typeface="Century Gothic" panose="020B0502020202020204" pitchFamily="34" charset="0"/>
            </a:endParaRPr>
          </a:p>
          <a:p>
            <a:r>
              <a:rPr altLang="sk-SK">
                <a:latin typeface="Century Gothic" panose="020B0502020202020204" pitchFamily="34" charset="0"/>
              </a:rPr>
              <a:t>- Komplexné pokrytie vedeckých materiálov a obsahu s otvoreným prístupom¹²</a:t>
            </a:r>
          </a:p>
          <a:p>
            <a:r>
              <a:rPr altLang="sk-SK">
                <a:latin typeface="Century Gothic" panose="020B0502020202020204" pitchFamily="34" charset="0"/>
              </a:rPr>
              <a:t>– Relevantné a prepracované výsledky vyhľadávania pomocou sofistikovaného algoritmu¹</a:t>
            </a:r>
          </a:p>
          <a:p>
            <a:r>
              <a:rPr altLang="sk-SK">
                <a:latin typeface="Century Gothic" panose="020B0502020202020204" pitchFamily="34" charset="0"/>
              </a:rPr>
              <a:t>– Moderné a prispôsobené rozhranie pre bezproblémové používateľské služby¹</a:t>
            </a:r>
          </a:p>
          <a:p>
            <a:r>
              <a:rPr altLang="sk-SK">
                <a:latin typeface="Century Gothic" panose="020B0502020202020204" pitchFamily="34" charset="0"/>
              </a:rPr>
              <a:t>- Neutrálne a nezaujaté zobrazovanie informácií bez ohľadu na poskytovateľa¹</a:t>
            </a:r>
          </a:p>
          <a:p>
            <a:r>
              <a:rPr altLang="sk-SK">
                <a:latin typeface="Century Gothic" panose="020B0502020202020204" pitchFamily="34" charset="0"/>
              </a:rPr>
              <a:t>– Otvorený a flexibilný rámec zisťovania, ktorý umožňuje prispôsobenie a spoluprácu¹</a:t>
            </a:r>
          </a:p>
          <a:p>
            <a:r>
              <a:rPr altLang="sk-SK">
                <a:latin typeface="Century Gothic" panose="020B0502020202020204" pitchFamily="34" charset="0"/>
              </a:rPr>
              <a:t>- Jedinečné možnosti pre konzorciá knižníc s rôznymi štruktúrami a pracovnými postupmi¹</a:t>
            </a:r>
          </a:p>
          <a:p>
            <a:endParaRPr altLang="sk-SK">
              <a:latin typeface="Century Gothic" panose="020B0502020202020204" pitchFamily="34" charset="0"/>
            </a:endParaRPr>
          </a:p>
          <a:p>
            <a:r>
              <a:rPr altLang="sk-SK">
                <a:latin typeface="Century Gothic" panose="020B0502020202020204" pitchFamily="34" charset="0"/>
              </a:rPr>
              <a:t>Cieľom Primo je vytvoriť pre používateľov knižníc ideálne vyhľadávanie a maximalizovať vystavenie knižničných zbierok¹.</a:t>
            </a:r>
          </a:p>
          <a:p>
            <a:endParaRPr altLang="sk-SK">
              <a:latin typeface="Century Gothic" panose="020B0502020202020204" pitchFamily="34" charset="0"/>
            </a:endParaRPr>
          </a:p>
          <a:p>
            <a:r>
              <a:rPr altLang="sk-SK">
                <a:latin typeface="Century Gothic" panose="020B0502020202020204" pitchFamily="34" charset="0"/>
              </a:rPr>
              <a:t>(1) Library Discovery Service : Primo - Ex Libris. https://exlibrisgroup.com/products/primo-discovery-service/.</a:t>
            </a:r>
          </a:p>
          <a:p>
            <a:r>
              <a:rPr altLang="sk-SK">
                <a:latin typeface="Century Gothic" panose="020B0502020202020204" pitchFamily="34" charset="0"/>
              </a:rPr>
              <a:t>(2) Central Discovery Index : Primo - Ex Libris. https://exlibrisgroup.com/products/primo-discovery-service/content-index/.</a:t>
            </a:r>
          </a:p>
          <a:p>
            <a:r>
              <a:rPr altLang="sk-SK">
                <a:latin typeface="Century Gothic" panose="020B0502020202020204" pitchFamily="34" charset="0"/>
              </a:rPr>
              <a:t>(3) Primo - Ex Libris Knowledge Center. https://knowledge.exlibrisgroup.com/Primo.</a:t>
            </a:r>
          </a:p>
          <a:p>
            <a:endParaRPr altLang="sk-SK">
              <a:latin typeface="Century Gothic" panose="020B0502020202020204" pitchFamily="34" charset="0"/>
            </a:endParaRPr>
          </a:p>
        </p:txBody>
      </p:sp>
      <p:sp>
        <p:nvSpPr>
          <p:cNvPr id="29699" name="Zástupný objekt pre číslo snímky 3">
            <a:extLst>
              <a:ext uri="{FF2B5EF4-FFF2-40B4-BE49-F238E27FC236}">
                <a16:creationId xmlns:a16="http://schemas.microsoft.com/office/drawing/2014/main" id="{3BC3D6FF-66A2-4D82-5DB0-4C4365F207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1217613">
              <a:defRPr sz="1600">
                <a:solidFill>
                  <a:srgbClr val="000000"/>
                </a:solidFill>
                <a:latin typeface="Century Gothic" panose="020B0502020202020204" pitchFamily="34" charset="0"/>
              </a:defRPr>
            </a:lvl1pPr>
            <a:lvl2pPr marL="742950" indent="-285750" defTabSz="1217613">
              <a:defRPr sz="1600">
                <a:solidFill>
                  <a:srgbClr val="000000"/>
                </a:solidFill>
                <a:latin typeface="Century Gothic" panose="020B0502020202020204" pitchFamily="34" charset="0"/>
              </a:defRPr>
            </a:lvl2pPr>
            <a:lvl3pPr marL="1143000" indent="-228600" defTabSz="1217613">
              <a:defRPr sz="1600">
                <a:solidFill>
                  <a:srgbClr val="000000"/>
                </a:solidFill>
                <a:latin typeface="Century Gothic" panose="020B0502020202020204" pitchFamily="34" charset="0"/>
              </a:defRPr>
            </a:lvl3pPr>
            <a:lvl4pPr marL="1600200" indent="-228600" defTabSz="1217613">
              <a:defRPr sz="1600">
                <a:solidFill>
                  <a:srgbClr val="000000"/>
                </a:solidFill>
                <a:latin typeface="Century Gothic" panose="020B0502020202020204" pitchFamily="34" charset="0"/>
              </a:defRPr>
            </a:lvl4pPr>
            <a:lvl5pPr marL="2057400" indent="-228600" defTabSz="1217613">
              <a:defRPr sz="1600">
                <a:solidFill>
                  <a:srgbClr val="000000"/>
                </a:solidFill>
                <a:latin typeface="Century Gothic" panose="020B0502020202020204" pitchFamily="34" charset="0"/>
              </a:defRPr>
            </a:lvl5pPr>
            <a:lvl6pPr marL="2514600" indent="-228600" defTabSz="1217613" eaLnBrk="0" fontAlgn="base" hangingPunct="0">
              <a:spcBef>
                <a:spcPct val="0"/>
              </a:spcBef>
              <a:spcAft>
                <a:spcPct val="0"/>
              </a:spcAft>
              <a:defRPr sz="1600">
                <a:solidFill>
                  <a:srgbClr val="000000"/>
                </a:solidFill>
                <a:latin typeface="Century Gothic" panose="020B0502020202020204" pitchFamily="34" charset="0"/>
              </a:defRPr>
            </a:lvl6pPr>
            <a:lvl7pPr marL="2971800" indent="-228600" defTabSz="1217613" eaLnBrk="0" fontAlgn="base" hangingPunct="0">
              <a:spcBef>
                <a:spcPct val="0"/>
              </a:spcBef>
              <a:spcAft>
                <a:spcPct val="0"/>
              </a:spcAft>
              <a:defRPr sz="1600">
                <a:solidFill>
                  <a:srgbClr val="000000"/>
                </a:solidFill>
                <a:latin typeface="Century Gothic" panose="020B0502020202020204" pitchFamily="34" charset="0"/>
              </a:defRPr>
            </a:lvl7pPr>
            <a:lvl8pPr marL="3429000" indent="-228600" defTabSz="1217613" eaLnBrk="0" fontAlgn="base" hangingPunct="0">
              <a:spcBef>
                <a:spcPct val="0"/>
              </a:spcBef>
              <a:spcAft>
                <a:spcPct val="0"/>
              </a:spcAft>
              <a:defRPr sz="1600">
                <a:solidFill>
                  <a:srgbClr val="000000"/>
                </a:solidFill>
                <a:latin typeface="Century Gothic" panose="020B0502020202020204" pitchFamily="34" charset="0"/>
              </a:defRPr>
            </a:lvl8pPr>
            <a:lvl9pPr marL="3886200" indent="-228600" defTabSz="1217613" eaLnBrk="0" fontAlgn="base" hangingPunct="0">
              <a:spcBef>
                <a:spcPct val="0"/>
              </a:spcBef>
              <a:spcAft>
                <a:spcPct val="0"/>
              </a:spcAft>
              <a:defRPr sz="1600">
                <a:solidFill>
                  <a:srgbClr val="000000"/>
                </a:solidFill>
                <a:latin typeface="Century Gothic" panose="020B0502020202020204" pitchFamily="34" charset="0"/>
              </a:defRPr>
            </a:lvl9pPr>
          </a:lstStyle>
          <a:p>
            <a:pPr fontAlgn="base">
              <a:spcBef>
                <a:spcPct val="0"/>
              </a:spcBef>
              <a:spcAft>
                <a:spcPct val="0"/>
              </a:spcAft>
            </a:pPr>
            <a:fld id="{4D095DFD-F92F-BD4C-97E7-90053ABB033D}" type="slidenum">
              <a:rPr altLang="sk-SK" sz="1200" smtClean="0"/>
              <a:pPr fontAlgn="base">
                <a:spcBef>
                  <a:spcPct val="0"/>
                </a:spcBef>
                <a:spcAft>
                  <a:spcPct val="0"/>
                </a:spcAft>
              </a:pPr>
              <a:t>11</a:t>
            </a:fld>
            <a:endParaRPr altLang="sk-SK"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Zástupný objekt pre obrázok snímky 1">
            <a:extLst>
              <a:ext uri="{FF2B5EF4-FFF2-40B4-BE49-F238E27FC236}">
                <a16:creationId xmlns:a16="http://schemas.microsoft.com/office/drawing/2014/main" id="{98721176-BCA1-8C8D-27F6-2593F3FB63B9}"/>
              </a:ext>
            </a:extLst>
          </p:cNvPr>
          <p:cNvSpPr>
            <a:spLocks noGrp="1" noRot="1" noChangeAspect="1" noTextEdit="1"/>
          </p:cNvSpPr>
          <p:nvPr>
            <p:ph type="sldImg"/>
          </p:nvPr>
        </p:nvSpPr>
        <p:spPr>
          <a:ln/>
        </p:spPr>
      </p:sp>
      <p:sp>
        <p:nvSpPr>
          <p:cNvPr id="31746" name="Zástupný objekt pre poznámky 2">
            <a:extLst>
              <a:ext uri="{FF2B5EF4-FFF2-40B4-BE49-F238E27FC236}">
                <a16:creationId xmlns:a16="http://schemas.microsoft.com/office/drawing/2014/main" id="{D62F33FC-D85D-64D7-85DC-D4549572A3D4}"/>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endParaRPr altLang="sk-SK">
              <a:latin typeface="Century Gothic" panose="020B0502020202020204" pitchFamily="34" charset="0"/>
            </a:endParaRPr>
          </a:p>
        </p:txBody>
      </p:sp>
      <p:sp>
        <p:nvSpPr>
          <p:cNvPr id="31747" name="Zástupný objekt pre číslo snímky 3">
            <a:extLst>
              <a:ext uri="{FF2B5EF4-FFF2-40B4-BE49-F238E27FC236}">
                <a16:creationId xmlns:a16="http://schemas.microsoft.com/office/drawing/2014/main" id="{A7A1925A-9BDC-7889-4D3D-CD569251F1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1217613">
              <a:defRPr sz="1600">
                <a:solidFill>
                  <a:srgbClr val="000000"/>
                </a:solidFill>
                <a:latin typeface="Century Gothic" panose="020B0502020202020204" pitchFamily="34" charset="0"/>
              </a:defRPr>
            </a:lvl1pPr>
            <a:lvl2pPr marL="742950" indent="-285750" defTabSz="1217613">
              <a:defRPr sz="1600">
                <a:solidFill>
                  <a:srgbClr val="000000"/>
                </a:solidFill>
                <a:latin typeface="Century Gothic" panose="020B0502020202020204" pitchFamily="34" charset="0"/>
              </a:defRPr>
            </a:lvl2pPr>
            <a:lvl3pPr marL="1143000" indent="-228600" defTabSz="1217613">
              <a:defRPr sz="1600">
                <a:solidFill>
                  <a:srgbClr val="000000"/>
                </a:solidFill>
                <a:latin typeface="Century Gothic" panose="020B0502020202020204" pitchFamily="34" charset="0"/>
              </a:defRPr>
            </a:lvl3pPr>
            <a:lvl4pPr marL="1600200" indent="-228600" defTabSz="1217613">
              <a:defRPr sz="1600">
                <a:solidFill>
                  <a:srgbClr val="000000"/>
                </a:solidFill>
                <a:latin typeface="Century Gothic" panose="020B0502020202020204" pitchFamily="34" charset="0"/>
              </a:defRPr>
            </a:lvl4pPr>
            <a:lvl5pPr marL="2057400" indent="-228600" defTabSz="1217613">
              <a:defRPr sz="1600">
                <a:solidFill>
                  <a:srgbClr val="000000"/>
                </a:solidFill>
                <a:latin typeface="Century Gothic" panose="020B0502020202020204" pitchFamily="34" charset="0"/>
              </a:defRPr>
            </a:lvl5pPr>
            <a:lvl6pPr marL="2514600" indent="-228600" defTabSz="1217613" eaLnBrk="0" fontAlgn="base" hangingPunct="0">
              <a:spcBef>
                <a:spcPct val="0"/>
              </a:spcBef>
              <a:spcAft>
                <a:spcPct val="0"/>
              </a:spcAft>
              <a:defRPr sz="1600">
                <a:solidFill>
                  <a:srgbClr val="000000"/>
                </a:solidFill>
                <a:latin typeface="Century Gothic" panose="020B0502020202020204" pitchFamily="34" charset="0"/>
              </a:defRPr>
            </a:lvl6pPr>
            <a:lvl7pPr marL="2971800" indent="-228600" defTabSz="1217613" eaLnBrk="0" fontAlgn="base" hangingPunct="0">
              <a:spcBef>
                <a:spcPct val="0"/>
              </a:spcBef>
              <a:spcAft>
                <a:spcPct val="0"/>
              </a:spcAft>
              <a:defRPr sz="1600">
                <a:solidFill>
                  <a:srgbClr val="000000"/>
                </a:solidFill>
                <a:latin typeface="Century Gothic" panose="020B0502020202020204" pitchFamily="34" charset="0"/>
              </a:defRPr>
            </a:lvl7pPr>
            <a:lvl8pPr marL="3429000" indent="-228600" defTabSz="1217613" eaLnBrk="0" fontAlgn="base" hangingPunct="0">
              <a:spcBef>
                <a:spcPct val="0"/>
              </a:spcBef>
              <a:spcAft>
                <a:spcPct val="0"/>
              </a:spcAft>
              <a:defRPr sz="1600">
                <a:solidFill>
                  <a:srgbClr val="000000"/>
                </a:solidFill>
                <a:latin typeface="Century Gothic" panose="020B0502020202020204" pitchFamily="34" charset="0"/>
              </a:defRPr>
            </a:lvl8pPr>
            <a:lvl9pPr marL="3886200" indent="-228600" defTabSz="1217613" eaLnBrk="0" fontAlgn="base" hangingPunct="0">
              <a:spcBef>
                <a:spcPct val="0"/>
              </a:spcBef>
              <a:spcAft>
                <a:spcPct val="0"/>
              </a:spcAft>
              <a:defRPr sz="1600">
                <a:solidFill>
                  <a:srgbClr val="000000"/>
                </a:solidFill>
                <a:latin typeface="Century Gothic" panose="020B0502020202020204" pitchFamily="34" charset="0"/>
              </a:defRPr>
            </a:lvl9pPr>
          </a:lstStyle>
          <a:p>
            <a:pPr fontAlgn="base">
              <a:spcBef>
                <a:spcPct val="0"/>
              </a:spcBef>
              <a:spcAft>
                <a:spcPct val="0"/>
              </a:spcAft>
            </a:pPr>
            <a:fld id="{21E617B6-ECE5-7748-ADE0-4D28989C3DBF}" type="slidenum">
              <a:rPr altLang="sk-SK" sz="1200" smtClean="0"/>
              <a:pPr fontAlgn="base">
                <a:spcBef>
                  <a:spcPct val="0"/>
                </a:spcBef>
                <a:spcAft>
                  <a:spcPct val="0"/>
                </a:spcAft>
              </a:pPr>
              <a:t>12</a:t>
            </a:fld>
            <a:endParaRPr altLang="sk-SK"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Zástupný objekt pre obrázok snímky 1">
            <a:extLst>
              <a:ext uri="{FF2B5EF4-FFF2-40B4-BE49-F238E27FC236}">
                <a16:creationId xmlns:a16="http://schemas.microsoft.com/office/drawing/2014/main" id="{73630514-853F-0535-79A9-FB44BB7CD30A}"/>
              </a:ext>
            </a:extLst>
          </p:cNvPr>
          <p:cNvSpPr>
            <a:spLocks noGrp="1" noRot="1" noChangeAspect="1" noTextEdit="1"/>
          </p:cNvSpPr>
          <p:nvPr>
            <p:ph type="sldImg"/>
          </p:nvPr>
        </p:nvSpPr>
        <p:spPr>
          <a:ln/>
        </p:spPr>
      </p:sp>
      <p:sp>
        <p:nvSpPr>
          <p:cNvPr id="33794" name="Zástupný objekt pre poznámky 2">
            <a:extLst>
              <a:ext uri="{FF2B5EF4-FFF2-40B4-BE49-F238E27FC236}">
                <a16:creationId xmlns:a16="http://schemas.microsoft.com/office/drawing/2014/main" id="{F8FCCFD2-BE8F-CC54-7114-05C1161F66E6}"/>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lang="en-US" altLang="sk-SK">
                <a:latin typeface="Century Gothic" panose="020B0502020202020204" pitchFamily="34" charset="0"/>
                <a:hlinkClick r:id="rId3"/>
              </a:rPr>
              <a:t>Best Library Management Systems in 2023: Compare Reviews on 120+ | G2</a:t>
            </a:r>
            <a:endParaRPr altLang="sk-SK">
              <a:latin typeface="Century Gothic" panose="020B0502020202020204" pitchFamily="34" charset="0"/>
            </a:endParaRPr>
          </a:p>
          <a:p>
            <a:r>
              <a:rPr altLang="sk-SK">
                <a:latin typeface="Century Gothic" panose="020B0502020202020204" pitchFamily="34" charset="0"/>
                <a:hlinkClick r:id="rId4"/>
              </a:rPr>
              <a:t>20 najlepších softvérov na správu knižníc v roku 2023 | Research.com</a:t>
            </a:r>
            <a:endParaRPr altLang="sk-SK">
              <a:latin typeface="Century Gothic" panose="020B0502020202020204" pitchFamily="34" charset="0"/>
            </a:endParaRPr>
          </a:p>
        </p:txBody>
      </p:sp>
      <p:sp>
        <p:nvSpPr>
          <p:cNvPr id="33795" name="Zástupný objekt pre číslo snímky 3">
            <a:extLst>
              <a:ext uri="{FF2B5EF4-FFF2-40B4-BE49-F238E27FC236}">
                <a16:creationId xmlns:a16="http://schemas.microsoft.com/office/drawing/2014/main" id="{8D7916C6-D64A-E248-A585-BCA1B30A50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1217613">
              <a:defRPr sz="1600">
                <a:solidFill>
                  <a:srgbClr val="000000"/>
                </a:solidFill>
                <a:latin typeface="Century Gothic" panose="020B0502020202020204" pitchFamily="34" charset="0"/>
              </a:defRPr>
            </a:lvl1pPr>
            <a:lvl2pPr marL="742950" indent="-285750" defTabSz="1217613">
              <a:defRPr sz="1600">
                <a:solidFill>
                  <a:srgbClr val="000000"/>
                </a:solidFill>
                <a:latin typeface="Century Gothic" panose="020B0502020202020204" pitchFamily="34" charset="0"/>
              </a:defRPr>
            </a:lvl2pPr>
            <a:lvl3pPr marL="1143000" indent="-228600" defTabSz="1217613">
              <a:defRPr sz="1600">
                <a:solidFill>
                  <a:srgbClr val="000000"/>
                </a:solidFill>
                <a:latin typeface="Century Gothic" panose="020B0502020202020204" pitchFamily="34" charset="0"/>
              </a:defRPr>
            </a:lvl3pPr>
            <a:lvl4pPr marL="1600200" indent="-228600" defTabSz="1217613">
              <a:defRPr sz="1600">
                <a:solidFill>
                  <a:srgbClr val="000000"/>
                </a:solidFill>
                <a:latin typeface="Century Gothic" panose="020B0502020202020204" pitchFamily="34" charset="0"/>
              </a:defRPr>
            </a:lvl4pPr>
            <a:lvl5pPr marL="2057400" indent="-228600" defTabSz="1217613">
              <a:defRPr sz="1600">
                <a:solidFill>
                  <a:srgbClr val="000000"/>
                </a:solidFill>
                <a:latin typeface="Century Gothic" panose="020B0502020202020204" pitchFamily="34" charset="0"/>
              </a:defRPr>
            </a:lvl5pPr>
            <a:lvl6pPr marL="2514600" indent="-228600" defTabSz="1217613" eaLnBrk="0" fontAlgn="base" hangingPunct="0">
              <a:spcBef>
                <a:spcPct val="0"/>
              </a:spcBef>
              <a:spcAft>
                <a:spcPct val="0"/>
              </a:spcAft>
              <a:defRPr sz="1600">
                <a:solidFill>
                  <a:srgbClr val="000000"/>
                </a:solidFill>
                <a:latin typeface="Century Gothic" panose="020B0502020202020204" pitchFamily="34" charset="0"/>
              </a:defRPr>
            </a:lvl6pPr>
            <a:lvl7pPr marL="2971800" indent="-228600" defTabSz="1217613" eaLnBrk="0" fontAlgn="base" hangingPunct="0">
              <a:spcBef>
                <a:spcPct val="0"/>
              </a:spcBef>
              <a:spcAft>
                <a:spcPct val="0"/>
              </a:spcAft>
              <a:defRPr sz="1600">
                <a:solidFill>
                  <a:srgbClr val="000000"/>
                </a:solidFill>
                <a:latin typeface="Century Gothic" panose="020B0502020202020204" pitchFamily="34" charset="0"/>
              </a:defRPr>
            </a:lvl7pPr>
            <a:lvl8pPr marL="3429000" indent="-228600" defTabSz="1217613" eaLnBrk="0" fontAlgn="base" hangingPunct="0">
              <a:spcBef>
                <a:spcPct val="0"/>
              </a:spcBef>
              <a:spcAft>
                <a:spcPct val="0"/>
              </a:spcAft>
              <a:defRPr sz="1600">
                <a:solidFill>
                  <a:srgbClr val="000000"/>
                </a:solidFill>
                <a:latin typeface="Century Gothic" panose="020B0502020202020204" pitchFamily="34" charset="0"/>
              </a:defRPr>
            </a:lvl8pPr>
            <a:lvl9pPr marL="3886200" indent="-228600" defTabSz="1217613" eaLnBrk="0" fontAlgn="base" hangingPunct="0">
              <a:spcBef>
                <a:spcPct val="0"/>
              </a:spcBef>
              <a:spcAft>
                <a:spcPct val="0"/>
              </a:spcAft>
              <a:defRPr sz="1600">
                <a:solidFill>
                  <a:srgbClr val="000000"/>
                </a:solidFill>
                <a:latin typeface="Century Gothic" panose="020B0502020202020204" pitchFamily="34" charset="0"/>
              </a:defRPr>
            </a:lvl9pPr>
          </a:lstStyle>
          <a:p>
            <a:pPr fontAlgn="base">
              <a:spcBef>
                <a:spcPct val="0"/>
              </a:spcBef>
              <a:spcAft>
                <a:spcPct val="0"/>
              </a:spcAft>
            </a:pPr>
            <a:fld id="{DCFD7958-2B64-2346-91FE-F9269492E364}" type="slidenum">
              <a:rPr altLang="sk-SK" sz="1200" smtClean="0"/>
              <a:pPr fontAlgn="base">
                <a:spcBef>
                  <a:spcPct val="0"/>
                </a:spcBef>
                <a:spcAft>
                  <a:spcPct val="0"/>
                </a:spcAft>
              </a:pPr>
              <a:t>13</a:t>
            </a:fld>
            <a:endParaRPr altLang="sk-SK"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Zástupný objekt pre obrázok snímky 1">
            <a:extLst>
              <a:ext uri="{FF2B5EF4-FFF2-40B4-BE49-F238E27FC236}">
                <a16:creationId xmlns:a16="http://schemas.microsoft.com/office/drawing/2014/main" id="{04B295CE-A170-F717-AEC0-B57ACB2FF4EE}"/>
              </a:ext>
            </a:extLst>
          </p:cNvPr>
          <p:cNvSpPr>
            <a:spLocks noGrp="1" noRot="1" noChangeAspect="1" noTextEdit="1"/>
          </p:cNvSpPr>
          <p:nvPr>
            <p:ph type="sldImg"/>
          </p:nvPr>
        </p:nvSpPr>
        <p:spPr>
          <a:ln/>
        </p:spPr>
      </p:sp>
      <p:sp>
        <p:nvSpPr>
          <p:cNvPr id="35842" name="Zástupný objekt pre poznámky 2">
            <a:extLst>
              <a:ext uri="{FF2B5EF4-FFF2-40B4-BE49-F238E27FC236}">
                <a16:creationId xmlns:a16="http://schemas.microsoft.com/office/drawing/2014/main" id="{33704166-AFB2-A76D-91AF-914A3CB61C15}"/>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lang="en-US" altLang="sk-SK">
                <a:latin typeface="Century Gothic" panose="020B0502020202020204" pitchFamily="34" charset="0"/>
                <a:hlinkClick r:id="rId3"/>
              </a:rPr>
              <a:t>20 Best Library Management Software in 2023 | Research.com</a:t>
            </a:r>
            <a:endParaRPr altLang="sk-SK">
              <a:latin typeface="Century Gothic" panose="020B0502020202020204" pitchFamily="34" charset="0"/>
            </a:endParaRPr>
          </a:p>
        </p:txBody>
      </p:sp>
      <p:sp>
        <p:nvSpPr>
          <p:cNvPr id="35843" name="Zástupný objekt pre číslo snímky 3">
            <a:extLst>
              <a:ext uri="{FF2B5EF4-FFF2-40B4-BE49-F238E27FC236}">
                <a16:creationId xmlns:a16="http://schemas.microsoft.com/office/drawing/2014/main" id="{8E3C15EF-746E-64D7-B064-82941B0010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1217613">
              <a:defRPr sz="1600">
                <a:solidFill>
                  <a:srgbClr val="000000"/>
                </a:solidFill>
                <a:latin typeface="Century Gothic" panose="020B0502020202020204" pitchFamily="34" charset="0"/>
              </a:defRPr>
            </a:lvl1pPr>
            <a:lvl2pPr marL="742950" indent="-285750" defTabSz="1217613">
              <a:defRPr sz="1600">
                <a:solidFill>
                  <a:srgbClr val="000000"/>
                </a:solidFill>
                <a:latin typeface="Century Gothic" panose="020B0502020202020204" pitchFamily="34" charset="0"/>
              </a:defRPr>
            </a:lvl2pPr>
            <a:lvl3pPr marL="1143000" indent="-228600" defTabSz="1217613">
              <a:defRPr sz="1600">
                <a:solidFill>
                  <a:srgbClr val="000000"/>
                </a:solidFill>
                <a:latin typeface="Century Gothic" panose="020B0502020202020204" pitchFamily="34" charset="0"/>
              </a:defRPr>
            </a:lvl3pPr>
            <a:lvl4pPr marL="1600200" indent="-228600" defTabSz="1217613">
              <a:defRPr sz="1600">
                <a:solidFill>
                  <a:srgbClr val="000000"/>
                </a:solidFill>
                <a:latin typeface="Century Gothic" panose="020B0502020202020204" pitchFamily="34" charset="0"/>
              </a:defRPr>
            </a:lvl4pPr>
            <a:lvl5pPr marL="2057400" indent="-228600" defTabSz="1217613">
              <a:defRPr sz="1600">
                <a:solidFill>
                  <a:srgbClr val="000000"/>
                </a:solidFill>
                <a:latin typeface="Century Gothic" panose="020B0502020202020204" pitchFamily="34" charset="0"/>
              </a:defRPr>
            </a:lvl5pPr>
            <a:lvl6pPr marL="2514600" indent="-228600" defTabSz="1217613" eaLnBrk="0" fontAlgn="base" hangingPunct="0">
              <a:spcBef>
                <a:spcPct val="0"/>
              </a:spcBef>
              <a:spcAft>
                <a:spcPct val="0"/>
              </a:spcAft>
              <a:defRPr sz="1600">
                <a:solidFill>
                  <a:srgbClr val="000000"/>
                </a:solidFill>
                <a:latin typeface="Century Gothic" panose="020B0502020202020204" pitchFamily="34" charset="0"/>
              </a:defRPr>
            </a:lvl6pPr>
            <a:lvl7pPr marL="2971800" indent="-228600" defTabSz="1217613" eaLnBrk="0" fontAlgn="base" hangingPunct="0">
              <a:spcBef>
                <a:spcPct val="0"/>
              </a:spcBef>
              <a:spcAft>
                <a:spcPct val="0"/>
              </a:spcAft>
              <a:defRPr sz="1600">
                <a:solidFill>
                  <a:srgbClr val="000000"/>
                </a:solidFill>
                <a:latin typeface="Century Gothic" panose="020B0502020202020204" pitchFamily="34" charset="0"/>
              </a:defRPr>
            </a:lvl7pPr>
            <a:lvl8pPr marL="3429000" indent="-228600" defTabSz="1217613" eaLnBrk="0" fontAlgn="base" hangingPunct="0">
              <a:spcBef>
                <a:spcPct val="0"/>
              </a:spcBef>
              <a:spcAft>
                <a:spcPct val="0"/>
              </a:spcAft>
              <a:defRPr sz="1600">
                <a:solidFill>
                  <a:srgbClr val="000000"/>
                </a:solidFill>
                <a:latin typeface="Century Gothic" panose="020B0502020202020204" pitchFamily="34" charset="0"/>
              </a:defRPr>
            </a:lvl8pPr>
            <a:lvl9pPr marL="3886200" indent="-228600" defTabSz="1217613" eaLnBrk="0" fontAlgn="base" hangingPunct="0">
              <a:spcBef>
                <a:spcPct val="0"/>
              </a:spcBef>
              <a:spcAft>
                <a:spcPct val="0"/>
              </a:spcAft>
              <a:defRPr sz="1600">
                <a:solidFill>
                  <a:srgbClr val="000000"/>
                </a:solidFill>
                <a:latin typeface="Century Gothic" panose="020B0502020202020204" pitchFamily="34" charset="0"/>
              </a:defRPr>
            </a:lvl9pPr>
          </a:lstStyle>
          <a:p>
            <a:pPr fontAlgn="base">
              <a:spcBef>
                <a:spcPct val="0"/>
              </a:spcBef>
              <a:spcAft>
                <a:spcPct val="0"/>
              </a:spcAft>
            </a:pPr>
            <a:fld id="{5498AEDE-7873-D743-8AF4-02BF6ADBD525}" type="slidenum">
              <a:rPr altLang="sk-SK" sz="1200" smtClean="0"/>
              <a:pPr fontAlgn="base">
                <a:spcBef>
                  <a:spcPct val="0"/>
                </a:spcBef>
                <a:spcAft>
                  <a:spcPct val="0"/>
                </a:spcAft>
              </a:pPr>
              <a:t>14</a:t>
            </a:fld>
            <a:endParaRPr altLang="sk-SK"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dpis 1"/>
          <p:cNvSpPr txBox="1">
            <a:spLocks noGrp="1"/>
          </p:cNvSpPr>
          <p:nvPr>
            <p:ph type="ctrTitle"/>
          </p:nvPr>
        </p:nvSpPr>
        <p:spPr>
          <a:xfrm>
            <a:off x="4672382" y="1498601"/>
            <a:ext cx="7008574" cy="3298826"/>
          </a:xfrm>
        </p:spPr>
        <p:txBody>
          <a:bodyPr/>
          <a:lstStyle>
            <a:lvl1pPr>
              <a:lnSpc>
                <a:spcPct val="90000"/>
              </a:lnSpc>
              <a:defRPr sz="5400"/>
            </a:lvl1pPr>
          </a:lstStyle>
          <a:p>
            <a:pPr lvl="0"/>
            <a:r>
              <a:rPr lang="sk-SK"/>
              <a:t>Kliknutím upravte štýl predlohy nadpisu</a:t>
            </a:r>
          </a:p>
        </p:txBody>
      </p:sp>
      <p:sp>
        <p:nvSpPr>
          <p:cNvPr id="3" name="Podnadpis 2"/>
          <p:cNvSpPr txBox="1">
            <a:spLocks noGrp="1"/>
          </p:cNvSpPr>
          <p:nvPr>
            <p:ph type="subTitle" idx="1"/>
          </p:nvPr>
        </p:nvSpPr>
        <p:spPr>
          <a:xfrm>
            <a:off x="4672382" y="4927601"/>
            <a:ext cx="7008574" cy="1244598"/>
          </a:xfrm>
        </p:spPr>
        <p:txBody>
          <a:bodyPr/>
          <a:lstStyle>
            <a:lvl1pPr marL="0" indent="0">
              <a:spcBef>
                <a:spcPts val="0"/>
              </a:spcBef>
              <a:buNone/>
              <a:defRPr sz="2800"/>
            </a:lvl1pPr>
          </a:lstStyle>
          <a:p>
            <a:pPr lvl="0"/>
            <a:r>
              <a:rPr lang="sk-SK"/>
              <a:t>Kliknutím upravte štýl predlohy podnadpisu</a:t>
            </a:r>
          </a:p>
        </p:txBody>
      </p:sp>
    </p:spTree>
    <p:extLst>
      <p:ext uri="{BB962C8B-B14F-4D97-AF65-F5344CB8AC3E}">
        <p14:creationId xmlns:p14="http://schemas.microsoft.com/office/powerpoint/2010/main" val="2240174172"/>
      </p:ext>
    </p:extLst>
  </p:cSld>
  <p:clrMapOvr>
    <a:masterClrMapping/>
  </p:clrMapOvr>
  <p:transition spd="med">
    <p:fad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lvl1pPr>
              <a:defRPr/>
            </a:lvl1pPr>
          </a:lstStyle>
          <a:p>
            <a:pPr lvl="0"/>
            <a:r>
              <a:rPr lang="sk-SK"/>
              <a:t>Kliknutím upravte štýl predlohy nadpisu</a:t>
            </a:r>
          </a:p>
        </p:txBody>
      </p:sp>
      <p:sp>
        <p:nvSpPr>
          <p:cNvPr id="3" name="Zástupný symbol zvislého textu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dátumu 3">
            <a:extLst>
              <a:ext uri="{FF2B5EF4-FFF2-40B4-BE49-F238E27FC236}">
                <a16:creationId xmlns:a16="http://schemas.microsoft.com/office/drawing/2014/main" id="{8B23EA42-0946-5B0B-C192-EAC0F9CABAC5}"/>
              </a:ext>
            </a:extLst>
          </p:cNvPr>
          <p:cNvSpPr txBox="1">
            <a:spLocks noGrp="1"/>
          </p:cNvSpPr>
          <p:nvPr>
            <p:ph type="dt" sz="half" idx="10"/>
          </p:nvPr>
        </p:nvSpPr>
        <p:spPr/>
        <p:txBody>
          <a:bodyPr/>
          <a:lstStyle>
            <a:lvl1pPr>
              <a:defRPr/>
            </a:lvl1pPr>
          </a:lstStyle>
          <a:p>
            <a:pPr>
              <a:defRPr/>
            </a:pPr>
            <a:fld id="{0A04529F-FB76-034F-B424-98B60442C56D}" type="datetime1">
              <a:rPr/>
              <a:pPr>
                <a:defRPr/>
              </a:pPr>
              <a:t>9.1.2024</a:t>
            </a:fld>
            <a:endParaRPr/>
          </a:p>
        </p:txBody>
      </p:sp>
      <p:sp>
        <p:nvSpPr>
          <p:cNvPr id="5" name="Zástupný objekt päty 4">
            <a:extLst>
              <a:ext uri="{FF2B5EF4-FFF2-40B4-BE49-F238E27FC236}">
                <a16:creationId xmlns:a16="http://schemas.microsoft.com/office/drawing/2014/main" id="{D3DF9C49-CFC1-5C17-9EA8-A6187390F13D}"/>
              </a:ext>
            </a:extLst>
          </p:cNvPr>
          <p:cNvSpPr txBox="1">
            <a:spLocks noGrp="1"/>
          </p:cNvSpPr>
          <p:nvPr>
            <p:ph type="ftr" sz="quarter" idx="11"/>
          </p:nvPr>
        </p:nvSpPr>
        <p:spPr/>
        <p:txBody>
          <a:bodyPr/>
          <a:lstStyle>
            <a:lvl1pPr>
              <a:defRPr/>
            </a:lvl1pPr>
          </a:lstStyle>
          <a:p>
            <a:pPr>
              <a:defRPr/>
            </a:pPr>
            <a:endParaRPr/>
          </a:p>
        </p:txBody>
      </p:sp>
      <p:sp>
        <p:nvSpPr>
          <p:cNvPr id="6" name="Zástupný symbol čísla snímky 5">
            <a:extLst>
              <a:ext uri="{FF2B5EF4-FFF2-40B4-BE49-F238E27FC236}">
                <a16:creationId xmlns:a16="http://schemas.microsoft.com/office/drawing/2014/main" id="{3714DB10-E4D1-77FA-65AF-9F3EC4E7CAB7}"/>
              </a:ext>
            </a:extLst>
          </p:cNvPr>
          <p:cNvSpPr txBox="1">
            <a:spLocks noGrp="1"/>
          </p:cNvSpPr>
          <p:nvPr>
            <p:ph type="sldNum" sz="quarter" idx="12"/>
          </p:nvPr>
        </p:nvSpPr>
        <p:spPr/>
        <p:txBody>
          <a:bodyPr/>
          <a:lstStyle>
            <a:lvl1pPr>
              <a:defRPr/>
            </a:lvl1pPr>
          </a:lstStyle>
          <a:p>
            <a:pPr>
              <a:defRPr/>
            </a:pPr>
            <a:fld id="{D1E73C1C-099E-EA4A-8ADE-48C7ECB50C04}" type="slidenum">
              <a:rPr/>
              <a:pPr>
                <a:defRPr/>
              </a:pPr>
              <a:t>‹#›</a:t>
            </a:fld>
            <a:endParaRPr/>
          </a:p>
        </p:txBody>
      </p:sp>
    </p:spTree>
    <p:extLst>
      <p:ext uri="{BB962C8B-B14F-4D97-AF65-F5344CB8AC3E}">
        <p14:creationId xmlns:p14="http://schemas.microsoft.com/office/powerpoint/2010/main" val="48747112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txBox="1">
            <a:spLocks noGrp="1"/>
          </p:cNvSpPr>
          <p:nvPr>
            <p:ph type="title" orient="vert"/>
          </p:nvPr>
        </p:nvSpPr>
        <p:spPr>
          <a:xfrm>
            <a:off x="9852632" y="274640"/>
            <a:ext cx="1422029" cy="5897559"/>
          </a:xfrm>
        </p:spPr>
        <p:txBody>
          <a:bodyPr vert="eaVert"/>
          <a:lstStyle>
            <a:lvl1pPr>
              <a:defRPr/>
            </a:lvl1pPr>
          </a:lstStyle>
          <a:p>
            <a:pPr lvl="0"/>
            <a:r>
              <a:rPr lang="sk-SK"/>
              <a:t>Kliknutím upravte štýl predlohy nadpisu</a:t>
            </a:r>
          </a:p>
        </p:txBody>
      </p:sp>
      <p:sp>
        <p:nvSpPr>
          <p:cNvPr id="3" name="Zástupný symbol zvislého textu 2"/>
          <p:cNvSpPr txBox="1">
            <a:spLocks noGrp="1"/>
          </p:cNvSpPr>
          <p:nvPr>
            <p:ph type="body" orient="vert" idx="1"/>
          </p:nvPr>
        </p:nvSpPr>
        <p:spPr>
          <a:xfrm>
            <a:off x="1117305" y="274640"/>
            <a:ext cx="8532174" cy="5897559"/>
          </a:xfrm>
        </p:spPr>
        <p:txBody>
          <a:bodyPr vert="eaVert"/>
          <a:lstStyle>
            <a:lvl1pPr>
              <a:defRPr/>
            </a:lvl1pPr>
            <a:lvl2pPr>
              <a:defRPr/>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dátumu 3">
            <a:extLst>
              <a:ext uri="{FF2B5EF4-FFF2-40B4-BE49-F238E27FC236}">
                <a16:creationId xmlns:a16="http://schemas.microsoft.com/office/drawing/2014/main" id="{5A9FD1C6-0151-B76F-A490-C32E53179C6B}"/>
              </a:ext>
            </a:extLst>
          </p:cNvPr>
          <p:cNvSpPr txBox="1">
            <a:spLocks noGrp="1"/>
          </p:cNvSpPr>
          <p:nvPr>
            <p:ph type="dt" sz="half" idx="10"/>
          </p:nvPr>
        </p:nvSpPr>
        <p:spPr/>
        <p:txBody>
          <a:bodyPr/>
          <a:lstStyle>
            <a:lvl1pPr>
              <a:defRPr/>
            </a:lvl1pPr>
          </a:lstStyle>
          <a:p>
            <a:pPr>
              <a:defRPr/>
            </a:pPr>
            <a:fld id="{2189C67B-642E-9247-8A2B-EE1ACC0651E1}" type="datetime1">
              <a:rPr/>
              <a:pPr>
                <a:defRPr/>
              </a:pPr>
              <a:t>9.1.2024</a:t>
            </a:fld>
            <a:endParaRPr/>
          </a:p>
        </p:txBody>
      </p:sp>
      <p:sp>
        <p:nvSpPr>
          <p:cNvPr id="5" name="Zástupný objekt päty 4">
            <a:extLst>
              <a:ext uri="{FF2B5EF4-FFF2-40B4-BE49-F238E27FC236}">
                <a16:creationId xmlns:a16="http://schemas.microsoft.com/office/drawing/2014/main" id="{365389AF-C61A-41A8-DE88-F1094BE04C36}"/>
              </a:ext>
            </a:extLst>
          </p:cNvPr>
          <p:cNvSpPr txBox="1">
            <a:spLocks noGrp="1"/>
          </p:cNvSpPr>
          <p:nvPr>
            <p:ph type="ftr" sz="quarter" idx="11"/>
          </p:nvPr>
        </p:nvSpPr>
        <p:spPr/>
        <p:txBody>
          <a:bodyPr/>
          <a:lstStyle>
            <a:lvl1pPr>
              <a:defRPr/>
            </a:lvl1pPr>
          </a:lstStyle>
          <a:p>
            <a:pPr>
              <a:defRPr/>
            </a:pPr>
            <a:endParaRPr/>
          </a:p>
        </p:txBody>
      </p:sp>
      <p:sp>
        <p:nvSpPr>
          <p:cNvPr id="6" name="Zástupný symbol čísla snímky 5">
            <a:extLst>
              <a:ext uri="{FF2B5EF4-FFF2-40B4-BE49-F238E27FC236}">
                <a16:creationId xmlns:a16="http://schemas.microsoft.com/office/drawing/2014/main" id="{32D44244-64F5-365E-19A7-FC272941A03B}"/>
              </a:ext>
            </a:extLst>
          </p:cNvPr>
          <p:cNvSpPr txBox="1">
            <a:spLocks noGrp="1"/>
          </p:cNvSpPr>
          <p:nvPr>
            <p:ph type="sldNum" sz="quarter" idx="12"/>
          </p:nvPr>
        </p:nvSpPr>
        <p:spPr/>
        <p:txBody>
          <a:bodyPr/>
          <a:lstStyle>
            <a:lvl1pPr>
              <a:defRPr/>
            </a:lvl1pPr>
          </a:lstStyle>
          <a:p>
            <a:pPr>
              <a:defRPr/>
            </a:pPr>
            <a:fld id="{E70499B3-5CB6-854B-ACB3-97BF24843D88}" type="slidenum">
              <a:rPr/>
              <a:pPr>
                <a:defRPr/>
              </a:pPr>
              <a:t>‹#›</a:t>
            </a:fld>
            <a:endParaRPr/>
          </a:p>
        </p:txBody>
      </p:sp>
    </p:spTree>
    <p:extLst>
      <p:ext uri="{BB962C8B-B14F-4D97-AF65-F5344CB8AC3E}">
        <p14:creationId xmlns:p14="http://schemas.microsoft.com/office/powerpoint/2010/main" val="342393793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lvl1pPr>
              <a:defRPr/>
            </a:lvl1pPr>
          </a:lstStyle>
          <a:p>
            <a:pPr lvl="0"/>
            <a:r>
              <a:rPr lang="sk-SK"/>
              <a:t>Kliknutím upravte štýl predlohy nadpisu</a:t>
            </a:r>
          </a:p>
        </p:txBody>
      </p:sp>
      <p:sp>
        <p:nvSpPr>
          <p:cNvPr id="3" name="Zástupný symbol obsahu 2"/>
          <p:cNvSpPr txBox="1">
            <a:spLocks noGrp="1"/>
          </p:cNvSpPr>
          <p:nvPr>
            <p:ph idx="1"/>
          </p:nvPr>
        </p:nvSpPr>
        <p:spPr/>
        <p:txBody>
          <a:bodyPr/>
          <a:lstStyle>
            <a:lvl1pPr>
              <a:defRPr/>
            </a:lvl1pPr>
            <a:lvl2pPr>
              <a:defRPr/>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dátumu 3">
            <a:extLst>
              <a:ext uri="{FF2B5EF4-FFF2-40B4-BE49-F238E27FC236}">
                <a16:creationId xmlns:a16="http://schemas.microsoft.com/office/drawing/2014/main" id="{78F1920C-C0EC-2D75-BD33-89FB03C97373}"/>
              </a:ext>
            </a:extLst>
          </p:cNvPr>
          <p:cNvSpPr txBox="1">
            <a:spLocks noGrp="1"/>
          </p:cNvSpPr>
          <p:nvPr>
            <p:ph type="dt" sz="half" idx="10"/>
          </p:nvPr>
        </p:nvSpPr>
        <p:spPr/>
        <p:txBody>
          <a:bodyPr/>
          <a:lstStyle>
            <a:lvl1pPr>
              <a:defRPr/>
            </a:lvl1pPr>
          </a:lstStyle>
          <a:p>
            <a:pPr>
              <a:defRPr/>
            </a:pPr>
            <a:fld id="{FFB2EA4A-F411-474C-96E9-E7ECD6827CB9}" type="datetime1">
              <a:rPr/>
              <a:pPr>
                <a:defRPr/>
              </a:pPr>
              <a:t>9.1.2024</a:t>
            </a:fld>
            <a:endParaRPr/>
          </a:p>
        </p:txBody>
      </p:sp>
      <p:sp>
        <p:nvSpPr>
          <p:cNvPr id="5" name="Zástupný objekt päty 4">
            <a:extLst>
              <a:ext uri="{FF2B5EF4-FFF2-40B4-BE49-F238E27FC236}">
                <a16:creationId xmlns:a16="http://schemas.microsoft.com/office/drawing/2014/main" id="{42147832-8264-21DE-7DC4-4FC0FC9CB2EE}"/>
              </a:ext>
            </a:extLst>
          </p:cNvPr>
          <p:cNvSpPr txBox="1">
            <a:spLocks noGrp="1"/>
          </p:cNvSpPr>
          <p:nvPr>
            <p:ph type="ftr" sz="quarter" idx="11"/>
          </p:nvPr>
        </p:nvSpPr>
        <p:spPr/>
        <p:txBody>
          <a:bodyPr/>
          <a:lstStyle>
            <a:lvl1pPr>
              <a:defRPr/>
            </a:lvl1pPr>
          </a:lstStyle>
          <a:p>
            <a:pPr>
              <a:defRPr/>
            </a:pPr>
            <a:endParaRPr/>
          </a:p>
        </p:txBody>
      </p:sp>
      <p:sp>
        <p:nvSpPr>
          <p:cNvPr id="6" name="Zástupný symbol čísla snímky 5">
            <a:extLst>
              <a:ext uri="{FF2B5EF4-FFF2-40B4-BE49-F238E27FC236}">
                <a16:creationId xmlns:a16="http://schemas.microsoft.com/office/drawing/2014/main" id="{D1896D69-304B-AE9F-543B-4353A8938A88}"/>
              </a:ext>
            </a:extLst>
          </p:cNvPr>
          <p:cNvSpPr txBox="1">
            <a:spLocks noGrp="1"/>
          </p:cNvSpPr>
          <p:nvPr>
            <p:ph type="sldNum" sz="quarter" idx="12"/>
          </p:nvPr>
        </p:nvSpPr>
        <p:spPr/>
        <p:txBody>
          <a:bodyPr/>
          <a:lstStyle>
            <a:lvl1pPr>
              <a:defRPr/>
            </a:lvl1pPr>
          </a:lstStyle>
          <a:p>
            <a:pPr>
              <a:defRPr/>
            </a:pPr>
            <a:fld id="{B7A095DD-2339-7843-AA23-95B7E7F42526}" type="slidenum">
              <a:rPr/>
              <a:pPr>
                <a:defRPr/>
              </a:pPr>
              <a:t>‹#›</a:t>
            </a:fld>
            <a:endParaRPr/>
          </a:p>
        </p:txBody>
      </p:sp>
    </p:spTree>
    <p:extLst>
      <p:ext uri="{BB962C8B-B14F-4D97-AF65-F5344CB8AC3E}">
        <p14:creationId xmlns:p14="http://schemas.microsoft.com/office/powerpoint/2010/main" val="3419649745"/>
      </p:ext>
    </p:extLst>
  </p:cSld>
  <p:clrMapOvr>
    <a:masterClrMapping/>
  </p:clrMapOvr>
  <p:transition spd="med">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dpis 1"/>
          <p:cNvSpPr txBox="1">
            <a:spLocks noGrp="1"/>
          </p:cNvSpPr>
          <p:nvPr>
            <p:ph type="title"/>
          </p:nvPr>
        </p:nvSpPr>
        <p:spPr>
          <a:xfrm>
            <a:off x="812590" y="4444998"/>
            <a:ext cx="7008574" cy="1930398"/>
          </a:xfrm>
        </p:spPr>
        <p:txBody>
          <a:bodyPr anchor="t"/>
          <a:lstStyle>
            <a:lvl1pPr>
              <a:defRPr sz="5400"/>
            </a:lvl1pPr>
          </a:lstStyle>
          <a:p>
            <a:pPr lvl="0"/>
            <a:r>
              <a:rPr lang="sk-SK"/>
              <a:t>Kliknutím upravte štýl predlohy nadpisu</a:t>
            </a:r>
          </a:p>
        </p:txBody>
      </p:sp>
      <p:sp>
        <p:nvSpPr>
          <p:cNvPr id="3" name="Zástupný symbol textu 2"/>
          <p:cNvSpPr txBox="1">
            <a:spLocks noGrp="1"/>
          </p:cNvSpPr>
          <p:nvPr>
            <p:ph type="body" idx="1"/>
          </p:nvPr>
        </p:nvSpPr>
        <p:spPr>
          <a:xfrm>
            <a:off x="812590" y="3124203"/>
            <a:ext cx="7008574" cy="1296984"/>
          </a:xfrm>
        </p:spPr>
        <p:txBody>
          <a:bodyPr anchor="b"/>
          <a:lstStyle>
            <a:lvl1pPr marL="0" indent="0">
              <a:spcBef>
                <a:spcPts val="0"/>
              </a:spcBef>
              <a:buNone/>
              <a:defRPr sz="2800"/>
            </a:lvl1pPr>
          </a:lstStyle>
          <a:p>
            <a:pPr lvl="0"/>
            <a:r>
              <a:rPr lang="sk-SK"/>
              <a:t>Upravte štýl predlohy textu.</a:t>
            </a:r>
          </a:p>
        </p:txBody>
      </p:sp>
    </p:spTree>
    <p:extLst>
      <p:ext uri="{BB962C8B-B14F-4D97-AF65-F5344CB8AC3E}">
        <p14:creationId xmlns:p14="http://schemas.microsoft.com/office/powerpoint/2010/main" val="2901490427"/>
      </p:ext>
    </p:extLst>
  </p:cSld>
  <p:clrMapOvr>
    <a:masterClrMapping/>
  </p:clrMapOvr>
  <p:transition spd="med">
    <p:fade/>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typy obsahu">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lvl1pPr>
              <a:defRPr/>
            </a:lvl1pPr>
          </a:lstStyle>
          <a:p>
            <a:pPr lvl="0"/>
            <a:r>
              <a:rPr lang="sk-SK"/>
              <a:t>Kliknutím upravte štýl predlohy nadpisu</a:t>
            </a:r>
          </a:p>
        </p:txBody>
      </p:sp>
      <p:sp>
        <p:nvSpPr>
          <p:cNvPr id="3" name="Zástupný symbol obsahu 2"/>
          <p:cNvSpPr txBox="1">
            <a:spLocks noGrp="1"/>
          </p:cNvSpPr>
          <p:nvPr>
            <p:ph idx="1"/>
          </p:nvPr>
        </p:nvSpPr>
        <p:spPr>
          <a:xfrm>
            <a:off x="1117305" y="1701798"/>
            <a:ext cx="4977106" cy="4470401"/>
          </a:xfrm>
        </p:spPr>
        <p:txBody>
          <a:bodyPr/>
          <a:lstStyle>
            <a:lvl1pPr>
              <a:defRPr/>
            </a:lvl1pPr>
            <a:lvl2pPr>
              <a:defRPr/>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obsahu 3"/>
          <p:cNvSpPr txBox="1">
            <a:spLocks noGrp="1"/>
          </p:cNvSpPr>
          <p:nvPr>
            <p:ph idx="2"/>
          </p:nvPr>
        </p:nvSpPr>
        <p:spPr>
          <a:xfrm>
            <a:off x="6297555" y="1701798"/>
            <a:ext cx="4977106" cy="4470401"/>
          </a:xfrm>
        </p:spPr>
        <p:txBody>
          <a:bodyPr/>
          <a:lstStyle>
            <a:lvl1pPr>
              <a:defRPr/>
            </a:lvl1pPr>
            <a:lvl2pPr>
              <a:defRPr/>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dátumu 4">
            <a:extLst>
              <a:ext uri="{FF2B5EF4-FFF2-40B4-BE49-F238E27FC236}">
                <a16:creationId xmlns:a16="http://schemas.microsoft.com/office/drawing/2014/main" id="{BEDAB3E7-ECCF-EC56-FC8D-C27D57EA3A29}"/>
              </a:ext>
            </a:extLst>
          </p:cNvPr>
          <p:cNvSpPr txBox="1">
            <a:spLocks noGrp="1"/>
          </p:cNvSpPr>
          <p:nvPr>
            <p:ph type="dt" sz="half" idx="10"/>
          </p:nvPr>
        </p:nvSpPr>
        <p:spPr/>
        <p:txBody>
          <a:bodyPr/>
          <a:lstStyle>
            <a:lvl1pPr>
              <a:defRPr/>
            </a:lvl1pPr>
          </a:lstStyle>
          <a:p>
            <a:pPr>
              <a:defRPr/>
            </a:pPr>
            <a:fld id="{93EE959A-F31B-9A4D-B39E-A505B4B56F11}" type="datetime1">
              <a:rPr/>
              <a:pPr>
                <a:defRPr/>
              </a:pPr>
              <a:t>9.1.2024</a:t>
            </a:fld>
            <a:endParaRPr/>
          </a:p>
        </p:txBody>
      </p:sp>
      <p:sp>
        <p:nvSpPr>
          <p:cNvPr id="6" name="Zástupný objekt päty 5">
            <a:extLst>
              <a:ext uri="{FF2B5EF4-FFF2-40B4-BE49-F238E27FC236}">
                <a16:creationId xmlns:a16="http://schemas.microsoft.com/office/drawing/2014/main" id="{8763A90D-8C8B-ED10-31DE-9A34C7539FC8}"/>
              </a:ext>
            </a:extLst>
          </p:cNvPr>
          <p:cNvSpPr txBox="1">
            <a:spLocks noGrp="1"/>
          </p:cNvSpPr>
          <p:nvPr>
            <p:ph type="ftr" sz="quarter" idx="11"/>
          </p:nvPr>
        </p:nvSpPr>
        <p:spPr/>
        <p:txBody>
          <a:bodyPr/>
          <a:lstStyle>
            <a:lvl1pPr>
              <a:defRPr/>
            </a:lvl1pPr>
          </a:lstStyle>
          <a:p>
            <a:pPr>
              <a:defRPr/>
            </a:pPr>
            <a:endParaRPr/>
          </a:p>
        </p:txBody>
      </p:sp>
      <p:sp>
        <p:nvSpPr>
          <p:cNvPr id="7" name="Zástupný objekt čísla snímky 6">
            <a:extLst>
              <a:ext uri="{FF2B5EF4-FFF2-40B4-BE49-F238E27FC236}">
                <a16:creationId xmlns:a16="http://schemas.microsoft.com/office/drawing/2014/main" id="{6A246F4E-0FCA-0E1B-21F4-8752BC9F918A}"/>
              </a:ext>
            </a:extLst>
          </p:cNvPr>
          <p:cNvSpPr txBox="1">
            <a:spLocks noGrp="1"/>
          </p:cNvSpPr>
          <p:nvPr>
            <p:ph type="sldNum" sz="quarter" idx="12"/>
          </p:nvPr>
        </p:nvSpPr>
        <p:spPr/>
        <p:txBody>
          <a:bodyPr/>
          <a:lstStyle>
            <a:lvl1pPr>
              <a:defRPr/>
            </a:lvl1pPr>
          </a:lstStyle>
          <a:p>
            <a:pPr>
              <a:defRPr/>
            </a:pPr>
            <a:fld id="{BEB46FD9-9D8A-BC4B-9333-924075DC787B}" type="slidenum">
              <a:rPr/>
              <a:pPr>
                <a:defRPr/>
              </a:pPr>
              <a:t>‹#›</a:t>
            </a:fld>
            <a:endParaRPr/>
          </a:p>
        </p:txBody>
      </p:sp>
    </p:spTree>
    <p:extLst>
      <p:ext uri="{BB962C8B-B14F-4D97-AF65-F5344CB8AC3E}">
        <p14:creationId xmlns:p14="http://schemas.microsoft.com/office/powerpoint/2010/main" val="896400752"/>
      </p:ext>
    </p:extLst>
  </p:cSld>
  <p:clrMapOvr>
    <a:masterClrMapping/>
  </p:clrMapOvr>
  <p:transition spd="med">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lvl1pPr>
              <a:defRPr/>
            </a:lvl1pPr>
          </a:lstStyle>
          <a:p>
            <a:pPr lvl="0"/>
            <a:r>
              <a:rPr lang="sk-SK"/>
              <a:t>Kliknutím upravte štýl predlohy nadpisu</a:t>
            </a:r>
          </a:p>
        </p:txBody>
      </p:sp>
      <p:sp>
        <p:nvSpPr>
          <p:cNvPr id="3" name="Zástupný symbol textu 2"/>
          <p:cNvSpPr txBox="1">
            <a:spLocks noGrp="1"/>
          </p:cNvSpPr>
          <p:nvPr>
            <p:ph type="body" idx="1"/>
          </p:nvPr>
        </p:nvSpPr>
        <p:spPr>
          <a:xfrm>
            <a:off x="1121374" y="1608831"/>
            <a:ext cx="4973037" cy="512064"/>
          </a:xfrm>
        </p:spPr>
        <p:txBody>
          <a:bodyPr anchor="b">
            <a:noAutofit/>
          </a:bodyPr>
          <a:lstStyle>
            <a:lvl1pPr marL="0" indent="0">
              <a:spcBef>
                <a:spcPts val="0"/>
              </a:spcBef>
              <a:buNone/>
              <a:defRPr b="1"/>
            </a:lvl1pPr>
          </a:lstStyle>
          <a:p>
            <a:pPr lvl="0"/>
            <a:r>
              <a:rPr lang="sk-SK"/>
              <a:t>Upravte štýl predlohy textu.</a:t>
            </a:r>
          </a:p>
        </p:txBody>
      </p:sp>
      <p:sp>
        <p:nvSpPr>
          <p:cNvPr id="4" name="Zástupný symbol obsahu 3"/>
          <p:cNvSpPr txBox="1">
            <a:spLocks noGrp="1"/>
          </p:cNvSpPr>
          <p:nvPr>
            <p:ph idx="2"/>
          </p:nvPr>
        </p:nvSpPr>
        <p:spPr>
          <a:xfrm>
            <a:off x="1117305" y="2209803"/>
            <a:ext cx="4977106" cy="3962396"/>
          </a:xfrm>
        </p:spPr>
        <p:txBody>
          <a:bodyPr/>
          <a:lstStyle>
            <a:lvl1pPr>
              <a:defRPr sz="2000"/>
            </a:lvl1pPr>
            <a:lvl2pPr>
              <a:defRPr sz="1800"/>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4"/>
          <p:cNvSpPr txBox="1">
            <a:spLocks noGrp="1"/>
          </p:cNvSpPr>
          <p:nvPr>
            <p:ph type="body" idx="3"/>
          </p:nvPr>
        </p:nvSpPr>
        <p:spPr>
          <a:xfrm>
            <a:off x="6301624" y="1608831"/>
            <a:ext cx="4973037" cy="512064"/>
          </a:xfrm>
        </p:spPr>
        <p:txBody>
          <a:bodyPr anchor="b">
            <a:noAutofit/>
          </a:bodyPr>
          <a:lstStyle>
            <a:lvl1pPr marL="0" indent="0">
              <a:spcBef>
                <a:spcPts val="0"/>
              </a:spcBef>
              <a:buNone/>
              <a:defRPr b="1"/>
            </a:lvl1pPr>
          </a:lstStyle>
          <a:p>
            <a:pPr lvl="0"/>
            <a:r>
              <a:rPr lang="sk-SK"/>
              <a:t>Upravte štýl predlohy textu.</a:t>
            </a:r>
          </a:p>
        </p:txBody>
      </p:sp>
      <p:sp>
        <p:nvSpPr>
          <p:cNvPr id="6" name="Zástupný symbol obsahu 5"/>
          <p:cNvSpPr txBox="1">
            <a:spLocks noGrp="1"/>
          </p:cNvSpPr>
          <p:nvPr>
            <p:ph idx="4"/>
          </p:nvPr>
        </p:nvSpPr>
        <p:spPr>
          <a:xfrm>
            <a:off x="6297555" y="2209803"/>
            <a:ext cx="4977106" cy="3962396"/>
          </a:xfrm>
        </p:spPr>
        <p:txBody>
          <a:bodyPr/>
          <a:lstStyle>
            <a:lvl1pPr>
              <a:defRPr sz="2000"/>
            </a:lvl1pPr>
            <a:lvl2pPr>
              <a:defRPr sz="1800"/>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dátumu 6">
            <a:extLst>
              <a:ext uri="{FF2B5EF4-FFF2-40B4-BE49-F238E27FC236}">
                <a16:creationId xmlns:a16="http://schemas.microsoft.com/office/drawing/2014/main" id="{F7CEBD5C-69FE-6ED3-3E3C-30BDCFE5628E}"/>
              </a:ext>
            </a:extLst>
          </p:cNvPr>
          <p:cNvSpPr txBox="1">
            <a:spLocks noGrp="1"/>
          </p:cNvSpPr>
          <p:nvPr>
            <p:ph type="dt" sz="half" idx="10"/>
          </p:nvPr>
        </p:nvSpPr>
        <p:spPr/>
        <p:txBody>
          <a:bodyPr/>
          <a:lstStyle>
            <a:lvl1pPr>
              <a:defRPr/>
            </a:lvl1pPr>
          </a:lstStyle>
          <a:p>
            <a:pPr>
              <a:defRPr/>
            </a:pPr>
            <a:fld id="{316B3E9F-BCAE-D14D-993C-40DCA55BE0A4}" type="datetime1">
              <a:rPr/>
              <a:pPr>
                <a:defRPr/>
              </a:pPr>
              <a:t>9.1.2024</a:t>
            </a:fld>
            <a:endParaRPr/>
          </a:p>
        </p:txBody>
      </p:sp>
      <p:sp>
        <p:nvSpPr>
          <p:cNvPr id="8" name="Zástupný objekt päty 7">
            <a:extLst>
              <a:ext uri="{FF2B5EF4-FFF2-40B4-BE49-F238E27FC236}">
                <a16:creationId xmlns:a16="http://schemas.microsoft.com/office/drawing/2014/main" id="{13F92BC8-F026-227C-EC54-EF1ECFC87EDF}"/>
              </a:ext>
            </a:extLst>
          </p:cNvPr>
          <p:cNvSpPr txBox="1">
            <a:spLocks noGrp="1"/>
          </p:cNvSpPr>
          <p:nvPr>
            <p:ph type="ftr" sz="quarter" idx="11"/>
          </p:nvPr>
        </p:nvSpPr>
        <p:spPr/>
        <p:txBody>
          <a:bodyPr/>
          <a:lstStyle>
            <a:lvl1pPr>
              <a:defRPr/>
            </a:lvl1pPr>
          </a:lstStyle>
          <a:p>
            <a:pPr>
              <a:defRPr/>
            </a:pPr>
            <a:endParaRPr/>
          </a:p>
        </p:txBody>
      </p:sp>
      <p:sp>
        <p:nvSpPr>
          <p:cNvPr id="9" name="Zástupný symbol čísla snímky 8">
            <a:extLst>
              <a:ext uri="{FF2B5EF4-FFF2-40B4-BE49-F238E27FC236}">
                <a16:creationId xmlns:a16="http://schemas.microsoft.com/office/drawing/2014/main" id="{5F6F1C75-37A9-A3DA-A25E-23415605B7A3}"/>
              </a:ext>
            </a:extLst>
          </p:cNvPr>
          <p:cNvSpPr txBox="1">
            <a:spLocks noGrp="1"/>
          </p:cNvSpPr>
          <p:nvPr>
            <p:ph type="sldNum" sz="quarter" idx="12"/>
          </p:nvPr>
        </p:nvSpPr>
        <p:spPr/>
        <p:txBody>
          <a:bodyPr/>
          <a:lstStyle>
            <a:lvl1pPr>
              <a:defRPr/>
            </a:lvl1pPr>
          </a:lstStyle>
          <a:p>
            <a:pPr>
              <a:defRPr/>
            </a:pPr>
            <a:fld id="{AEBB24CD-0FB1-E343-9714-E603DC24B8FA}" type="slidenum">
              <a:rPr/>
              <a:pPr>
                <a:defRPr/>
              </a:pPr>
              <a:t>‹#›</a:t>
            </a:fld>
            <a:endParaRPr/>
          </a:p>
        </p:txBody>
      </p:sp>
    </p:spTree>
    <p:extLst>
      <p:ext uri="{BB962C8B-B14F-4D97-AF65-F5344CB8AC3E}">
        <p14:creationId xmlns:p14="http://schemas.microsoft.com/office/powerpoint/2010/main" val="538062679"/>
      </p:ext>
    </p:extLst>
  </p:cSld>
  <p:clrMapOvr>
    <a:masterClrMapping/>
  </p:clrMapOvr>
  <p:transition spd="med">
    <p:fad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Iba nadpis">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lvl1pPr>
              <a:defRPr/>
            </a:lvl1pPr>
          </a:lstStyle>
          <a:p>
            <a:pPr lvl="0"/>
            <a:r>
              <a:rPr lang="sk-SK"/>
              <a:t>Kliknutím upravte štýl predlohy nadpisu</a:t>
            </a:r>
          </a:p>
        </p:txBody>
      </p:sp>
      <p:sp>
        <p:nvSpPr>
          <p:cNvPr id="3" name="Zástupný objekt dátumu 2">
            <a:extLst>
              <a:ext uri="{FF2B5EF4-FFF2-40B4-BE49-F238E27FC236}">
                <a16:creationId xmlns:a16="http://schemas.microsoft.com/office/drawing/2014/main" id="{D32AF249-C82F-4083-1438-720F58B684EC}"/>
              </a:ext>
            </a:extLst>
          </p:cNvPr>
          <p:cNvSpPr txBox="1">
            <a:spLocks noGrp="1"/>
          </p:cNvSpPr>
          <p:nvPr>
            <p:ph type="dt" sz="half" idx="10"/>
          </p:nvPr>
        </p:nvSpPr>
        <p:spPr/>
        <p:txBody>
          <a:bodyPr/>
          <a:lstStyle>
            <a:lvl1pPr>
              <a:defRPr/>
            </a:lvl1pPr>
          </a:lstStyle>
          <a:p>
            <a:pPr>
              <a:defRPr/>
            </a:pPr>
            <a:fld id="{F3635C20-34A8-414E-92ED-0763BC5CFC52}" type="datetime1">
              <a:rPr/>
              <a:pPr>
                <a:defRPr/>
              </a:pPr>
              <a:t>9.1.2024</a:t>
            </a:fld>
            <a:endParaRPr/>
          </a:p>
        </p:txBody>
      </p:sp>
      <p:sp>
        <p:nvSpPr>
          <p:cNvPr id="4" name="Zástupný objekt päty 3">
            <a:extLst>
              <a:ext uri="{FF2B5EF4-FFF2-40B4-BE49-F238E27FC236}">
                <a16:creationId xmlns:a16="http://schemas.microsoft.com/office/drawing/2014/main" id="{B4CAB9F1-F854-878F-B521-4E79FB638574}"/>
              </a:ext>
            </a:extLst>
          </p:cNvPr>
          <p:cNvSpPr txBox="1">
            <a:spLocks noGrp="1"/>
          </p:cNvSpPr>
          <p:nvPr>
            <p:ph type="ftr" sz="quarter" idx="11"/>
          </p:nvPr>
        </p:nvSpPr>
        <p:spPr/>
        <p:txBody>
          <a:bodyPr/>
          <a:lstStyle>
            <a:lvl1pPr>
              <a:defRPr/>
            </a:lvl1pPr>
          </a:lstStyle>
          <a:p>
            <a:pPr>
              <a:defRPr/>
            </a:pPr>
            <a:endParaRPr/>
          </a:p>
        </p:txBody>
      </p:sp>
      <p:sp>
        <p:nvSpPr>
          <p:cNvPr id="5" name="Zástupný objekt čísla snímky 4">
            <a:extLst>
              <a:ext uri="{FF2B5EF4-FFF2-40B4-BE49-F238E27FC236}">
                <a16:creationId xmlns:a16="http://schemas.microsoft.com/office/drawing/2014/main" id="{B5369BB8-E866-346F-90FD-DA6C6F68B4B0}"/>
              </a:ext>
            </a:extLst>
          </p:cNvPr>
          <p:cNvSpPr txBox="1">
            <a:spLocks noGrp="1"/>
          </p:cNvSpPr>
          <p:nvPr>
            <p:ph type="sldNum" sz="quarter" idx="12"/>
          </p:nvPr>
        </p:nvSpPr>
        <p:spPr/>
        <p:txBody>
          <a:bodyPr/>
          <a:lstStyle>
            <a:lvl1pPr>
              <a:defRPr/>
            </a:lvl1pPr>
          </a:lstStyle>
          <a:p>
            <a:pPr>
              <a:defRPr/>
            </a:pPr>
            <a:fld id="{F064FC9B-7DD8-6D41-A87C-3F018AACD834}" type="slidenum">
              <a:rPr/>
              <a:pPr>
                <a:defRPr/>
              </a:pPr>
              <a:t>‹#›</a:t>
            </a:fld>
            <a:endParaRPr/>
          </a:p>
        </p:txBody>
      </p:sp>
    </p:spTree>
    <p:extLst>
      <p:ext uri="{BB962C8B-B14F-4D97-AF65-F5344CB8AC3E}">
        <p14:creationId xmlns:p14="http://schemas.microsoft.com/office/powerpoint/2010/main" val="251603095"/>
      </p:ext>
    </p:extLst>
  </p:cSld>
  <p:clrMapOvr>
    <a:masterClrMapping/>
  </p:clrMapOvr>
  <p:transition spd="med">
    <p:fad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e">
    <p:spTree>
      <p:nvGrpSpPr>
        <p:cNvPr id="1" name=""/>
        <p:cNvGrpSpPr/>
        <p:nvPr/>
      </p:nvGrpSpPr>
      <p:grpSpPr>
        <a:xfrm>
          <a:off x="0" y="0"/>
          <a:ext cx="0" cy="0"/>
          <a:chOff x="0" y="0"/>
          <a:chExt cx="0" cy="0"/>
        </a:xfrm>
      </p:grpSpPr>
      <p:sp>
        <p:nvSpPr>
          <p:cNvPr id="2" name="Zástupný objekt dátumu 1">
            <a:extLst>
              <a:ext uri="{FF2B5EF4-FFF2-40B4-BE49-F238E27FC236}">
                <a16:creationId xmlns:a16="http://schemas.microsoft.com/office/drawing/2014/main" id="{E52EF63D-2BDA-3DD4-FD36-87B74FA1A2D8}"/>
              </a:ext>
            </a:extLst>
          </p:cNvPr>
          <p:cNvSpPr txBox="1">
            <a:spLocks noGrp="1"/>
          </p:cNvSpPr>
          <p:nvPr>
            <p:ph type="dt" sz="half" idx="10"/>
          </p:nvPr>
        </p:nvSpPr>
        <p:spPr/>
        <p:txBody>
          <a:bodyPr/>
          <a:lstStyle>
            <a:lvl1pPr>
              <a:defRPr/>
            </a:lvl1pPr>
          </a:lstStyle>
          <a:p>
            <a:pPr>
              <a:defRPr/>
            </a:pPr>
            <a:fld id="{8BE50D62-D794-0F46-9C92-ADDA0564FF1B}" type="datetime1">
              <a:rPr/>
              <a:pPr>
                <a:defRPr/>
              </a:pPr>
              <a:t>9.1.2024</a:t>
            </a:fld>
            <a:endParaRPr/>
          </a:p>
        </p:txBody>
      </p:sp>
      <p:sp>
        <p:nvSpPr>
          <p:cNvPr id="3" name="Zástupný objekt päty 2">
            <a:extLst>
              <a:ext uri="{FF2B5EF4-FFF2-40B4-BE49-F238E27FC236}">
                <a16:creationId xmlns:a16="http://schemas.microsoft.com/office/drawing/2014/main" id="{737857B5-1194-6EB7-29AC-EA7D6D1F8404}"/>
              </a:ext>
            </a:extLst>
          </p:cNvPr>
          <p:cNvSpPr txBox="1">
            <a:spLocks noGrp="1"/>
          </p:cNvSpPr>
          <p:nvPr>
            <p:ph type="ftr" sz="quarter" idx="11"/>
          </p:nvPr>
        </p:nvSpPr>
        <p:spPr/>
        <p:txBody>
          <a:bodyPr/>
          <a:lstStyle>
            <a:lvl1pPr>
              <a:defRPr/>
            </a:lvl1pPr>
          </a:lstStyle>
          <a:p>
            <a:pPr>
              <a:defRPr/>
            </a:pPr>
            <a:endParaRPr/>
          </a:p>
        </p:txBody>
      </p:sp>
      <p:sp>
        <p:nvSpPr>
          <p:cNvPr id="4" name="Zástupný symbol čísla snímky 3">
            <a:extLst>
              <a:ext uri="{FF2B5EF4-FFF2-40B4-BE49-F238E27FC236}">
                <a16:creationId xmlns:a16="http://schemas.microsoft.com/office/drawing/2014/main" id="{C514CA45-E646-4110-ACD4-034A140717FF}"/>
              </a:ext>
            </a:extLst>
          </p:cNvPr>
          <p:cNvSpPr txBox="1">
            <a:spLocks noGrp="1"/>
          </p:cNvSpPr>
          <p:nvPr>
            <p:ph type="sldNum" sz="quarter" idx="12"/>
          </p:nvPr>
        </p:nvSpPr>
        <p:spPr/>
        <p:txBody>
          <a:bodyPr/>
          <a:lstStyle>
            <a:lvl1pPr>
              <a:defRPr/>
            </a:lvl1pPr>
          </a:lstStyle>
          <a:p>
            <a:pPr>
              <a:defRPr/>
            </a:pPr>
            <a:fld id="{97873BD7-7E03-E842-B84B-62EADE71A98A}" type="slidenum">
              <a:rPr/>
              <a:pPr>
                <a:defRPr/>
              </a:pPr>
              <a:t>‹#›</a:t>
            </a:fld>
            <a:endParaRPr/>
          </a:p>
        </p:txBody>
      </p:sp>
    </p:spTree>
    <p:extLst>
      <p:ext uri="{BB962C8B-B14F-4D97-AF65-F5344CB8AC3E}">
        <p14:creationId xmlns:p14="http://schemas.microsoft.com/office/powerpoint/2010/main" val="704129540"/>
      </p:ext>
    </p:extLst>
  </p:cSld>
  <p:clrMapOvr>
    <a:masterClrMapping/>
  </p:clrMapOvr>
  <p:transition spd="med">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2" name="Obdĺžnik 7">
            <a:extLst>
              <a:ext uri="{FF2B5EF4-FFF2-40B4-BE49-F238E27FC236}">
                <a16:creationId xmlns:a16="http://schemas.microsoft.com/office/drawing/2014/main" id="{24793A38-DF85-F655-C47C-02DD5E791B2A}"/>
              </a:ext>
            </a:extLst>
          </p:cNvPr>
          <p:cNvSpPr>
            <a:spLocks noChangeArrowheads="1"/>
          </p:cNvSpPr>
          <p:nvPr/>
        </p:nvSpPr>
        <p:spPr bwMode="auto">
          <a:xfrm>
            <a:off x="3960813" y="0"/>
            <a:ext cx="7923212" cy="6858000"/>
          </a:xfrm>
          <a:prstGeom prst="rect">
            <a:avLst/>
          </a:prstGeom>
          <a:gradFill rotWithShape="0">
            <a:gsLst>
              <a:gs pos="0">
                <a:srgbClr val="FFFFFF">
                  <a:alpha val="0"/>
                </a:srgbClr>
              </a:gs>
              <a:gs pos="100000">
                <a:srgbClr val="FFFFFF">
                  <a:alpha val="54999"/>
                </a:srgbClr>
              </a:gs>
            </a:gsLst>
            <a:lin ang="7800000"/>
          </a:gradFill>
          <a:ln>
            <a:noFill/>
          </a:ln>
        </p:spPr>
        <p:txBody>
          <a:bodyPr lIns="121898" tIns="60944" rIns="121898" bIns="60944" anchor="ctr" anchorCtr="1"/>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fontAlgn="base">
              <a:spcBef>
                <a:spcPct val="0"/>
              </a:spcBef>
              <a:spcAft>
                <a:spcPct val="0"/>
              </a:spcAft>
              <a:defRPr>
                <a:solidFill>
                  <a:schemeClr val="tx1"/>
                </a:solidFill>
                <a:latin typeface="Calibri" panose="020F0502020204030204" pitchFamily="34" charset="0"/>
              </a:defRPr>
            </a:lvl6pPr>
            <a:lvl7pPr marL="2971800" indent="-228600" defTabSz="1217613" fontAlgn="base">
              <a:spcBef>
                <a:spcPct val="0"/>
              </a:spcBef>
              <a:spcAft>
                <a:spcPct val="0"/>
              </a:spcAft>
              <a:defRPr>
                <a:solidFill>
                  <a:schemeClr val="tx1"/>
                </a:solidFill>
                <a:latin typeface="Calibri" panose="020F0502020204030204" pitchFamily="34" charset="0"/>
              </a:defRPr>
            </a:lvl7pPr>
            <a:lvl8pPr marL="3429000" indent="-228600" defTabSz="1217613" fontAlgn="base">
              <a:spcBef>
                <a:spcPct val="0"/>
              </a:spcBef>
              <a:spcAft>
                <a:spcPct val="0"/>
              </a:spcAft>
              <a:defRPr>
                <a:solidFill>
                  <a:schemeClr val="tx1"/>
                </a:solidFill>
                <a:latin typeface="Calibri" panose="020F0502020204030204" pitchFamily="34" charset="0"/>
              </a:defRPr>
            </a:lvl8pPr>
            <a:lvl9pPr marL="3886200" indent="-228600" defTabSz="1217613"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sk-SK" altLang="sk-SK" sz="2400">
              <a:solidFill>
                <a:srgbClr val="FFFFFF"/>
              </a:solidFill>
              <a:latin typeface="Century Gothic" panose="020B0502020202020204" pitchFamily="34" charset="0"/>
            </a:endParaRPr>
          </a:p>
        </p:txBody>
      </p:sp>
      <p:sp>
        <p:nvSpPr>
          <p:cNvPr id="3" name="Nadpis 1"/>
          <p:cNvSpPr txBox="1">
            <a:spLocks noGrp="1"/>
          </p:cNvSpPr>
          <p:nvPr>
            <p:ph type="title"/>
          </p:nvPr>
        </p:nvSpPr>
        <p:spPr>
          <a:xfrm>
            <a:off x="304723" y="1701798"/>
            <a:ext cx="3351925" cy="2844798"/>
          </a:xfrm>
        </p:spPr>
        <p:txBody>
          <a:bodyPr/>
          <a:lstStyle>
            <a:lvl1pPr>
              <a:defRPr sz="2000" b="1"/>
            </a:lvl1pPr>
          </a:lstStyle>
          <a:p>
            <a:pPr lvl="0"/>
            <a:r>
              <a:rPr lang="sk-SK"/>
              <a:t>Kliknutím upravte štýl predlohy nadpisu</a:t>
            </a:r>
          </a:p>
        </p:txBody>
      </p:sp>
      <p:sp>
        <p:nvSpPr>
          <p:cNvPr id="4" name="Zástupný objekt obsahu 2"/>
          <p:cNvSpPr txBox="1">
            <a:spLocks noGrp="1"/>
          </p:cNvSpPr>
          <p:nvPr>
            <p:ph idx="1"/>
          </p:nvPr>
        </p:nvSpPr>
        <p:spPr>
          <a:xfrm>
            <a:off x="4469239" y="482602"/>
            <a:ext cx="6805431" cy="5892795"/>
          </a:xfrm>
        </p:spPr>
        <p:txBody>
          <a:bodyPr/>
          <a:lstStyle>
            <a:lvl1pPr>
              <a:defRPr/>
            </a:lvl1pPr>
            <a:lvl2pPr>
              <a:defRPr/>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3"/>
          <p:cNvSpPr txBox="1">
            <a:spLocks noGrp="1"/>
          </p:cNvSpPr>
          <p:nvPr>
            <p:ph type="body" idx="2"/>
          </p:nvPr>
        </p:nvSpPr>
        <p:spPr>
          <a:xfrm>
            <a:off x="304723" y="4648196"/>
            <a:ext cx="3351925" cy="1727201"/>
          </a:xfrm>
        </p:spPr>
        <p:txBody>
          <a:bodyPr/>
          <a:lstStyle>
            <a:lvl1pPr marL="0" indent="0">
              <a:spcBef>
                <a:spcPts val="1200"/>
              </a:spcBef>
              <a:buNone/>
              <a:defRPr sz="1600"/>
            </a:lvl1pPr>
          </a:lstStyle>
          <a:p>
            <a:pPr lvl="0"/>
            <a:r>
              <a:rPr lang="sk-SK"/>
              <a:t>Upravte štýl predlohy textu.</a:t>
            </a:r>
          </a:p>
        </p:txBody>
      </p:sp>
      <p:sp>
        <p:nvSpPr>
          <p:cNvPr id="6" name="Zástupný objekt dátumu 4">
            <a:extLst>
              <a:ext uri="{FF2B5EF4-FFF2-40B4-BE49-F238E27FC236}">
                <a16:creationId xmlns:a16="http://schemas.microsoft.com/office/drawing/2014/main" id="{25A218CD-A731-F376-E0A3-B169E1DBAA4B}"/>
              </a:ext>
            </a:extLst>
          </p:cNvPr>
          <p:cNvSpPr txBox="1">
            <a:spLocks noGrp="1"/>
          </p:cNvSpPr>
          <p:nvPr>
            <p:ph type="dt" sz="half" idx="10"/>
          </p:nvPr>
        </p:nvSpPr>
        <p:spPr/>
        <p:txBody>
          <a:bodyPr/>
          <a:lstStyle>
            <a:lvl1pPr>
              <a:defRPr/>
            </a:lvl1pPr>
          </a:lstStyle>
          <a:p>
            <a:pPr>
              <a:defRPr/>
            </a:pPr>
            <a:fld id="{2A20726D-86E5-2D46-96C9-3E8DE5DA4AC9}" type="datetime1">
              <a:rPr/>
              <a:pPr>
                <a:defRPr/>
              </a:pPr>
              <a:t>9.1.2024</a:t>
            </a:fld>
            <a:endParaRPr/>
          </a:p>
        </p:txBody>
      </p:sp>
      <p:sp>
        <p:nvSpPr>
          <p:cNvPr id="7" name="Zástupný objekt päty 5">
            <a:extLst>
              <a:ext uri="{FF2B5EF4-FFF2-40B4-BE49-F238E27FC236}">
                <a16:creationId xmlns:a16="http://schemas.microsoft.com/office/drawing/2014/main" id="{C6893AC3-B827-BDD8-A625-9B2A1E398EF4}"/>
              </a:ext>
            </a:extLst>
          </p:cNvPr>
          <p:cNvSpPr txBox="1">
            <a:spLocks noGrp="1"/>
          </p:cNvSpPr>
          <p:nvPr>
            <p:ph type="ftr" sz="quarter" idx="11"/>
          </p:nvPr>
        </p:nvSpPr>
        <p:spPr/>
        <p:txBody>
          <a:bodyPr/>
          <a:lstStyle>
            <a:lvl1pPr>
              <a:defRPr/>
            </a:lvl1pPr>
          </a:lstStyle>
          <a:p>
            <a:pPr>
              <a:defRPr/>
            </a:pPr>
            <a:endParaRPr/>
          </a:p>
        </p:txBody>
      </p:sp>
      <p:sp>
        <p:nvSpPr>
          <p:cNvPr id="8" name="Zástupný objekt čísla snímky 6">
            <a:extLst>
              <a:ext uri="{FF2B5EF4-FFF2-40B4-BE49-F238E27FC236}">
                <a16:creationId xmlns:a16="http://schemas.microsoft.com/office/drawing/2014/main" id="{A8170E85-4E8E-8B6E-FFAC-1D92BD7E9771}"/>
              </a:ext>
            </a:extLst>
          </p:cNvPr>
          <p:cNvSpPr txBox="1">
            <a:spLocks noGrp="1"/>
          </p:cNvSpPr>
          <p:nvPr>
            <p:ph type="sldNum" sz="quarter" idx="12"/>
          </p:nvPr>
        </p:nvSpPr>
        <p:spPr/>
        <p:txBody>
          <a:bodyPr/>
          <a:lstStyle>
            <a:lvl1pPr>
              <a:defRPr/>
            </a:lvl1pPr>
          </a:lstStyle>
          <a:p>
            <a:pPr>
              <a:defRPr/>
            </a:pPr>
            <a:fld id="{275A2D86-5059-F041-A2EC-B8B245649F84}" type="slidenum">
              <a:rPr/>
              <a:pPr>
                <a:defRPr/>
              </a:pPr>
              <a:t>‹#›</a:t>
            </a:fld>
            <a:endParaRPr/>
          </a:p>
        </p:txBody>
      </p:sp>
    </p:spTree>
    <p:extLst>
      <p:ext uri="{BB962C8B-B14F-4D97-AF65-F5344CB8AC3E}">
        <p14:creationId xmlns:p14="http://schemas.microsoft.com/office/powerpoint/2010/main" val="1484674681"/>
      </p:ext>
    </p:extLst>
  </p:cSld>
  <p:clrMapOvr>
    <a:masterClrMapping/>
  </p:clrMapOvr>
  <p:transition spd="med">
    <p:fad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2" name="Obdĺžnik 7">
            <a:extLst>
              <a:ext uri="{FF2B5EF4-FFF2-40B4-BE49-F238E27FC236}">
                <a16:creationId xmlns:a16="http://schemas.microsoft.com/office/drawing/2014/main" id="{7FF241CF-FDF8-5DF0-066F-2866FFA90097}"/>
              </a:ext>
            </a:extLst>
          </p:cNvPr>
          <p:cNvSpPr>
            <a:spLocks noChangeArrowheads="1"/>
          </p:cNvSpPr>
          <p:nvPr/>
        </p:nvSpPr>
        <p:spPr bwMode="auto">
          <a:xfrm>
            <a:off x="2082800" y="0"/>
            <a:ext cx="8023225" cy="6858000"/>
          </a:xfrm>
          <a:prstGeom prst="rect">
            <a:avLst/>
          </a:prstGeom>
          <a:gradFill rotWithShape="0">
            <a:gsLst>
              <a:gs pos="0">
                <a:srgbClr val="FFFFFF">
                  <a:alpha val="0"/>
                </a:srgbClr>
              </a:gs>
              <a:gs pos="100000">
                <a:srgbClr val="FFFFFF">
                  <a:alpha val="54999"/>
                </a:srgbClr>
              </a:gs>
            </a:gsLst>
            <a:lin ang="7800000"/>
          </a:gradFill>
          <a:ln>
            <a:noFill/>
          </a:ln>
        </p:spPr>
        <p:txBody>
          <a:bodyPr lIns="121898" tIns="60944" rIns="121898" bIns="60944" anchor="ctr" anchorCtr="1"/>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fontAlgn="base">
              <a:spcBef>
                <a:spcPct val="0"/>
              </a:spcBef>
              <a:spcAft>
                <a:spcPct val="0"/>
              </a:spcAft>
              <a:defRPr>
                <a:solidFill>
                  <a:schemeClr val="tx1"/>
                </a:solidFill>
                <a:latin typeface="Calibri" panose="020F0502020204030204" pitchFamily="34" charset="0"/>
              </a:defRPr>
            </a:lvl6pPr>
            <a:lvl7pPr marL="2971800" indent="-228600" defTabSz="1217613" fontAlgn="base">
              <a:spcBef>
                <a:spcPct val="0"/>
              </a:spcBef>
              <a:spcAft>
                <a:spcPct val="0"/>
              </a:spcAft>
              <a:defRPr>
                <a:solidFill>
                  <a:schemeClr val="tx1"/>
                </a:solidFill>
                <a:latin typeface="Calibri" panose="020F0502020204030204" pitchFamily="34" charset="0"/>
              </a:defRPr>
            </a:lvl7pPr>
            <a:lvl8pPr marL="3429000" indent="-228600" defTabSz="1217613" fontAlgn="base">
              <a:spcBef>
                <a:spcPct val="0"/>
              </a:spcBef>
              <a:spcAft>
                <a:spcPct val="0"/>
              </a:spcAft>
              <a:defRPr>
                <a:solidFill>
                  <a:schemeClr val="tx1"/>
                </a:solidFill>
                <a:latin typeface="Calibri" panose="020F0502020204030204" pitchFamily="34" charset="0"/>
              </a:defRPr>
            </a:lvl8pPr>
            <a:lvl9pPr marL="3886200" indent="-228600" defTabSz="1217613"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sk-SK" altLang="sk-SK" sz="2400">
              <a:solidFill>
                <a:srgbClr val="FFFFFF"/>
              </a:solidFill>
              <a:latin typeface="Century Gothic" panose="020B0502020202020204" pitchFamily="34" charset="0"/>
            </a:endParaRPr>
          </a:p>
        </p:txBody>
      </p:sp>
      <p:sp>
        <p:nvSpPr>
          <p:cNvPr id="3" name="Nadpis 1"/>
          <p:cNvSpPr txBox="1">
            <a:spLocks noGrp="1"/>
          </p:cNvSpPr>
          <p:nvPr>
            <p:ph type="title"/>
          </p:nvPr>
        </p:nvSpPr>
        <p:spPr>
          <a:xfrm>
            <a:off x="2437762" y="4800600"/>
            <a:ext cx="7313298" cy="761996"/>
          </a:xfrm>
        </p:spPr>
        <p:txBody>
          <a:bodyPr/>
          <a:lstStyle>
            <a:lvl1pPr>
              <a:defRPr sz="2000" b="1"/>
            </a:lvl1pPr>
          </a:lstStyle>
          <a:p>
            <a:pPr lvl="0"/>
            <a:r>
              <a:rPr lang="sk-SK"/>
              <a:t>Kliknutím upravte štýl predlohy nadpisu</a:t>
            </a:r>
          </a:p>
        </p:txBody>
      </p:sp>
      <p:sp>
        <p:nvSpPr>
          <p:cNvPr id="4" name="Zástupný obrázok 2"/>
          <p:cNvSpPr txBox="1">
            <a:spLocks noGrp="1"/>
          </p:cNvSpPr>
          <p:nvPr>
            <p:ph type="pic" idx="1"/>
          </p:nvPr>
        </p:nvSpPr>
        <p:spPr>
          <a:xfrm>
            <a:off x="2437762" y="279404"/>
            <a:ext cx="7313298" cy="4448171"/>
          </a:xfrm>
        </p:spPr>
        <p:txBody>
          <a:bodyPr>
            <a:normAutofit/>
          </a:bodyPr>
          <a:lstStyle>
            <a:lvl1pPr marL="0" indent="0">
              <a:buNone/>
              <a:defRPr sz="2800"/>
            </a:lvl1pPr>
          </a:lstStyle>
          <a:p>
            <a:pPr lvl="0"/>
            <a:r>
              <a:rPr lang="sk-SK" noProof="0"/>
              <a:t>Kliknutím na ikonu pridáte obrázok</a:t>
            </a:r>
          </a:p>
        </p:txBody>
      </p:sp>
      <p:sp>
        <p:nvSpPr>
          <p:cNvPr id="5" name="Zástupný symbol textu 3"/>
          <p:cNvSpPr txBox="1">
            <a:spLocks noGrp="1"/>
          </p:cNvSpPr>
          <p:nvPr>
            <p:ph type="body" idx="2"/>
          </p:nvPr>
        </p:nvSpPr>
        <p:spPr>
          <a:xfrm>
            <a:off x="2437762" y="5562596"/>
            <a:ext cx="7313298" cy="812801"/>
          </a:xfrm>
        </p:spPr>
        <p:txBody>
          <a:bodyPr/>
          <a:lstStyle>
            <a:lvl1pPr marL="0" indent="0">
              <a:spcBef>
                <a:spcPts val="0"/>
              </a:spcBef>
              <a:buNone/>
              <a:defRPr sz="1600"/>
            </a:lvl1pPr>
          </a:lstStyle>
          <a:p>
            <a:pPr lvl="0"/>
            <a:r>
              <a:rPr lang="sk-SK"/>
              <a:t>Upravte štýl predlohy textu.</a:t>
            </a:r>
          </a:p>
        </p:txBody>
      </p:sp>
      <p:sp>
        <p:nvSpPr>
          <p:cNvPr id="6" name="Zástupný objekt dátumu 4">
            <a:extLst>
              <a:ext uri="{FF2B5EF4-FFF2-40B4-BE49-F238E27FC236}">
                <a16:creationId xmlns:a16="http://schemas.microsoft.com/office/drawing/2014/main" id="{AA0B2304-9BFF-6548-6832-832D839B4744}"/>
              </a:ext>
            </a:extLst>
          </p:cNvPr>
          <p:cNvSpPr txBox="1">
            <a:spLocks noGrp="1"/>
          </p:cNvSpPr>
          <p:nvPr>
            <p:ph type="dt" sz="half" idx="10"/>
          </p:nvPr>
        </p:nvSpPr>
        <p:spPr/>
        <p:txBody>
          <a:bodyPr/>
          <a:lstStyle>
            <a:lvl1pPr>
              <a:defRPr/>
            </a:lvl1pPr>
          </a:lstStyle>
          <a:p>
            <a:pPr>
              <a:defRPr/>
            </a:pPr>
            <a:fld id="{35BFF3BC-38EE-3844-80ED-437363A052C9}" type="datetime1">
              <a:rPr/>
              <a:pPr>
                <a:defRPr/>
              </a:pPr>
              <a:t>9.1.2024</a:t>
            </a:fld>
            <a:endParaRPr/>
          </a:p>
        </p:txBody>
      </p:sp>
      <p:sp>
        <p:nvSpPr>
          <p:cNvPr id="7" name="Zástupný objekt päty 5">
            <a:extLst>
              <a:ext uri="{FF2B5EF4-FFF2-40B4-BE49-F238E27FC236}">
                <a16:creationId xmlns:a16="http://schemas.microsoft.com/office/drawing/2014/main" id="{923BE761-13A1-0D9F-18A8-25A050BAC5D5}"/>
              </a:ext>
            </a:extLst>
          </p:cNvPr>
          <p:cNvSpPr txBox="1">
            <a:spLocks noGrp="1"/>
          </p:cNvSpPr>
          <p:nvPr>
            <p:ph type="ftr" sz="quarter" idx="11"/>
          </p:nvPr>
        </p:nvSpPr>
        <p:spPr/>
        <p:txBody>
          <a:bodyPr/>
          <a:lstStyle>
            <a:lvl1pPr>
              <a:defRPr/>
            </a:lvl1pPr>
          </a:lstStyle>
          <a:p>
            <a:pPr>
              <a:defRPr/>
            </a:pPr>
            <a:endParaRPr/>
          </a:p>
        </p:txBody>
      </p:sp>
      <p:sp>
        <p:nvSpPr>
          <p:cNvPr id="8" name="Zástupný objekt čísla snímky 6">
            <a:extLst>
              <a:ext uri="{FF2B5EF4-FFF2-40B4-BE49-F238E27FC236}">
                <a16:creationId xmlns:a16="http://schemas.microsoft.com/office/drawing/2014/main" id="{EC07A9B9-B650-AFDD-450A-83CCD03D39A2}"/>
              </a:ext>
            </a:extLst>
          </p:cNvPr>
          <p:cNvSpPr txBox="1">
            <a:spLocks noGrp="1"/>
          </p:cNvSpPr>
          <p:nvPr>
            <p:ph type="sldNum" sz="quarter" idx="12"/>
          </p:nvPr>
        </p:nvSpPr>
        <p:spPr/>
        <p:txBody>
          <a:bodyPr/>
          <a:lstStyle>
            <a:lvl1pPr>
              <a:defRPr/>
            </a:lvl1pPr>
          </a:lstStyle>
          <a:p>
            <a:pPr>
              <a:defRPr/>
            </a:pPr>
            <a:fld id="{2E44225B-FB18-0540-B975-966ADAF74F1F}" type="slidenum">
              <a:rPr/>
              <a:pPr>
                <a:defRPr/>
              </a:pPr>
              <a:t>‹#›</a:t>
            </a:fld>
            <a:endParaRPr/>
          </a:p>
        </p:txBody>
      </p:sp>
    </p:spTree>
    <p:extLst>
      <p:ext uri="{BB962C8B-B14F-4D97-AF65-F5344CB8AC3E}">
        <p14:creationId xmlns:p14="http://schemas.microsoft.com/office/powerpoint/2010/main" val="1242962963"/>
      </p:ext>
    </p:extLst>
  </p:cSld>
  <p:clrMapOvr>
    <a:masterClrMapping/>
  </p:clrMapOvr>
  <p:transition spd="med">
    <p:fad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Obdĺžnik 8">
            <a:extLst>
              <a:ext uri="{FF2B5EF4-FFF2-40B4-BE49-F238E27FC236}">
                <a16:creationId xmlns:a16="http://schemas.microsoft.com/office/drawing/2014/main" id="{B14BB999-DA3E-0DEA-8644-F9F642CABDB9}"/>
              </a:ext>
            </a:extLst>
          </p:cNvPr>
          <p:cNvSpPr>
            <a:spLocks noChangeArrowheads="1"/>
          </p:cNvSpPr>
          <p:nvPr/>
        </p:nvSpPr>
        <p:spPr bwMode="auto">
          <a:xfrm>
            <a:off x="304800" y="0"/>
            <a:ext cx="11579225" cy="6858000"/>
          </a:xfrm>
          <a:prstGeom prst="rect">
            <a:avLst/>
          </a:prstGeom>
          <a:gradFill rotWithShape="0">
            <a:gsLst>
              <a:gs pos="0">
                <a:srgbClr val="FFFFFF">
                  <a:alpha val="0"/>
                </a:srgbClr>
              </a:gs>
              <a:gs pos="100000">
                <a:srgbClr val="FFFFFF">
                  <a:alpha val="54999"/>
                </a:srgbClr>
              </a:gs>
            </a:gsLst>
            <a:lin ang="7800000"/>
          </a:gradFill>
          <a:ln>
            <a:noFill/>
          </a:ln>
        </p:spPr>
        <p:txBody>
          <a:bodyPr lIns="121898" tIns="60944" rIns="121898" bIns="60944" anchor="ctr" anchorCtr="1"/>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fontAlgn="base">
              <a:spcBef>
                <a:spcPct val="0"/>
              </a:spcBef>
              <a:spcAft>
                <a:spcPct val="0"/>
              </a:spcAft>
              <a:defRPr>
                <a:solidFill>
                  <a:schemeClr val="tx1"/>
                </a:solidFill>
                <a:latin typeface="Calibri" panose="020F0502020204030204" pitchFamily="34" charset="0"/>
              </a:defRPr>
            </a:lvl6pPr>
            <a:lvl7pPr marL="2971800" indent="-228600" defTabSz="1217613" fontAlgn="base">
              <a:spcBef>
                <a:spcPct val="0"/>
              </a:spcBef>
              <a:spcAft>
                <a:spcPct val="0"/>
              </a:spcAft>
              <a:defRPr>
                <a:solidFill>
                  <a:schemeClr val="tx1"/>
                </a:solidFill>
                <a:latin typeface="Calibri" panose="020F0502020204030204" pitchFamily="34" charset="0"/>
              </a:defRPr>
            </a:lvl7pPr>
            <a:lvl8pPr marL="3429000" indent="-228600" defTabSz="1217613" fontAlgn="base">
              <a:spcBef>
                <a:spcPct val="0"/>
              </a:spcBef>
              <a:spcAft>
                <a:spcPct val="0"/>
              </a:spcAft>
              <a:defRPr>
                <a:solidFill>
                  <a:schemeClr val="tx1"/>
                </a:solidFill>
                <a:latin typeface="Calibri" panose="020F0502020204030204" pitchFamily="34" charset="0"/>
              </a:defRPr>
            </a:lvl8pPr>
            <a:lvl9pPr marL="3886200" indent="-228600" defTabSz="1217613"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sk-SK" altLang="sk-SK" sz="2400">
              <a:solidFill>
                <a:srgbClr val="FFFFFF"/>
              </a:solidFill>
              <a:latin typeface="Century Gothic" panose="020B0502020202020204" pitchFamily="34" charset="0"/>
            </a:endParaRPr>
          </a:p>
        </p:txBody>
      </p:sp>
      <p:sp>
        <p:nvSpPr>
          <p:cNvPr id="1027" name="Zástupný objekt nadpisu 1">
            <a:extLst>
              <a:ext uri="{FF2B5EF4-FFF2-40B4-BE49-F238E27FC236}">
                <a16:creationId xmlns:a16="http://schemas.microsoft.com/office/drawing/2014/main" id="{68806C2E-1B94-E5EB-EC6C-331D9E0577CD}"/>
              </a:ext>
            </a:extLst>
          </p:cNvPr>
          <p:cNvSpPr txBox="1">
            <a:spLocks noGrp="1" noChangeArrowheads="1"/>
          </p:cNvSpPr>
          <p:nvPr>
            <p:ph type="title"/>
          </p:nvPr>
        </p:nvSpPr>
        <p:spPr bwMode="auto">
          <a:xfrm>
            <a:off x="1117600" y="76200"/>
            <a:ext cx="101568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8" tIns="60944" rIns="121898" bIns="60944" numCol="1" anchor="b" anchorCtr="0" compatLnSpc="1">
            <a:prstTxWarp prst="textNoShape">
              <a:avLst/>
            </a:prstTxWarp>
          </a:bodyPr>
          <a:lstStyle/>
          <a:p>
            <a:pPr lvl="0"/>
            <a:r>
              <a:rPr lang="sk-SK" altLang="sk-SK"/>
              <a:t>Upravte štýly predlohy textu</a:t>
            </a:r>
          </a:p>
        </p:txBody>
      </p:sp>
      <p:sp>
        <p:nvSpPr>
          <p:cNvPr id="1028" name="Zástupný objekt textu 2">
            <a:extLst>
              <a:ext uri="{FF2B5EF4-FFF2-40B4-BE49-F238E27FC236}">
                <a16:creationId xmlns:a16="http://schemas.microsoft.com/office/drawing/2014/main" id="{667103BE-6B65-1EB4-5F3C-30202F12A4EA}"/>
              </a:ext>
            </a:extLst>
          </p:cNvPr>
          <p:cNvSpPr txBox="1">
            <a:spLocks noGrp="1" noChangeArrowheads="1"/>
          </p:cNvSpPr>
          <p:nvPr>
            <p:ph type="body" idx="1"/>
          </p:nvPr>
        </p:nvSpPr>
        <p:spPr bwMode="auto">
          <a:xfrm>
            <a:off x="1117600" y="1701800"/>
            <a:ext cx="10156825"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8" tIns="60944" rIns="121898" bIns="60944" numCol="1" anchor="t" anchorCtr="0" compatLnSpc="1">
            <a:prstTxWarp prst="textNoShape">
              <a:avLst/>
            </a:prstTxWarp>
          </a:bodyPr>
          <a:lstStyle/>
          <a:p>
            <a:pPr lvl="0"/>
            <a:r>
              <a:rPr lang="sk-SK" altLang="sk-SK"/>
              <a:t>Upravte štýl predlohy textu.</a:t>
            </a:r>
          </a:p>
          <a:p>
            <a:pPr lvl="1"/>
            <a:r>
              <a:rPr lang="sk-SK" altLang="sk-SK"/>
              <a:t>Druhá úroveň</a:t>
            </a:r>
          </a:p>
          <a:p>
            <a:pPr lvl="2"/>
            <a:r>
              <a:rPr lang="sk-SK" altLang="sk-SK"/>
              <a:t>Tretia úroveň</a:t>
            </a:r>
          </a:p>
          <a:p>
            <a:pPr lvl="3"/>
            <a:r>
              <a:rPr lang="sk-SK" altLang="sk-SK"/>
              <a:t>Štvrtá úroveň</a:t>
            </a:r>
          </a:p>
          <a:p>
            <a:pPr lvl="4"/>
            <a:r>
              <a:rPr lang="sk-SK" altLang="sk-SK"/>
              <a:t>Piata úroveň</a:t>
            </a:r>
          </a:p>
        </p:txBody>
      </p:sp>
      <p:sp>
        <p:nvSpPr>
          <p:cNvPr id="5" name="Zástupný objekt dátumu 3">
            <a:extLst>
              <a:ext uri="{FF2B5EF4-FFF2-40B4-BE49-F238E27FC236}">
                <a16:creationId xmlns:a16="http://schemas.microsoft.com/office/drawing/2014/main" id="{9A44B3EB-B2C0-36AA-3B18-28F01E437F36}"/>
              </a:ext>
            </a:extLst>
          </p:cNvPr>
          <p:cNvSpPr txBox="1">
            <a:spLocks noGrp="1"/>
          </p:cNvSpPr>
          <p:nvPr>
            <p:ph type="dt" sz="half" idx="2"/>
          </p:nvPr>
        </p:nvSpPr>
        <p:spPr>
          <a:xfrm>
            <a:off x="1117600" y="6400800"/>
            <a:ext cx="2741613" cy="320675"/>
          </a:xfrm>
          <a:prstGeom prst="rect">
            <a:avLst/>
          </a:prstGeom>
          <a:noFill/>
          <a:ln>
            <a:noFill/>
          </a:ln>
        </p:spPr>
        <p:txBody>
          <a:bodyPr vert="horz" wrap="square" lIns="121898" tIns="60944" rIns="121898" bIns="60944" anchor="b" anchorCtr="0" compatLnSpc="1">
            <a:noAutofit/>
          </a:bodyPr>
          <a:lstStyle>
            <a:lvl1pPr marL="0" marR="0" lvl="0" indent="0" algn="l" defTabSz="1218986" rtl="0" eaLnBrk="1" fontAlgn="auto" hangingPunct="1">
              <a:lnSpc>
                <a:spcPct val="100000"/>
              </a:lnSpc>
              <a:spcBef>
                <a:spcPts val="0"/>
              </a:spcBef>
              <a:spcAft>
                <a:spcPts val="0"/>
              </a:spcAft>
              <a:buNone/>
              <a:tabLst/>
              <a:defRPr lang="sk-SK" sz="1200" b="0" i="0" u="none" strike="noStrike" kern="1200" cap="none" spc="0" baseline="0">
                <a:solidFill>
                  <a:srgbClr val="7F7F7F"/>
                </a:solidFill>
                <a:uFillTx/>
                <a:latin typeface="Century Gothic"/>
              </a:defRPr>
            </a:lvl1pPr>
          </a:lstStyle>
          <a:p>
            <a:pPr>
              <a:defRPr/>
            </a:pPr>
            <a:r>
              <a:t>9.10.2016</a:t>
            </a:r>
          </a:p>
        </p:txBody>
      </p:sp>
      <p:sp>
        <p:nvSpPr>
          <p:cNvPr id="6" name="Zástupný objekt päty 4">
            <a:extLst>
              <a:ext uri="{FF2B5EF4-FFF2-40B4-BE49-F238E27FC236}">
                <a16:creationId xmlns:a16="http://schemas.microsoft.com/office/drawing/2014/main" id="{60D4D95A-1E2E-402C-AA9D-9C292C120150}"/>
              </a:ext>
            </a:extLst>
          </p:cNvPr>
          <p:cNvSpPr txBox="1">
            <a:spLocks noGrp="1"/>
          </p:cNvSpPr>
          <p:nvPr>
            <p:ph type="ftr" sz="quarter" idx="3"/>
          </p:nvPr>
        </p:nvSpPr>
        <p:spPr>
          <a:xfrm>
            <a:off x="3908425" y="6400800"/>
            <a:ext cx="6215063" cy="320675"/>
          </a:xfrm>
          <a:prstGeom prst="rect">
            <a:avLst/>
          </a:prstGeom>
          <a:noFill/>
          <a:ln>
            <a:noFill/>
          </a:ln>
        </p:spPr>
        <p:txBody>
          <a:bodyPr vert="horz" wrap="square" lIns="121898" tIns="60944" rIns="121898" bIns="60944" anchor="b" anchorCtr="1" compatLnSpc="1">
            <a:noAutofit/>
          </a:bodyPr>
          <a:lstStyle>
            <a:lvl1pPr marL="0" marR="0" lvl="0" indent="0" algn="ctr" defTabSz="1218986" rtl="0" eaLnBrk="1" fontAlgn="auto" hangingPunct="1">
              <a:lnSpc>
                <a:spcPct val="100000"/>
              </a:lnSpc>
              <a:spcBef>
                <a:spcPts val="0"/>
              </a:spcBef>
              <a:spcAft>
                <a:spcPts val="0"/>
              </a:spcAft>
              <a:buNone/>
              <a:tabLst/>
              <a:defRPr lang="sk-SK" sz="1200" b="0" i="0" u="none" strike="noStrike" kern="1200" cap="none" spc="0" baseline="0">
                <a:solidFill>
                  <a:srgbClr val="7F7F7F"/>
                </a:solidFill>
                <a:uFillTx/>
                <a:latin typeface="Century Gothic"/>
              </a:defRPr>
            </a:lvl1pPr>
          </a:lstStyle>
          <a:p>
            <a:pPr>
              <a:defRPr/>
            </a:pPr>
            <a:endParaRPr/>
          </a:p>
        </p:txBody>
      </p:sp>
      <p:sp>
        <p:nvSpPr>
          <p:cNvPr id="7" name="Zástupný symbol čísla snímky 5">
            <a:extLst>
              <a:ext uri="{FF2B5EF4-FFF2-40B4-BE49-F238E27FC236}">
                <a16:creationId xmlns:a16="http://schemas.microsoft.com/office/drawing/2014/main" id="{56318C4A-E5BF-1BF7-3685-DA57420B7566}"/>
              </a:ext>
            </a:extLst>
          </p:cNvPr>
          <p:cNvSpPr txBox="1">
            <a:spLocks noGrp="1"/>
          </p:cNvSpPr>
          <p:nvPr>
            <p:ph type="sldNum" sz="quarter" idx="4"/>
          </p:nvPr>
        </p:nvSpPr>
        <p:spPr>
          <a:xfrm>
            <a:off x="10167938" y="6400800"/>
            <a:ext cx="1106487" cy="320675"/>
          </a:xfrm>
          <a:prstGeom prst="rect">
            <a:avLst/>
          </a:prstGeom>
          <a:noFill/>
          <a:ln>
            <a:noFill/>
          </a:ln>
        </p:spPr>
        <p:txBody>
          <a:bodyPr vert="horz" wrap="square" lIns="121898" tIns="60944" rIns="121898" bIns="60944" anchor="b" anchorCtr="0" compatLnSpc="1">
            <a:noAutofit/>
          </a:bodyPr>
          <a:lstStyle>
            <a:lvl1pPr marL="0" marR="0" lvl="0" indent="0" algn="r" defTabSz="1218986" rtl="0" eaLnBrk="1" fontAlgn="auto" hangingPunct="1">
              <a:lnSpc>
                <a:spcPct val="100000"/>
              </a:lnSpc>
              <a:spcBef>
                <a:spcPts val="0"/>
              </a:spcBef>
              <a:spcAft>
                <a:spcPts val="0"/>
              </a:spcAft>
              <a:buNone/>
              <a:tabLst/>
              <a:defRPr lang="sk-SK" sz="1200" b="0" i="0" u="none" strike="noStrike" kern="1200" cap="none" spc="0" baseline="0">
                <a:solidFill>
                  <a:srgbClr val="7F7F7F"/>
                </a:solidFill>
                <a:uFillTx/>
                <a:latin typeface="Century Gothic"/>
              </a:defRPr>
            </a:lvl1pPr>
          </a:lstStyle>
          <a:p>
            <a:pPr>
              <a:defRPr/>
            </a:pPr>
            <a:fld id="{3DA8F74E-A86C-0A48-A38A-67479FAB64A8}"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spd="med">
    <p:fade/>
  </p:transition>
  <p:txStyles>
    <p:titleStyle>
      <a:lvl1pPr algn="l" defTabSz="1217613" rtl="0" eaLnBrk="0" fontAlgn="base" hangingPunct="0">
        <a:lnSpc>
          <a:spcPct val="85000"/>
        </a:lnSpc>
        <a:spcBef>
          <a:spcPct val="0"/>
        </a:spcBef>
        <a:spcAft>
          <a:spcPct val="0"/>
        </a:spcAft>
        <a:defRPr lang="sk-SK" sz="4400" kern="1200">
          <a:solidFill>
            <a:srgbClr val="374C81"/>
          </a:solidFill>
          <a:latin typeface="Century Gothic"/>
        </a:defRPr>
      </a:lvl1pPr>
      <a:lvl2pPr algn="l" defTabSz="1217613" rtl="0" eaLnBrk="0" fontAlgn="base" hangingPunct="0">
        <a:lnSpc>
          <a:spcPct val="85000"/>
        </a:lnSpc>
        <a:spcBef>
          <a:spcPct val="0"/>
        </a:spcBef>
        <a:spcAft>
          <a:spcPct val="0"/>
        </a:spcAft>
        <a:defRPr sz="4400">
          <a:solidFill>
            <a:srgbClr val="374C81"/>
          </a:solidFill>
          <a:latin typeface="Century Gothic" panose="020B0502020202020204" pitchFamily="34" charset="0"/>
        </a:defRPr>
      </a:lvl2pPr>
      <a:lvl3pPr algn="l" defTabSz="1217613" rtl="0" eaLnBrk="0" fontAlgn="base" hangingPunct="0">
        <a:lnSpc>
          <a:spcPct val="85000"/>
        </a:lnSpc>
        <a:spcBef>
          <a:spcPct val="0"/>
        </a:spcBef>
        <a:spcAft>
          <a:spcPct val="0"/>
        </a:spcAft>
        <a:defRPr sz="4400">
          <a:solidFill>
            <a:srgbClr val="374C81"/>
          </a:solidFill>
          <a:latin typeface="Century Gothic" panose="020B0502020202020204" pitchFamily="34" charset="0"/>
        </a:defRPr>
      </a:lvl3pPr>
      <a:lvl4pPr algn="l" defTabSz="1217613" rtl="0" eaLnBrk="0" fontAlgn="base" hangingPunct="0">
        <a:lnSpc>
          <a:spcPct val="85000"/>
        </a:lnSpc>
        <a:spcBef>
          <a:spcPct val="0"/>
        </a:spcBef>
        <a:spcAft>
          <a:spcPct val="0"/>
        </a:spcAft>
        <a:defRPr sz="4400">
          <a:solidFill>
            <a:srgbClr val="374C81"/>
          </a:solidFill>
          <a:latin typeface="Century Gothic" panose="020B0502020202020204" pitchFamily="34" charset="0"/>
        </a:defRPr>
      </a:lvl4pPr>
      <a:lvl5pPr algn="l" defTabSz="1217613" rtl="0" eaLnBrk="0" fontAlgn="base" hangingPunct="0">
        <a:lnSpc>
          <a:spcPct val="85000"/>
        </a:lnSpc>
        <a:spcBef>
          <a:spcPct val="0"/>
        </a:spcBef>
        <a:spcAft>
          <a:spcPct val="0"/>
        </a:spcAft>
        <a:defRPr sz="4400">
          <a:solidFill>
            <a:srgbClr val="374C81"/>
          </a:solidFill>
          <a:latin typeface="Century Gothic" panose="020B0502020202020204" pitchFamily="34" charset="0"/>
        </a:defRPr>
      </a:lvl5pPr>
      <a:lvl6pPr marL="457200" algn="l" defTabSz="1217613" rtl="0" eaLnBrk="0" fontAlgn="base">
        <a:lnSpc>
          <a:spcPct val="85000"/>
        </a:lnSpc>
        <a:spcBef>
          <a:spcPct val="0"/>
        </a:spcBef>
        <a:spcAft>
          <a:spcPct val="0"/>
        </a:spcAft>
        <a:defRPr sz="4400">
          <a:solidFill>
            <a:srgbClr val="374C81"/>
          </a:solidFill>
          <a:latin typeface="Century Gothic" panose="020B0502020202020204" pitchFamily="34" charset="0"/>
        </a:defRPr>
      </a:lvl6pPr>
      <a:lvl7pPr marL="914400" algn="l" defTabSz="1217613" rtl="0" eaLnBrk="0" fontAlgn="base">
        <a:lnSpc>
          <a:spcPct val="85000"/>
        </a:lnSpc>
        <a:spcBef>
          <a:spcPct val="0"/>
        </a:spcBef>
        <a:spcAft>
          <a:spcPct val="0"/>
        </a:spcAft>
        <a:defRPr sz="4400">
          <a:solidFill>
            <a:srgbClr val="374C81"/>
          </a:solidFill>
          <a:latin typeface="Century Gothic" panose="020B0502020202020204" pitchFamily="34" charset="0"/>
        </a:defRPr>
      </a:lvl7pPr>
      <a:lvl8pPr marL="1371600" algn="l" defTabSz="1217613" rtl="0" eaLnBrk="0" fontAlgn="base">
        <a:lnSpc>
          <a:spcPct val="85000"/>
        </a:lnSpc>
        <a:spcBef>
          <a:spcPct val="0"/>
        </a:spcBef>
        <a:spcAft>
          <a:spcPct val="0"/>
        </a:spcAft>
        <a:defRPr sz="4400">
          <a:solidFill>
            <a:srgbClr val="374C81"/>
          </a:solidFill>
          <a:latin typeface="Century Gothic" panose="020B0502020202020204" pitchFamily="34" charset="0"/>
        </a:defRPr>
      </a:lvl8pPr>
      <a:lvl9pPr marL="1828800" algn="l" defTabSz="1217613" rtl="0" eaLnBrk="0" fontAlgn="base">
        <a:lnSpc>
          <a:spcPct val="85000"/>
        </a:lnSpc>
        <a:spcBef>
          <a:spcPct val="0"/>
        </a:spcBef>
        <a:spcAft>
          <a:spcPct val="0"/>
        </a:spcAft>
        <a:defRPr sz="4400">
          <a:solidFill>
            <a:srgbClr val="374C81"/>
          </a:solidFill>
          <a:latin typeface="Century Gothic" panose="020B0502020202020204" pitchFamily="34" charset="0"/>
        </a:defRPr>
      </a:lvl9pPr>
    </p:titleStyle>
    <p:bodyStyle>
      <a:lvl1pPr marL="303213" indent="-303213" algn="l" defTabSz="1217613" rtl="0" eaLnBrk="0" fontAlgn="base" hangingPunct="0">
        <a:lnSpc>
          <a:spcPct val="95000"/>
        </a:lnSpc>
        <a:spcBef>
          <a:spcPts val="1863"/>
        </a:spcBef>
        <a:spcAft>
          <a:spcPct val="0"/>
        </a:spcAft>
        <a:buSzPct val="100000"/>
        <a:buFont typeface="Arial" panose="020B0604020202020204" pitchFamily="34" charset="0"/>
        <a:buChar char="•"/>
        <a:defRPr lang="sk-SK" sz="2400" kern="1200">
          <a:solidFill>
            <a:srgbClr val="374C81"/>
          </a:solidFill>
          <a:latin typeface="Century Gothic"/>
        </a:defRPr>
      </a:lvl1pPr>
      <a:lvl2pPr marL="730250" lvl="1" indent="-303213" algn="l" defTabSz="1217613" rtl="0" eaLnBrk="0" fontAlgn="base" hangingPunct="0">
        <a:lnSpc>
          <a:spcPct val="95000"/>
        </a:lnSpc>
        <a:spcBef>
          <a:spcPts val="1063"/>
        </a:spcBef>
        <a:spcAft>
          <a:spcPct val="0"/>
        </a:spcAft>
        <a:buSzPct val="100000"/>
        <a:buFont typeface="Century Gothic" panose="020B0502020202020204" pitchFamily="34" charset="0"/>
        <a:buChar char="–"/>
        <a:defRPr lang="sk-SK" sz="2000" kern="1200">
          <a:solidFill>
            <a:srgbClr val="374C81"/>
          </a:solidFill>
          <a:latin typeface="Century Gothic"/>
        </a:defRPr>
      </a:lvl2pPr>
      <a:lvl3pPr marL="1157288" lvl="2" indent="-303213" algn="l" defTabSz="1217613" rtl="0" eaLnBrk="0" fontAlgn="base" hangingPunct="0">
        <a:lnSpc>
          <a:spcPct val="95000"/>
        </a:lnSpc>
        <a:spcBef>
          <a:spcPts val="1063"/>
        </a:spcBef>
        <a:spcAft>
          <a:spcPct val="0"/>
        </a:spcAft>
        <a:buSzPct val="100000"/>
        <a:buFont typeface="Century Gothic" panose="020B0502020202020204" pitchFamily="34" charset="0"/>
        <a:buChar char="–"/>
        <a:defRPr lang="sk-SK" kern="1200">
          <a:solidFill>
            <a:srgbClr val="374C81"/>
          </a:solidFill>
          <a:latin typeface="Century Gothic"/>
        </a:defRPr>
      </a:lvl3pPr>
      <a:lvl4pPr marL="1584325" lvl="3" indent="-303213" algn="l" defTabSz="1217613" rtl="0" eaLnBrk="0" fontAlgn="base" hangingPunct="0">
        <a:lnSpc>
          <a:spcPct val="95000"/>
        </a:lnSpc>
        <a:spcBef>
          <a:spcPts val="1063"/>
        </a:spcBef>
        <a:spcAft>
          <a:spcPct val="0"/>
        </a:spcAft>
        <a:buSzPct val="100000"/>
        <a:buFont typeface="Century Gothic" panose="020B0502020202020204" pitchFamily="34" charset="0"/>
        <a:buChar char="–"/>
        <a:defRPr lang="sk-SK" kern="1200">
          <a:solidFill>
            <a:srgbClr val="374C81"/>
          </a:solidFill>
          <a:latin typeface="Century Gothic"/>
        </a:defRPr>
      </a:lvl4pPr>
      <a:lvl5pPr marL="2009775" lvl="4" indent="-303213" algn="l" defTabSz="1217613" rtl="0" eaLnBrk="0" fontAlgn="base" hangingPunct="0">
        <a:lnSpc>
          <a:spcPct val="95000"/>
        </a:lnSpc>
        <a:spcBef>
          <a:spcPts val="1063"/>
        </a:spcBef>
        <a:spcAft>
          <a:spcPct val="0"/>
        </a:spcAft>
        <a:buSzPct val="100000"/>
        <a:buFont typeface="Century Gothic" panose="020B0502020202020204" pitchFamily="34" charset="0"/>
        <a:buChar char="–"/>
        <a:defRPr lang="sk-SK" kern="1200">
          <a:solidFill>
            <a:srgbClr val="374C81"/>
          </a:solidFill>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knihovnik.fpf.slu.cz/trendy-v-knihovnictv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lnk.in/rNX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13313" name="Nadpis 1">
            <a:extLst>
              <a:ext uri="{FF2B5EF4-FFF2-40B4-BE49-F238E27FC236}">
                <a16:creationId xmlns:a16="http://schemas.microsoft.com/office/drawing/2014/main" id="{31ADA3B4-AA1B-029C-1EC2-3DEA3051E94C}"/>
              </a:ext>
            </a:extLst>
          </p:cNvPr>
          <p:cNvSpPr txBox="1">
            <a:spLocks noGrp="1" noChangeArrowheads="1"/>
          </p:cNvSpPr>
          <p:nvPr>
            <p:ph type="ctrTitle"/>
          </p:nvPr>
        </p:nvSpPr>
        <p:spPr>
          <a:xfrm>
            <a:off x="3514725" y="1498600"/>
            <a:ext cx="8166100" cy="1660525"/>
          </a:xfrm>
        </p:spPr>
        <p:txBody>
          <a:bodyPr/>
          <a:lstStyle/>
          <a:p>
            <a:pPr eaLnBrk="1" hangingPunct="1"/>
            <a:br>
              <a:rPr altLang="sk-SK" sz="4800" dirty="0">
                <a:latin typeface="Century Gothic" panose="020B0502020202020204" pitchFamily="34" charset="0"/>
              </a:rPr>
            </a:br>
            <a:r>
              <a:rPr altLang="sk-SK" sz="3600" dirty="0" err="1">
                <a:latin typeface="Century Gothic" panose="020B0502020202020204" pitchFamily="34" charset="0"/>
              </a:rPr>
              <a:t>Smart</a:t>
            </a:r>
            <a:r>
              <a:rPr altLang="sk-SK" sz="3600" dirty="0">
                <a:latin typeface="Century Gothic" panose="020B0502020202020204" pitchFamily="34" charset="0"/>
              </a:rPr>
              <a:t> služby pro "Černou </a:t>
            </a:r>
            <a:r>
              <a:rPr altLang="sk-SK" sz="3600" dirty="0" err="1">
                <a:latin typeface="Century Gothic" panose="020B0502020202020204" pitchFamily="34" charset="0"/>
              </a:rPr>
              <a:t>kostku</a:t>
            </a:r>
            <a:r>
              <a:rPr altLang="sk-SK" sz="3600" dirty="0">
                <a:latin typeface="Century Gothic" panose="020B0502020202020204" pitchFamily="34" charset="0"/>
              </a:rPr>
              <a:t>"</a:t>
            </a:r>
            <a:endParaRPr lang="en-US" altLang="sk-SK" sz="3600" dirty="0">
              <a:latin typeface="Century Gothic" panose="020B0502020202020204" pitchFamily="34" charset="0"/>
            </a:endParaRPr>
          </a:p>
        </p:txBody>
      </p:sp>
      <p:sp>
        <p:nvSpPr>
          <p:cNvPr id="13314" name="Podtitul 2">
            <a:extLst>
              <a:ext uri="{FF2B5EF4-FFF2-40B4-BE49-F238E27FC236}">
                <a16:creationId xmlns:a16="http://schemas.microsoft.com/office/drawing/2014/main" id="{78B53501-E958-F2BA-920C-87167C686F85}"/>
              </a:ext>
            </a:extLst>
          </p:cNvPr>
          <p:cNvSpPr txBox="1">
            <a:spLocks noGrp="1" noChangeArrowheads="1"/>
          </p:cNvSpPr>
          <p:nvPr>
            <p:ph type="subTitle" idx="1"/>
          </p:nvPr>
        </p:nvSpPr>
        <p:spPr>
          <a:xfrm>
            <a:off x="3738563" y="3606800"/>
            <a:ext cx="7508875" cy="2987675"/>
          </a:xfrm>
        </p:spPr>
        <p:txBody>
          <a:bodyPr/>
          <a:lstStyle/>
          <a:p>
            <a:pPr eaLnBrk="1" hangingPunct="1">
              <a:spcBef>
                <a:spcPct val="0"/>
              </a:spcBef>
            </a:pPr>
            <a:r>
              <a:rPr altLang="sk-SK">
                <a:latin typeface="Century Gothic" panose="020B0502020202020204" pitchFamily="34" charset="0"/>
              </a:rPr>
              <a:t>Platformy ILS a LSP smart služeb knihovny</a:t>
            </a:r>
          </a:p>
          <a:p>
            <a:pPr eaLnBrk="1" hangingPunct="1">
              <a:spcBef>
                <a:spcPct val="0"/>
              </a:spcBef>
            </a:pPr>
            <a:r>
              <a:rPr altLang="sk-SK">
                <a:latin typeface="Century Gothic" panose="020B0502020202020204" pitchFamily="34" charset="0"/>
              </a:rPr>
              <a:t>Úvod do diskuze</a:t>
            </a:r>
          </a:p>
          <a:p>
            <a:pPr eaLnBrk="1" hangingPunct="1">
              <a:spcBef>
                <a:spcPct val="0"/>
              </a:spcBef>
            </a:pPr>
            <a:endParaRPr altLang="sk-SK">
              <a:latin typeface="Century Gothic" panose="020B0502020202020204" pitchFamily="34" charset="0"/>
            </a:endParaRPr>
          </a:p>
          <a:p>
            <a:pPr eaLnBrk="1" hangingPunct="1">
              <a:spcBef>
                <a:spcPct val="0"/>
              </a:spcBef>
            </a:pPr>
            <a:r>
              <a:rPr altLang="sk-SK">
                <a:latin typeface="Century Gothic" panose="020B0502020202020204" pitchFamily="34" charset="0"/>
              </a:rPr>
              <a:t>Prof. PhDr. Dušan Katuščák, PhD.</a:t>
            </a:r>
          </a:p>
          <a:p>
            <a:pPr eaLnBrk="1" hangingPunct="1">
              <a:spcBef>
                <a:spcPct val="0"/>
              </a:spcBef>
            </a:pPr>
            <a:r>
              <a:rPr altLang="sk-SK">
                <a:latin typeface="Century Gothic" panose="020B0502020202020204" pitchFamily="34" charset="0"/>
              </a:rPr>
              <a:t>Slezská univerzita Opava, FPF</a:t>
            </a:r>
          </a:p>
          <a:p>
            <a:pPr eaLnBrk="1" hangingPunct="1">
              <a:spcBef>
                <a:spcPct val="0"/>
              </a:spcBef>
            </a:pPr>
            <a:endParaRPr altLang="sk-SK">
              <a:latin typeface="Century Gothic" panose="020B0502020202020204" pitchFamily="34" charset="0"/>
            </a:endParaRPr>
          </a:p>
          <a:p>
            <a:pPr eaLnBrk="1" hangingPunct="1">
              <a:spcBef>
                <a:spcPct val="0"/>
              </a:spcBef>
            </a:pPr>
            <a:r>
              <a:rPr altLang="sk-SK">
                <a:latin typeface="Century Gothic" panose="020B0502020202020204" pitchFamily="34" charset="0"/>
              </a:rPr>
              <a:t>Ostrava, SVKOS, 14.06. 2023</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Nadpis 1">
            <a:extLst>
              <a:ext uri="{FF2B5EF4-FFF2-40B4-BE49-F238E27FC236}">
                <a16:creationId xmlns:a16="http://schemas.microsoft.com/office/drawing/2014/main" id="{5A992A93-52AC-10DE-0D8C-C4ABA27909B9}"/>
              </a:ext>
            </a:extLst>
          </p:cNvPr>
          <p:cNvSpPr txBox="1">
            <a:spLocks noGrp="1" noChangeArrowheads="1"/>
          </p:cNvSpPr>
          <p:nvPr>
            <p:ph type="title"/>
          </p:nvPr>
        </p:nvSpPr>
        <p:spPr/>
        <p:txBody>
          <a:bodyPr/>
          <a:lstStyle/>
          <a:p>
            <a:r>
              <a:rPr altLang="sk-SK">
                <a:solidFill>
                  <a:schemeClr val="accent1"/>
                </a:solidFill>
                <a:latin typeface="Century Gothic" panose="020B0502020202020204" pitchFamily="34" charset="0"/>
              </a:rPr>
              <a:t>ILS hosting – umiestnenie - súčasnosť</a:t>
            </a:r>
          </a:p>
        </p:txBody>
      </p:sp>
      <p:sp>
        <p:nvSpPr>
          <p:cNvPr id="27650" name="Zástupný objekt pre obsah 2">
            <a:extLst>
              <a:ext uri="{FF2B5EF4-FFF2-40B4-BE49-F238E27FC236}">
                <a16:creationId xmlns:a16="http://schemas.microsoft.com/office/drawing/2014/main" id="{D0EC9C7C-A178-7C7E-DAA9-A8B3E9B31867}"/>
              </a:ext>
            </a:extLst>
          </p:cNvPr>
          <p:cNvSpPr txBox="1">
            <a:spLocks noGrp="1" noChangeArrowheads="1"/>
          </p:cNvSpPr>
          <p:nvPr>
            <p:ph idx="1"/>
          </p:nvPr>
        </p:nvSpPr>
        <p:spPr>
          <a:xfrm>
            <a:off x="1117600" y="1473200"/>
            <a:ext cx="10156825" cy="5308600"/>
          </a:xfrm>
        </p:spPr>
        <p:txBody>
          <a:bodyPr/>
          <a:lstStyle/>
          <a:p>
            <a:pPr lvl="1">
              <a:buFont typeface="Arial" panose="020B0604020202020204" pitchFamily="34" charset="0"/>
              <a:buChar char="•"/>
            </a:pPr>
            <a:r>
              <a:rPr altLang="sk-SK" sz="2400">
                <a:solidFill>
                  <a:schemeClr val="accent1"/>
                </a:solidFill>
                <a:latin typeface="Century Gothic" panose="020B0502020202020204" pitchFamily="34" charset="0"/>
              </a:rPr>
              <a:t>Hosťuje samotná knižnica, ak má vlastné dátové centrum; </a:t>
            </a:r>
          </a:p>
          <a:p>
            <a:pPr lvl="1">
              <a:buFont typeface="Arial" panose="020B0604020202020204" pitchFamily="34" charset="0"/>
              <a:buChar char="•"/>
            </a:pPr>
            <a:r>
              <a:rPr altLang="sk-SK" sz="2400">
                <a:solidFill>
                  <a:schemeClr val="accent1"/>
                </a:solidFill>
                <a:latin typeface="Century Gothic" panose="020B0502020202020204" pitchFamily="34" charset="0"/>
              </a:rPr>
              <a:t>Materská inštitúcia knižnice (univerzitné alebo obecné dátové centrum, inštitúcia zriaďovateľa...); </a:t>
            </a:r>
          </a:p>
          <a:p>
            <a:pPr lvl="1">
              <a:buFont typeface="Arial" panose="020B0604020202020204" pitchFamily="34" charset="0"/>
              <a:buChar char="•"/>
            </a:pPr>
            <a:r>
              <a:rPr altLang="sk-SK" sz="2400">
                <a:solidFill>
                  <a:schemeClr val="accent1"/>
                </a:solidFill>
                <a:latin typeface="Century Gothic" panose="020B0502020202020204" pitchFamily="34" charset="0"/>
              </a:rPr>
              <a:t>Predajca, prostredníctvom hosťovania stoviek alebo tisícov inštancií systému pre zákazníkov;</a:t>
            </a:r>
          </a:p>
          <a:p>
            <a:pPr lvl="1">
              <a:buFont typeface="Arial" panose="020B0604020202020204" pitchFamily="34" charset="0"/>
              <a:buChar char="•"/>
            </a:pPr>
            <a:r>
              <a:rPr altLang="sk-SK" sz="2400">
                <a:solidFill>
                  <a:schemeClr val="accent1"/>
                </a:solidFill>
                <a:latin typeface="Century Gothic" panose="020B0502020202020204" pitchFamily="34" charset="0"/>
              </a:rPr>
              <a:t>Pretože server (alebo virtuálny server) je vyhradený </a:t>
            </a:r>
            <a:r>
              <a:rPr altLang="sk-SK" sz="2400" b="1">
                <a:solidFill>
                  <a:schemeClr val="accent1"/>
                </a:solidFill>
                <a:latin typeface="Century Gothic" panose="020B0502020202020204" pitchFamily="34" charset="0"/>
              </a:rPr>
              <a:t>pre jednu inštaláciu</a:t>
            </a:r>
            <a:r>
              <a:rPr altLang="sk-SK" sz="2400">
                <a:solidFill>
                  <a:schemeClr val="accent1"/>
                </a:solidFill>
                <a:latin typeface="Century Gothic" panose="020B0502020202020204" pitchFamily="34" charset="0"/>
              </a:rPr>
              <a:t>, je možné povoliť prístup k natívnym databázovým strojom alebo operačným systémom;</a:t>
            </a:r>
          </a:p>
          <a:p>
            <a:pPr lvl="1">
              <a:buFont typeface="Arial" panose="020B0604020202020204" pitchFamily="34" charset="0"/>
              <a:buChar char="•"/>
            </a:pPr>
            <a:r>
              <a:rPr altLang="sk-SK" sz="2400">
                <a:solidFill>
                  <a:schemeClr val="accent1"/>
                </a:solidFill>
                <a:latin typeface="Century Gothic" panose="020B0502020202020204" pitchFamily="34" charset="0"/>
              </a:rPr>
              <a:t>Mnohé systémy hosťované a </a:t>
            </a:r>
            <a:r>
              <a:rPr altLang="sk-SK" sz="2400" b="1">
                <a:solidFill>
                  <a:schemeClr val="accent1"/>
                </a:solidFill>
                <a:latin typeface="Century Gothic" panose="020B0502020202020204" pitchFamily="34" charset="0"/>
              </a:rPr>
              <a:t>spravované dodávateľmi neumožňujú </a:t>
            </a:r>
            <a:r>
              <a:rPr altLang="sk-SK" sz="2400">
                <a:solidFill>
                  <a:schemeClr val="accent1"/>
                </a:solidFill>
                <a:latin typeface="Century Gothic" panose="020B0502020202020204" pitchFamily="34" charset="0"/>
              </a:rPr>
              <a:t>takýto prístup, aby zabezpečili dobre kontrolované prostredie a zmiernili potrebu technickej expertízy organizácie.</a:t>
            </a:r>
          </a:p>
          <a:p>
            <a:endParaRPr altLang="sk-SK">
              <a:latin typeface="Century Gothic" panose="020B0502020202020204" pitchFamily="34" charset="0"/>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Nadpis 1">
            <a:extLst>
              <a:ext uri="{FF2B5EF4-FFF2-40B4-BE49-F238E27FC236}">
                <a16:creationId xmlns:a16="http://schemas.microsoft.com/office/drawing/2014/main" id="{A1F97923-8ED9-47B8-2380-021AF1064FD2}"/>
              </a:ext>
            </a:extLst>
          </p:cNvPr>
          <p:cNvSpPr txBox="1">
            <a:spLocks noGrp="1" noChangeArrowheads="1"/>
          </p:cNvSpPr>
          <p:nvPr>
            <p:ph type="title"/>
          </p:nvPr>
        </p:nvSpPr>
        <p:spPr/>
        <p:txBody>
          <a:bodyPr/>
          <a:lstStyle/>
          <a:p>
            <a:r>
              <a:rPr altLang="sk-SK">
                <a:latin typeface="Century Gothic" panose="020B0502020202020204" pitchFamily="34" charset="0"/>
              </a:rPr>
              <a:t>Rozšírené možnosti vyhľadávania </a:t>
            </a:r>
          </a:p>
        </p:txBody>
      </p:sp>
      <p:sp>
        <p:nvSpPr>
          <p:cNvPr id="28674" name="Zástupný objekt pre obsah 2">
            <a:extLst>
              <a:ext uri="{FF2B5EF4-FFF2-40B4-BE49-F238E27FC236}">
                <a16:creationId xmlns:a16="http://schemas.microsoft.com/office/drawing/2014/main" id="{D87C5CFD-5E21-7586-E60E-3239BB794CAE}"/>
              </a:ext>
            </a:extLst>
          </p:cNvPr>
          <p:cNvSpPr txBox="1">
            <a:spLocks noGrp="1" noChangeArrowheads="1"/>
          </p:cNvSpPr>
          <p:nvPr>
            <p:ph idx="1"/>
          </p:nvPr>
        </p:nvSpPr>
        <p:spPr>
          <a:xfrm>
            <a:off x="1181100" y="1655763"/>
            <a:ext cx="10156825" cy="4470400"/>
          </a:xfrm>
        </p:spPr>
        <p:txBody>
          <a:bodyPr/>
          <a:lstStyle/>
          <a:p>
            <a:pPr marL="742950" lvl="1" indent="-285750">
              <a:buFont typeface="Arial" panose="020B0604020202020204" pitchFamily="34" charset="0"/>
              <a:buChar char="•"/>
            </a:pPr>
            <a:r>
              <a:rPr altLang="sk-SK">
                <a:solidFill>
                  <a:schemeClr val="accent1"/>
                </a:solidFill>
                <a:latin typeface="Century Gothic" panose="020B0502020202020204" pitchFamily="34" charset="0"/>
              </a:rPr>
              <a:t>Napríklad vyhľadávacie rozhrania k ILS:</a:t>
            </a:r>
          </a:p>
          <a:p>
            <a:pPr marL="1169988" lvl="2" indent="-285750">
              <a:buFont typeface="Arial" panose="020B0604020202020204" pitchFamily="34" charset="0"/>
              <a:buChar char="•"/>
            </a:pPr>
            <a:r>
              <a:rPr altLang="sk-SK" i="1">
                <a:solidFill>
                  <a:schemeClr val="accent1"/>
                </a:solidFill>
                <a:latin typeface="Century Gothic" panose="020B0502020202020204" pitchFamily="34" charset="0"/>
              </a:rPr>
              <a:t>Encore</a:t>
            </a:r>
            <a:r>
              <a:rPr altLang="sk-SK">
                <a:solidFill>
                  <a:schemeClr val="accent1"/>
                </a:solidFill>
                <a:latin typeface="Century Gothic" panose="020B0502020202020204" pitchFamily="34" charset="0"/>
              </a:rPr>
              <a:t> od Innovative Interfaces (discovery services platform)</a:t>
            </a:r>
          </a:p>
          <a:p>
            <a:pPr marL="1169988" lvl="2" indent="-285750">
              <a:buFont typeface="Arial" panose="020B0604020202020204" pitchFamily="34" charset="0"/>
              <a:buChar char="•"/>
            </a:pPr>
            <a:r>
              <a:rPr altLang="sk-SK" i="1">
                <a:solidFill>
                  <a:schemeClr val="accent1"/>
                </a:solidFill>
                <a:latin typeface="Century Gothic" panose="020B0502020202020204" pitchFamily="34" charset="0"/>
              </a:rPr>
              <a:t>Enterprise</a:t>
            </a:r>
            <a:r>
              <a:rPr altLang="sk-SK">
                <a:solidFill>
                  <a:schemeClr val="accent1"/>
                </a:solidFill>
                <a:latin typeface="Century Gothic" panose="020B0502020202020204" pitchFamily="34" charset="0"/>
              </a:rPr>
              <a:t> od SirsiDynix</a:t>
            </a:r>
          </a:p>
          <a:p>
            <a:pPr marL="742950" lvl="1" indent="-285750">
              <a:buFont typeface="Arial" panose="020B0604020202020204" pitchFamily="34" charset="0"/>
              <a:buChar char="•"/>
            </a:pPr>
            <a:r>
              <a:rPr altLang="sk-SK">
                <a:solidFill>
                  <a:schemeClr val="accent1"/>
                </a:solidFill>
                <a:latin typeface="Century Gothic" panose="020B0502020202020204" pitchFamily="34" charset="0"/>
              </a:rPr>
              <a:t>Discovery systémy tretej strany:</a:t>
            </a:r>
          </a:p>
          <a:p>
            <a:pPr marL="1169988" lvl="2" indent="-285750">
              <a:buFont typeface="Arial" panose="020B0604020202020204" pitchFamily="34" charset="0"/>
              <a:buChar char="•"/>
            </a:pPr>
            <a:r>
              <a:rPr altLang="sk-SK">
                <a:solidFill>
                  <a:schemeClr val="accent1"/>
                </a:solidFill>
                <a:latin typeface="Century Gothic" panose="020B0502020202020204" pitchFamily="34" charset="0"/>
              </a:rPr>
              <a:t>BiblioCore od BiblioCommons, </a:t>
            </a:r>
          </a:p>
          <a:p>
            <a:pPr marL="1169988" lvl="2" indent="-285750">
              <a:buFont typeface="Arial" panose="020B0604020202020204" pitchFamily="34" charset="0"/>
              <a:buChar char="•"/>
            </a:pPr>
            <a:r>
              <a:rPr altLang="sk-SK">
                <a:solidFill>
                  <a:schemeClr val="accent1"/>
                </a:solidFill>
                <a:latin typeface="Century Gothic" panose="020B0502020202020204" pitchFamily="34" charset="0"/>
              </a:rPr>
              <a:t>Primo od Ex Libris a </a:t>
            </a:r>
          </a:p>
          <a:p>
            <a:pPr marL="1169988" lvl="2" indent="-285750">
              <a:buFont typeface="Arial" panose="020B0604020202020204" pitchFamily="34" charset="0"/>
              <a:buChar char="•"/>
            </a:pPr>
            <a:r>
              <a:rPr altLang="sk-SK">
                <a:solidFill>
                  <a:schemeClr val="accent1"/>
                </a:solidFill>
                <a:latin typeface="Century Gothic" panose="020B0502020202020204" pitchFamily="34" charset="0"/>
              </a:rPr>
              <a:t>EBSCO Discovery Service</a:t>
            </a:r>
          </a:p>
          <a:p>
            <a:pPr marL="742950" lvl="1" indent="-285750">
              <a:buFont typeface="Arial" panose="020B0604020202020204" pitchFamily="34" charset="0"/>
              <a:buChar char="•"/>
            </a:pPr>
            <a:r>
              <a:rPr altLang="sk-SK">
                <a:solidFill>
                  <a:schemeClr val="accent1"/>
                </a:solidFill>
                <a:latin typeface="Century Gothic" panose="020B0502020202020204" pitchFamily="34" charset="0"/>
              </a:rPr>
              <a:t>Rozhrania na objavovanie otvoreného zdrojového kódu, ako sú varianty </a:t>
            </a:r>
          </a:p>
          <a:p>
            <a:pPr marL="1169988" lvl="2" indent="-285750">
              <a:buFont typeface="Arial" panose="020B0604020202020204" pitchFamily="34" charset="0"/>
              <a:buChar char="•"/>
            </a:pPr>
            <a:r>
              <a:rPr altLang="sk-SK">
                <a:solidFill>
                  <a:schemeClr val="accent1"/>
                </a:solidFill>
                <a:latin typeface="Century Gothic" panose="020B0502020202020204" pitchFamily="34" charset="0"/>
              </a:rPr>
              <a:t>VuFind a </a:t>
            </a:r>
          </a:p>
          <a:p>
            <a:pPr marL="1169988" lvl="2" indent="-285750">
              <a:buFont typeface="Arial" panose="020B0604020202020204" pitchFamily="34" charset="0"/>
              <a:buChar char="•"/>
            </a:pPr>
            <a:r>
              <a:rPr altLang="sk-SK">
                <a:solidFill>
                  <a:schemeClr val="accent1"/>
                </a:solidFill>
                <a:latin typeface="Century Gothic" panose="020B0502020202020204" pitchFamily="34" charset="0"/>
              </a:rPr>
              <a:t>Blacklight</a:t>
            </a:r>
            <a:br>
              <a:rPr altLang="sk-SK">
                <a:solidFill>
                  <a:schemeClr val="accent1"/>
                </a:solidFill>
                <a:latin typeface="Century Gothic" panose="020B0502020202020204" pitchFamily="34" charset="0"/>
              </a:rPr>
            </a:br>
            <a:endParaRPr altLang="sk-SK">
              <a:solidFill>
                <a:schemeClr val="accent1"/>
              </a:solidFill>
              <a:latin typeface="Century Gothic" panose="020B0502020202020204" pitchFamily="34" charset="0"/>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Nadpis 1">
            <a:extLst>
              <a:ext uri="{FF2B5EF4-FFF2-40B4-BE49-F238E27FC236}">
                <a16:creationId xmlns:a16="http://schemas.microsoft.com/office/drawing/2014/main" id="{853BAAFB-07A4-AFE0-3B3C-BFBF870ECC2F}"/>
              </a:ext>
            </a:extLst>
          </p:cNvPr>
          <p:cNvSpPr txBox="1">
            <a:spLocks noGrp="1" noChangeArrowheads="1"/>
          </p:cNvSpPr>
          <p:nvPr>
            <p:ph type="title"/>
          </p:nvPr>
        </p:nvSpPr>
        <p:spPr/>
        <p:txBody>
          <a:bodyPr/>
          <a:lstStyle/>
          <a:p>
            <a:r>
              <a:rPr altLang="sk-SK">
                <a:latin typeface="Century Gothic" panose="020B0502020202020204" pitchFamily="34" charset="0"/>
              </a:rPr>
              <a:t>Čo je dôležité pri výbere LIS/PLS</a:t>
            </a:r>
          </a:p>
        </p:txBody>
      </p:sp>
      <p:sp>
        <p:nvSpPr>
          <p:cNvPr id="30722" name="Zástupný objekt pre obsah 2">
            <a:extLst>
              <a:ext uri="{FF2B5EF4-FFF2-40B4-BE49-F238E27FC236}">
                <a16:creationId xmlns:a16="http://schemas.microsoft.com/office/drawing/2014/main" id="{A776E4F7-2445-39B1-FE0E-3AF8353E4587}"/>
              </a:ext>
            </a:extLst>
          </p:cNvPr>
          <p:cNvSpPr txBox="1">
            <a:spLocks noGrp="1" noChangeArrowheads="1"/>
          </p:cNvSpPr>
          <p:nvPr>
            <p:ph idx="1"/>
          </p:nvPr>
        </p:nvSpPr>
        <p:spPr>
          <a:xfrm>
            <a:off x="1117600" y="1473200"/>
            <a:ext cx="10156825" cy="4987925"/>
          </a:xfrm>
        </p:spPr>
        <p:txBody>
          <a:bodyPr/>
          <a:lstStyle/>
          <a:p>
            <a:r>
              <a:rPr altLang="sk-SK">
                <a:solidFill>
                  <a:schemeClr val="accent1"/>
                </a:solidFill>
                <a:latin typeface="Century Gothic" panose="020B0502020202020204" pitchFamily="34" charset="0"/>
              </a:rPr>
              <a:t>Veľkosť a typ knižnice (akademická, verejná, vedecká, špeciálna, súkromná atď.) </a:t>
            </a:r>
          </a:p>
          <a:p>
            <a:r>
              <a:rPr altLang="sk-SK">
                <a:solidFill>
                  <a:schemeClr val="accent1"/>
                </a:solidFill>
                <a:latin typeface="Century Gothic" panose="020B0502020202020204" pitchFamily="34" charset="0"/>
              </a:rPr>
              <a:t>Rozpočet a zdroje dostupné pre LIS</a:t>
            </a:r>
          </a:p>
          <a:p>
            <a:r>
              <a:rPr altLang="sk-SK">
                <a:solidFill>
                  <a:schemeClr val="accent1"/>
                </a:solidFill>
                <a:latin typeface="Century Gothic" panose="020B0502020202020204" pitchFamily="34" charset="0"/>
              </a:rPr>
              <a:t>Kompatibilita a integrácia s existujúcimi systémami a platformami </a:t>
            </a:r>
          </a:p>
          <a:p>
            <a:r>
              <a:rPr altLang="sk-SK">
                <a:solidFill>
                  <a:schemeClr val="accent1"/>
                </a:solidFill>
                <a:latin typeface="Century Gothic" panose="020B0502020202020204" pitchFamily="34" charset="0"/>
              </a:rPr>
              <a:t>Funkčnosť a použiteľnosť LIS </a:t>
            </a:r>
          </a:p>
          <a:p>
            <a:r>
              <a:rPr altLang="sk-SK">
                <a:solidFill>
                  <a:schemeClr val="accent1"/>
                </a:solidFill>
                <a:latin typeface="Century Gothic" panose="020B0502020202020204" pitchFamily="34" charset="0"/>
              </a:rPr>
              <a:t>Podpora a údržba poskytovaná predajcom</a:t>
            </a:r>
          </a:p>
          <a:p>
            <a:r>
              <a:rPr altLang="sk-SK">
                <a:solidFill>
                  <a:schemeClr val="accent1"/>
                </a:solidFill>
                <a:latin typeface="Century Gothic" panose="020B0502020202020204" pitchFamily="34" charset="0"/>
              </a:rPr>
              <a:t>Implementácia štandardov LRM (IFLA Library reference model, 2020)</a:t>
            </a:r>
          </a:p>
          <a:p>
            <a:r>
              <a:rPr altLang="sk-SK">
                <a:solidFill>
                  <a:schemeClr val="accent1"/>
                </a:solidFill>
                <a:latin typeface="Century Gothic" panose="020B0502020202020204" pitchFamily="34" charset="0"/>
              </a:rPr>
              <a:t>LRM zjednocuje FRBR, FRAD, FRSAD </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Nadpis 1">
            <a:extLst>
              <a:ext uri="{FF2B5EF4-FFF2-40B4-BE49-F238E27FC236}">
                <a16:creationId xmlns:a16="http://schemas.microsoft.com/office/drawing/2014/main" id="{51A79F5F-D25C-5F93-6C24-BB2CE84ED339}"/>
              </a:ext>
            </a:extLst>
          </p:cNvPr>
          <p:cNvSpPr txBox="1">
            <a:spLocks noGrp="1" noChangeArrowheads="1"/>
          </p:cNvSpPr>
          <p:nvPr>
            <p:ph type="title"/>
          </p:nvPr>
        </p:nvSpPr>
        <p:spPr/>
        <p:txBody>
          <a:bodyPr/>
          <a:lstStyle/>
          <a:p>
            <a:r>
              <a:rPr altLang="sk-SK">
                <a:latin typeface="Century Gothic" panose="020B0502020202020204" pitchFamily="34" charset="0"/>
              </a:rPr>
              <a:t>Najlepšie globálne LIS (2023)</a:t>
            </a:r>
          </a:p>
        </p:txBody>
      </p:sp>
      <p:sp>
        <p:nvSpPr>
          <p:cNvPr id="32770" name="Zástupný objekt pre obsah 2">
            <a:extLst>
              <a:ext uri="{FF2B5EF4-FFF2-40B4-BE49-F238E27FC236}">
                <a16:creationId xmlns:a16="http://schemas.microsoft.com/office/drawing/2014/main" id="{5A02563E-06EE-33BF-1AD2-3F884F333E17}"/>
              </a:ext>
            </a:extLst>
          </p:cNvPr>
          <p:cNvSpPr txBox="1">
            <a:spLocks noGrp="1" noChangeArrowheads="1"/>
          </p:cNvSpPr>
          <p:nvPr>
            <p:ph idx="1"/>
          </p:nvPr>
        </p:nvSpPr>
        <p:spPr/>
        <p:txBody>
          <a:bodyPr/>
          <a:lstStyle/>
          <a:p>
            <a:pPr marL="0" indent="0">
              <a:buFont typeface="Arial" panose="020B0604020202020204" pitchFamily="34" charset="0"/>
              <a:buNone/>
            </a:pPr>
            <a:r>
              <a:rPr altLang="sk-SK" b="1">
                <a:solidFill>
                  <a:schemeClr val="accent1"/>
                </a:solidFill>
                <a:latin typeface="Century Gothic" panose="020B0502020202020204" pitchFamily="34" charset="0"/>
              </a:rPr>
              <a:t>Atrium ILS</a:t>
            </a:r>
            <a:r>
              <a:rPr altLang="sk-SK">
                <a:solidFill>
                  <a:schemeClr val="accent1"/>
                </a:solidFill>
                <a:latin typeface="Century Gothic" panose="020B0502020202020204" pitchFamily="34" charset="0"/>
              </a:rPr>
              <a:t>: Cloudový LIS, </a:t>
            </a:r>
          </a:p>
          <a:p>
            <a:pPr marL="0" indent="0">
              <a:buFont typeface="Arial" panose="020B0604020202020204" pitchFamily="34" charset="0"/>
              <a:buNone/>
            </a:pPr>
            <a:r>
              <a:rPr altLang="sk-SK" b="1">
                <a:solidFill>
                  <a:schemeClr val="accent1"/>
                </a:solidFill>
                <a:latin typeface="Century Gothic" panose="020B0502020202020204" pitchFamily="34" charset="0"/>
              </a:rPr>
              <a:t>Koha:</a:t>
            </a:r>
            <a:r>
              <a:rPr altLang="sk-SK">
                <a:solidFill>
                  <a:schemeClr val="accent1"/>
                </a:solidFill>
                <a:latin typeface="Century Gothic" panose="020B0502020202020204" pitchFamily="34" charset="0"/>
              </a:rPr>
              <a:t> LIS s otvoreným zdrojovým kódom, </a:t>
            </a:r>
          </a:p>
          <a:p>
            <a:pPr marL="0" indent="0">
              <a:buFont typeface="Arial" panose="020B0604020202020204" pitchFamily="34" charset="0"/>
              <a:buNone/>
            </a:pPr>
            <a:r>
              <a:rPr altLang="sk-SK" b="1">
                <a:solidFill>
                  <a:schemeClr val="accent1"/>
                </a:solidFill>
                <a:latin typeface="Century Gothic" panose="020B0502020202020204" pitchFamily="34" charset="0"/>
              </a:rPr>
              <a:t>Alma:</a:t>
            </a:r>
            <a:r>
              <a:rPr altLang="sk-SK">
                <a:solidFill>
                  <a:schemeClr val="accent1"/>
                </a:solidFill>
                <a:latin typeface="Century Gothic" panose="020B0502020202020204" pitchFamily="34" charset="0"/>
              </a:rPr>
              <a:t> Cloudový LIS, ktorý sa integruje s vyhľadávacou službou Primo </a:t>
            </a:r>
          </a:p>
          <a:p>
            <a:pPr marL="0" indent="0">
              <a:buFont typeface="Arial" panose="020B0604020202020204" pitchFamily="34" charset="0"/>
              <a:buNone/>
            </a:pPr>
            <a:r>
              <a:rPr altLang="sk-SK" b="1">
                <a:solidFill>
                  <a:schemeClr val="accent1"/>
                </a:solidFill>
                <a:latin typeface="Century Gothic" panose="020B0502020202020204" pitchFamily="34" charset="0"/>
              </a:rPr>
              <a:t>Libib:</a:t>
            </a:r>
            <a:r>
              <a:rPr altLang="sk-SK">
                <a:solidFill>
                  <a:schemeClr val="accent1"/>
                </a:solidFill>
                <a:latin typeface="Century Gothic" panose="020B0502020202020204" pitchFamily="34" charset="0"/>
              </a:rPr>
              <a:t> Cloudový LIS</a:t>
            </a:r>
          </a:p>
          <a:p>
            <a:pPr marL="0" indent="0">
              <a:buFont typeface="Arial" panose="020B0604020202020204" pitchFamily="34" charset="0"/>
              <a:buNone/>
            </a:pPr>
            <a:r>
              <a:rPr altLang="sk-SK" b="1">
                <a:solidFill>
                  <a:schemeClr val="accent1"/>
                </a:solidFill>
                <a:latin typeface="Century Gothic" panose="020B0502020202020204" pitchFamily="34" charset="0"/>
              </a:rPr>
              <a:t>Alexandria:</a:t>
            </a:r>
            <a:r>
              <a:rPr altLang="sk-SK">
                <a:solidFill>
                  <a:schemeClr val="accent1"/>
                </a:solidFill>
                <a:latin typeface="Century Gothic" panose="020B0502020202020204" pitchFamily="34" charset="0"/>
              </a:rPr>
              <a:t> Webový LIS</a:t>
            </a:r>
          </a:p>
          <a:p>
            <a:pPr marL="0" indent="0">
              <a:buFont typeface="Arial" panose="020B0604020202020204" pitchFamily="34" charset="0"/>
              <a:buNone/>
            </a:pPr>
            <a:r>
              <a:rPr altLang="sk-SK">
                <a:solidFill>
                  <a:schemeClr val="accent1"/>
                </a:solidFill>
                <a:latin typeface="Century Gothic" panose="020B0502020202020204" pitchFamily="34" charset="0"/>
              </a:rPr>
              <a:t>(Používané tiež: Aleph, Millenium III, Sierra, Tint, Voyager, RERO, Horizon, Symphony, Library Solution, Worldshare Management Services, Polaris, Apollo, ...)</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Nadpis 1">
            <a:extLst>
              <a:ext uri="{FF2B5EF4-FFF2-40B4-BE49-F238E27FC236}">
                <a16:creationId xmlns:a16="http://schemas.microsoft.com/office/drawing/2014/main" id="{A5047F81-3342-AAB0-2B4F-396D633B7F55}"/>
              </a:ext>
            </a:extLst>
          </p:cNvPr>
          <p:cNvSpPr txBox="1">
            <a:spLocks noGrp="1" noChangeArrowheads="1"/>
          </p:cNvSpPr>
          <p:nvPr>
            <p:ph type="title"/>
          </p:nvPr>
        </p:nvSpPr>
        <p:spPr>
          <a:xfrm>
            <a:off x="219075" y="76200"/>
            <a:ext cx="11055350" cy="1397000"/>
          </a:xfrm>
        </p:spPr>
        <p:txBody>
          <a:bodyPr/>
          <a:lstStyle/>
          <a:p>
            <a:r>
              <a:rPr altLang="sk-SK" sz="4000">
                <a:latin typeface="Century Gothic" panose="020B0502020202020204" pitchFamily="34" charset="0"/>
              </a:rPr>
              <a:t>Ktoré ILS chceli knižnice vymeniť v r. 2019</a:t>
            </a:r>
          </a:p>
        </p:txBody>
      </p:sp>
      <p:sp>
        <p:nvSpPr>
          <p:cNvPr id="34818" name="Zástupný objekt pre obsah 5">
            <a:extLst>
              <a:ext uri="{FF2B5EF4-FFF2-40B4-BE49-F238E27FC236}">
                <a16:creationId xmlns:a16="http://schemas.microsoft.com/office/drawing/2014/main" id="{63C6CFDF-F4BC-EA37-55CA-8A6133F6B3BF}"/>
              </a:ext>
            </a:extLst>
          </p:cNvPr>
          <p:cNvSpPr txBox="1">
            <a:spLocks noGrp="1" noChangeArrowheads="1"/>
          </p:cNvSpPr>
          <p:nvPr>
            <p:ph idx="1"/>
          </p:nvPr>
        </p:nvSpPr>
        <p:spPr/>
        <p:txBody>
          <a:bodyPr/>
          <a:lstStyle/>
          <a:p>
            <a:endParaRPr altLang="sk-SK">
              <a:latin typeface="Century Gothic" panose="020B0502020202020204" pitchFamily="34" charset="0"/>
            </a:endParaRPr>
          </a:p>
        </p:txBody>
      </p:sp>
      <p:pic>
        <p:nvPicPr>
          <p:cNvPr id="34819" name="Obrázok 7">
            <a:extLst>
              <a:ext uri="{FF2B5EF4-FFF2-40B4-BE49-F238E27FC236}">
                <a16:creationId xmlns:a16="http://schemas.microsoft.com/office/drawing/2014/main" id="{31EFB6C1-2249-0C2D-6A52-3DAAE18C05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3" y="1630363"/>
            <a:ext cx="10780712" cy="454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Nadpis 1">
            <a:extLst>
              <a:ext uri="{FF2B5EF4-FFF2-40B4-BE49-F238E27FC236}">
                <a16:creationId xmlns:a16="http://schemas.microsoft.com/office/drawing/2014/main" id="{C7167E4D-4394-89AB-836D-F747686CD07C}"/>
              </a:ext>
            </a:extLst>
          </p:cNvPr>
          <p:cNvSpPr txBox="1">
            <a:spLocks noGrp="1" noChangeArrowheads="1"/>
          </p:cNvSpPr>
          <p:nvPr>
            <p:ph type="title"/>
          </p:nvPr>
        </p:nvSpPr>
        <p:spPr/>
        <p:txBody>
          <a:bodyPr/>
          <a:lstStyle/>
          <a:p>
            <a:r>
              <a:rPr altLang="sk-SK">
                <a:latin typeface="Century Gothic" panose="020B0502020202020204" pitchFamily="34" charset="0"/>
              </a:rPr>
              <a:t>Lokálne komerčné systémy</a:t>
            </a:r>
          </a:p>
        </p:txBody>
      </p:sp>
      <p:sp>
        <p:nvSpPr>
          <p:cNvPr id="36866" name="Zástupný objekt pre obsah 2">
            <a:extLst>
              <a:ext uri="{FF2B5EF4-FFF2-40B4-BE49-F238E27FC236}">
                <a16:creationId xmlns:a16="http://schemas.microsoft.com/office/drawing/2014/main" id="{F2610E5A-9062-4358-AF2B-BED41117256E}"/>
              </a:ext>
            </a:extLst>
          </p:cNvPr>
          <p:cNvSpPr txBox="1">
            <a:spLocks noGrp="1" noChangeArrowheads="1"/>
          </p:cNvSpPr>
          <p:nvPr>
            <p:ph idx="1"/>
          </p:nvPr>
        </p:nvSpPr>
        <p:spPr/>
        <p:txBody>
          <a:bodyPr/>
          <a:lstStyle/>
          <a:p>
            <a:r>
              <a:rPr altLang="sk-SK">
                <a:latin typeface="Century Gothic" panose="020B0502020202020204" pitchFamily="34" charset="0"/>
              </a:rPr>
              <a:t>Clavius</a:t>
            </a:r>
          </a:p>
          <a:p>
            <a:r>
              <a:rPr altLang="sk-SK">
                <a:latin typeface="Century Gothic" panose="020B0502020202020204" pitchFamily="34" charset="0"/>
              </a:rPr>
              <a:t>Tritius</a:t>
            </a:r>
          </a:p>
          <a:p>
            <a:r>
              <a:rPr altLang="sk-SK">
                <a:latin typeface="Century Gothic" panose="020B0502020202020204" pitchFamily="34" charset="0"/>
              </a:rPr>
              <a:t>Verbis a Portaro (SaaS)</a:t>
            </a:r>
          </a:p>
          <a:p>
            <a:r>
              <a:rPr altLang="sk-SK">
                <a:latin typeface="Century Gothic" panose="020B0502020202020204" pitchFamily="34" charset="0"/>
              </a:rPr>
              <a:t>Advanced Rapid Library (ARL)</a:t>
            </a:r>
          </a:p>
          <a:p>
            <a:r>
              <a:rPr altLang="sk-SK">
                <a:latin typeface="Century Gothic" panose="020B0502020202020204" pitchFamily="34" charset="0"/>
              </a:rPr>
              <a:t>Dawinci </a:t>
            </a:r>
          </a:p>
          <a:p>
            <a:r>
              <a:rPr altLang="sk-SK">
                <a:latin typeface="Century Gothic" panose="020B0502020202020204" pitchFamily="34" charset="0"/>
              </a:rPr>
              <a:t>atd</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Nadpis 1">
            <a:extLst>
              <a:ext uri="{FF2B5EF4-FFF2-40B4-BE49-F238E27FC236}">
                <a16:creationId xmlns:a16="http://schemas.microsoft.com/office/drawing/2014/main" id="{1982C099-DC43-9B33-3F19-7C30A9C2B7EB}"/>
              </a:ext>
            </a:extLst>
          </p:cNvPr>
          <p:cNvSpPr txBox="1">
            <a:spLocks noGrp="1" noChangeArrowheads="1"/>
          </p:cNvSpPr>
          <p:nvPr>
            <p:ph type="title"/>
          </p:nvPr>
        </p:nvSpPr>
        <p:spPr/>
        <p:txBody>
          <a:bodyPr/>
          <a:lstStyle/>
          <a:p>
            <a:r>
              <a:rPr altLang="sk-SK">
                <a:latin typeface="Century Gothic" panose="020B0502020202020204" pitchFamily="34" charset="0"/>
              </a:rPr>
              <a:t>Perspektívy ILS</a:t>
            </a:r>
          </a:p>
        </p:txBody>
      </p:sp>
      <p:sp>
        <p:nvSpPr>
          <p:cNvPr id="37890" name="Zástupný objekt pre obsah 2">
            <a:extLst>
              <a:ext uri="{FF2B5EF4-FFF2-40B4-BE49-F238E27FC236}">
                <a16:creationId xmlns:a16="http://schemas.microsoft.com/office/drawing/2014/main" id="{9FE022FC-4C9C-4BCF-C720-8BE9E42B7A82}"/>
              </a:ext>
            </a:extLst>
          </p:cNvPr>
          <p:cNvSpPr txBox="1">
            <a:spLocks noGrp="1" noChangeArrowheads="1"/>
          </p:cNvSpPr>
          <p:nvPr>
            <p:ph idx="1"/>
          </p:nvPr>
        </p:nvSpPr>
        <p:spPr/>
        <p:txBody>
          <a:bodyPr/>
          <a:lstStyle/>
          <a:p>
            <a:r>
              <a:rPr altLang="sk-SK">
                <a:solidFill>
                  <a:schemeClr val="accent1"/>
                </a:solidFill>
                <a:latin typeface="Century Gothic" panose="020B0502020202020204" pitchFamily="34" charset="0"/>
              </a:rPr>
              <a:t>Budú pravdepodobne pokračovať vo svojej evolučnej vývojovej trajektórii v nasledujúcich desaťročiach</a:t>
            </a:r>
          </a:p>
          <a:p>
            <a:r>
              <a:rPr altLang="sk-SK">
                <a:solidFill>
                  <a:schemeClr val="accent1"/>
                </a:solidFill>
                <a:latin typeface="Century Gothic" panose="020B0502020202020204" pitchFamily="34" charset="0"/>
              </a:rPr>
              <a:t>ILS sú životaschopné a vhodné automatizačný model pre mnohé knižnice</a:t>
            </a:r>
          </a:p>
          <a:p>
            <a:r>
              <a:rPr altLang="sk-SK">
                <a:solidFill>
                  <a:schemeClr val="accent1"/>
                </a:solidFill>
                <a:latin typeface="Century Gothic" panose="020B0502020202020204" pitchFamily="34" charset="0"/>
              </a:rPr>
              <a:t>Darí sa im najmä v sektore verejných knižníc</a:t>
            </a:r>
          </a:p>
          <a:p>
            <a:r>
              <a:rPr altLang="sk-SK">
                <a:solidFill>
                  <a:schemeClr val="accent1"/>
                </a:solidFill>
                <a:latin typeface="Century Gothic" panose="020B0502020202020204" pitchFamily="34" charset="0"/>
              </a:rPr>
              <a:t>Nie všetky ILS sú založené na zastaraných technologických architektúrach </a:t>
            </a:r>
          </a:p>
          <a:p>
            <a:r>
              <a:rPr altLang="sk-SK">
                <a:solidFill>
                  <a:schemeClr val="accent1"/>
                </a:solidFill>
                <a:latin typeface="Century Gothic" panose="020B0502020202020204" pitchFamily="34" charset="0"/>
              </a:rPr>
              <a:t>Napríklad Apollo ILS od spoločnosti Biblionix – pre malé knižnice</a:t>
            </a:r>
          </a:p>
          <a:p>
            <a:r>
              <a:rPr altLang="sk-SK">
                <a:solidFill>
                  <a:schemeClr val="accent1"/>
                </a:solidFill>
                <a:latin typeface="Century Gothic" panose="020B0502020202020204" pitchFamily="34" charset="0"/>
              </a:rPr>
              <a:t>Konkurenčný boj  </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Nadpis 1">
            <a:extLst>
              <a:ext uri="{FF2B5EF4-FFF2-40B4-BE49-F238E27FC236}">
                <a16:creationId xmlns:a16="http://schemas.microsoft.com/office/drawing/2014/main" id="{5F81768F-6391-6D16-C58C-60AE1FFAFB0B}"/>
              </a:ext>
            </a:extLst>
          </p:cNvPr>
          <p:cNvSpPr txBox="1">
            <a:spLocks noGrp="1" noChangeArrowheads="1"/>
          </p:cNvSpPr>
          <p:nvPr>
            <p:ph type="title"/>
          </p:nvPr>
        </p:nvSpPr>
        <p:spPr/>
        <p:txBody>
          <a:bodyPr/>
          <a:lstStyle/>
          <a:p>
            <a:r>
              <a:rPr altLang="sk-SK">
                <a:latin typeface="Century Gothic" panose="020B0502020202020204" pitchFamily="34" charset="0"/>
              </a:rPr>
              <a:t>Preferencie – náhrady systémov (príklady)</a:t>
            </a:r>
          </a:p>
        </p:txBody>
      </p:sp>
      <p:sp>
        <p:nvSpPr>
          <p:cNvPr id="38914" name="Zástupný objekt pre obsah 2">
            <a:extLst>
              <a:ext uri="{FF2B5EF4-FFF2-40B4-BE49-F238E27FC236}">
                <a16:creationId xmlns:a16="http://schemas.microsoft.com/office/drawing/2014/main" id="{321AEC05-8F6C-2D2C-6E93-E01FB9422109}"/>
              </a:ext>
            </a:extLst>
          </p:cNvPr>
          <p:cNvSpPr txBox="1">
            <a:spLocks noGrp="1" noChangeArrowheads="1"/>
          </p:cNvSpPr>
          <p:nvPr>
            <p:ph idx="1"/>
          </p:nvPr>
        </p:nvSpPr>
        <p:spPr>
          <a:xfrm>
            <a:off x="1117600" y="1701800"/>
            <a:ext cx="10156825" cy="4799013"/>
          </a:xfrm>
        </p:spPr>
        <p:txBody>
          <a:bodyPr/>
          <a:lstStyle/>
          <a:p>
            <a:pPr>
              <a:spcBef>
                <a:spcPts val="600"/>
              </a:spcBef>
            </a:pPr>
            <a:r>
              <a:rPr altLang="sk-SK" sz="1400" b="1">
                <a:latin typeface="Century Gothic" panose="020B0502020202020204" pitchFamily="34" charset="0"/>
                <a:cs typeface="Times New Roman" panose="02020603050405020304" pitchFamily="18" charset="0"/>
              </a:rPr>
              <a:t>Cornell University</a:t>
            </a:r>
            <a:r>
              <a:rPr altLang="sk-SK" sz="1400">
                <a:latin typeface="Century Gothic" panose="020B0502020202020204" pitchFamily="34" charset="0"/>
                <a:cs typeface="Times New Roman" panose="02020603050405020304" pitchFamily="18" charset="0"/>
              </a:rPr>
              <a:t> v Ithaca v New Yorku prešla z </a:t>
            </a:r>
            <a:r>
              <a:rPr altLang="sk-SK" sz="1400" b="1">
                <a:latin typeface="Century Gothic" panose="020B0502020202020204" pitchFamily="34" charset="0"/>
                <a:cs typeface="Times New Roman" panose="02020603050405020304" pitchFamily="18" charset="0"/>
              </a:rPr>
              <a:t>Ex Libris Voyager </a:t>
            </a:r>
            <a:r>
              <a:rPr altLang="sk-SK" sz="1400">
                <a:latin typeface="Century Gothic" panose="020B0502020202020204" pitchFamily="34" charset="0"/>
                <a:cs typeface="Times New Roman" panose="02020603050405020304" pitchFamily="18" charset="0"/>
              </a:rPr>
              <a:t>ILS na </a:t>
            </a:r>
            <a:r>
              <a:rPr altLang="sk-SK" sz="1400" b="1">
                <a:latin typeface="Century Gothic" panose="020B0502020202020204" pitchFamily="34" charset="0"/>
                <a:cs typeface="Times New Roman" panose="02020603050405020304" pitchFamily="18" charset="0"/>
              </a:rPr>
              <a:t>FOLIO </a:t>
            </a:r>
            <a:r>
              <a:rPr altLang="sk-SK" sz="1400">
                <a:latin typeface="Century Gothic" panose="020B0502020202020204" pitchFamily="34" charset="0"/>
                <a:cs typeface="Times New Roman" panose="02020603050405020304" pitchFamily="18" charset="0"/>
              </a:rPr>
              <a:t>s podporou EBSCO Information Services</a:t>
            </a:r>
          </a:p>
          <a:p>
            <a:pPr>
              <a:spcBef>
                <a:spcPts val="600"/>
              </a:spcBef>
            </a:pPr>
            <a:r>
              <a:rPr altLang="sk-SK" sz="1400" b="1">
                <a:latin typeface="Century Gothic" panose="020B0502020202020204" pitchFamily="34" charset="0"/>
                <a:cs typeface="Times New Roman" panose="02020603050405020304" pitchFamily="18" charset="0"/>
              </a:rPr>
              <a:t>Cultuurconnect</a:t>
            </a:r>
            <a:r>
              <a:rPr altLang="sk-SK" sz="1400">
                <a:latin typeface="Century Gothic" panose="020B0502020202020204" pitchFamily="34" charset="0"/>
                <a:cs typeface="Times New Roman" panose="02020603050405020304" pitchFamily="18" charset="0"/>
              </a:rPr>
              <a:t>, ktorý zahŕňa takmer všetky verejné knižnice v regióne Flámsko v Belgicku, začal implementovať </a:t>
            </a:r>
            <a:r>
              <a:rPr altLang="sk-SK" sz="1400" b="1">
                <a:latin typeface="Century Gothic" panose="020B0502020202020204" pitchFamily="34" charset="0"/>
                <a:cs typeface="Times New Roman" panose="02020603050405020304" pitchFamily="18" charset="0"/>
              </a:rPr>
              <a:t>OCLC Wise</a:t>
            </a:r>
            <a:r>
              <a:rPr altLang="sk-SK" sz="1400">
                <a:latin typeface="Century Gothic" panose="020B0502020202020204" pitchFamily="34" charset="0"/>
                <a:cs typeface="Times New Roman" panose="02020603050405020304" pitchFamily="18" charset="0"/>
              </a:rPr>
              <a:t>, pričom prešiel z viacerých existujúcich systémov</a:t>
            </a:r>
          </a:p>
          <a:p>
            <a:pPr>
              <a:spcBef>
                <a:spcPts val="600"/>
              </a:spcBef>
            </a:pPr>
            <a:r>
              <a:rPr altLang="sk-SK" sz="1400" b="1">
                <a:latin typeface="Century Gothic" panose="020B0502020202020204" pitchFamily="34" charset="0"/>
                <a:cs typeface="Times New Roman" panose="02020603050405020304" pitchFamily="18" charset="0"/>
              </a:rPr>
              <a:t>Írska knižnica</a:t>
            </a:r>
            <a:r>
              <a:rPr altLang="sk-SK" sz="1400">
                <a:latin typeface="Century Gothic" panose="020B0502020202020204" pitchFamily="34" charset="0"/>
                <a:cs typeface="Times New Roman" panose="02020603050405020304" pitchFamily="18" charset="0"/>
              </a:rPr>
              <a:t>, ktorá zahŕňa všetky verejné knižnice v Írsku, si vybrala </a:t>
            </a:r>
            <a:r>
              <a:rPr altLang="sk-SK" sz="1400" b="1">
                <a:latin typeface="Century Gothic" panose="020B0502020202020204" pitchFamily="34" charset="0"/>
                <a:cs typeface="Times New Roman" panose="02020603050405020304" pitchFamily="18" charset="0"/>
              </a:rPr>
              <a:t>Civica Spydus</a:t>
            </a:r>
            <a:r>
              <a:rPr altLang="sk-SK" sz="1400">
                <a:latin typeface="Century Gothic" panose="020B0502020202020204" pitchFamily="34" charset="0"/>
                <a:cs typeface="Times New Roman" panose="02020603050405020304" pitchFamily="18" charset="0"/>
              </a:rPr>
              <a:t>, aby nahradila </a:t>
            </a:r>
            <a:r>
              <a:rPr altLang="sk-SK" sz="1400" b="1">
                <a:latin typeface="Century Gothic" panose="020B0502020202020204" pitchFamily="34" charset="0"/>
                <a:cs typeface="Times New Roman" panose="02020603050405020304" pitchFamily="18" charset="0"/>
              </a:rPr>
              <a:t>Sierra</a:t>
            </a:r>
            <a:r>
              <a:rPr altLang="sk-SK" sz="1400">
                <a:latin typeface="Century Gothic" panose="020B0502020202020204" pitchFamily="34" charset="0"/>
                <a:cs typeface="Times New Roman" panose="02020603050405020304" pitchFamily="18" charset="0"/>
              </a:rPr>
              <a:t> ILS, ktorú používala od inaugurácie </a:t>
            </a:r>
            <a:r>
              <a:rPr altLang="sk-SK" sz="1400" b="1">
                <a:latin typeface="Century Gothic" panose="020B0502020202020204" pitchFamily="34" charset="0"/>
                <a:cs typeface="Times New Roman" panose="02020603050405020304" pitchFamily="18" charset="0"/>
              </a:rPr>
              <a:t>celoštátneho projektu správy knižníc</a:t>
            </a:r>
            <a:r>
              <a:rPr altLang="sk-SK" sz="1400">
                <a:latin typeface="Century Gothic" panose="020B0502020202020204" pitchFamily="34" charset="0"/>
                <a:cs typeface="Times New Roman" panose="02020603050405020304" pitchFamily="18" charset="0"/>
              </a:rPr>
              <a:t>.</a:t>
            </a:r>
            <a:endParaRPr altLang="sk-SK" sz="1400">
              <a:latin typeface="Century Gothic" panose="020B0502020202020204" pitchFamily="34" charset="0"/>
              <a:ea typeface="Calibri" panose="020F0502020204030204" pitchFamily="34" charset="0"/>
              <a:cs typeface="Times New Roman" panose="02020603050405020304" pitchFamily="18" charset="0"/>
            </a:endParaRPr>
          </a:p>
          <a:p>
            <a:pPr>
              <a:spcBef>
                <a:spcPts val="600"/>
              </a:spcBef>
            </a:pPr>
            <a:r>
              <a:rPr altLang="sk-SK" sz="1400" b="1">
                <a:latin typeface="Century Gothic" panose="020B0502020202020204" pitchFamily="34" charset="0"/>
                <a:cs typeface="Times New Roman" panose="02020603050405020304" pitchFamily="18" charset="0"/>
              </a:rPr>
              <a:t>Verejné knižnice v okrese Montgomery (Md.)</a:t>
            </a:r>
            <a:r>
              <a:rPr altLang="sk-SK" sz="1400">
                <a:latin typeface="Century Gothic" panose="020B0502020202020204" pitchFamily="34" charset="0"/>
                <a:cs typeface="Times New Roman" panose="02020603050405020304" pitchFamily="18" charset="0"/>
              </a:rPr>
              <a:t> prešli </a:t>
            </a:r>
            <a:r>
              <a:rPr altLang="sk-SK" sz="1400" b="1">
                <a:latin typeface="Century Gothic" panose="020B0502020202020204" pitchFamily="34" charset="0"/>
                <a:cs typeface="Times New Roman" panose="02020603050405020304" pitchFamily="18" charset="0"/>
              </a:rPr>
              <a:t>zo Symphony </a:t>
            </a:r>
            <a:r>
              <a:rPr altLang="sk-SK" sz="1400">
                <a:latin typeface="Century Gothic" panose="020B0502020202020204" pitchFamily="34" charset="0"/>
                <a:cs typeface="Times New Roman" panose="02020603050405020304" pitchFamily="18" charset="0"/>
              </a:rPr>
              <a:t>na </a:t>
            </a:r>
            <a:r>
              <a:rPr altLang="sk-SK" sz="1400" b="1">
                <a:latin typeface="Century Gothic" panose="020B0502020202020204" pitchFamily="34" charset="0"/>
                <a:cs typeface="Times New Roman" panose="02020603050405020304" pitchFamily="18" charset="0"/>
              </a:rPr>
              <a:t>Koha</a:t>
            </a:r>
            <a:r>
              <a:rPr altLang="sk-SK" sz="1400">
                <a:latin typeface="Century Gothic" panose="020B0502020202020204" pitchFamily="34" charset="0"/>
                <a:cs typeface="Times New Roman" panose="02020603050405020304" pitchFamily="18" charset="0"/>
              </a:rPr>
              <a:t> a Aspen Discovery s podporou spoločnosti ByWater Solutions. Tento systém s 21 miestami, ktoré slúžia viac ako 1 miliónu ľudí, je najväčší v USA pomocou Koha.</a:t>
            </a:r>
          </a:p>
          <a:p>
            <a:pPr>
              <a:lnSpc>
                <a:spcPts val="1850"/>
              </a:lnSpc>
              <a:spcBef>
                <a:spcPts val="600"/>
              </a:spcBef>
              <a:spcAft>
                <a:spcPts val="800"/>
              </a:spcAft>
              <a:buSzPts val="1000"/>
              <a:buFont typeface="Symbol" pitchFamily="2" charset="2"/>
              <a:buChar char=""/>
            </a:pPr>
            <a:r>
              <a:rPr altLang="sk-SK" sz="1400" b="1">
                <a:latin typeface="Century Gothic" panose="020B0502020202020204" pitchFamily="34" charset="0"/>
                <a:cs typeface="Times New Roman" panose="02020603050405020304" pitchFamily="18" charset="0"/>
              </a:rPr>
              <a:t>Kráľovné (New York) Knižnica</a:t>
            </a:r>
            <a:r>
              <a:rPr altLang="sk-SK" sz="1400">
                <a:latin typeface="Century Gothic" panose="020B0502020202020204" pitchFamily="34" charset="0"/>
                <a:cs typeface="Times New Roman" panose="02020603050405020304" pitchFamily="18" charset="0"/>
              </a:rPr>
              <a:t> si vybrala </a:t>
            </a:r>
            <a:r>
              <a:rPr altLang="sk-SK" sz="1400" b="1">
                <a:latin typeface="Century Gothic" panose="020B0502020202020204" pitchFamily="34" charset="0"/>
                <a:cs typeface="Times New Roman" panose="02020603050405020304" pitchFamily="18" charset="0"/>
              </a:rPr>
              <a:t>SirsiDynix Symphony</a:t>
            </a:r>
            <a:r>
              <a:rPr altLang="sk-SK" sz="1400">
                <a:latin typeface="Century Gothic" panose="020B0502020202020204" pitchFamily="34" charset="0"/>
                <a:cs typeface="Times New Roman" panose="02020603050405020304" pitchFamily="18" charset="0"/>
              </a:rPr>
              <a:t>, ktorá nahradila inovatívny </a:t>
            </a:r>
            <a:r>
              <a:rPr altLang="sk-SK" sz="1400" b="1">
                <a:latin typeface="Century Gothic" panose="020B0502020202020204" pitchFamily="34" charset="0"/>
                <a:cs typeface="Times New Roman" panose="02020603050405020304" pitchFamily="18" charset="0"/>
              </a:rPr>
              <a:t>Virtua ILS </a:t>
            </a:r>
            <a:r>
              <a:rPr altLang="sk-SK" sz="1400">
                <a:latin typeface="Century Gothic" panose="020B0502020202020204" pitchFamily="34" charset="0"/>
                <a:cs typeface="Times New Roman" panose="02020603050405020304" pitchFamily="18" charset="0"/>
              </a:rPr>
              <a:t>zavedený od roku 2008</a:t>
            </a:r>
            <a:r>
              <a:rPr altLang="sk-SK" sz="1400" b="1">
                <a:latin typeface="Century Gothic" panose="020B0502020202020204" pitchFamily="34" charset="0"/>
                <a:cs typeface="Times New Roman" panose="02020603050405020304" pitchFamily="18" charset="0"/>
              </a:rPr>
              <a:t>. Knižnica slúži 2,3 miliónu ľudí na 65 miestach</a:t>
            </a:r>
            <a:r>
              <a:rPr altLang="sk-SK" sz="1400">
                <a:latin typeface="Century Gothic" panose="020B0502020202020204" pitchFamily="34" charset="0"/>
                <a:cs typeface="Times New Roman" panose="02020603050405020304" pitchFamily="18" charset="0"/>
              </a:rPr>
              <a:t>.</a:t>
            </a:r>
            <a:endParaRPr altLang="sk-SK" sz="1400">
              <a:latin typeface="Century Gothic" panose="020B0502020202020204" pitchFamily="34" charset="0"/>
              <a:cs typeface="Calibri" panose="020F0502020204030204" pitchFamily="34" charset="0"/>
            </a:endParaRPr>
          </a:p>
          <a:p>
            <a:pPr>
              <a:lnSpc>
                <a:spcPts val="1850"/>
              </a:lnSpc>
              <a:spcBef>
                <a:spcPts val="600"/>
              </a:spcBef>
              <a:spcAft>
                <a:spcPts val="800"/>
              </a:spcAft>
              <a:buSzPts val="1000"/>
              <a:buFont typeface="Symbol" pitchFamily="2" charset="2"/>
              <a:buChar char=""/>
            </a:pPr>
            <a:r>
              <a:rPr altLang="sk-SK" sz="1400" b="1">
                <a:latin typeface="Century Gothic" panose="020B0502020202020204" pitchFamily="34" charset="0"/>
                <a:cs typeface="Times New Roman" panose="02020603050405020304" pitchFamily="18" charset="0"/>
              </a:rPr>
              <a:t>Verejná</a:t>
            </a:r>
            <a:r>
              <a:rPr altLang="sk-SK" sz="1400">
                <a:latin typeface="Century Gothic" panose="020B0502020202020204" pitchFamily="34" charset="0"/>
                <a:cs typeface="Times New Roman" panose="02020603050405020304" pitchFamily="18" charset="0"/>
              </a:rPr>
              <a:t> knižnica St. Louis (SLPL) a </a:t>
            </a:r>
            <a:r>
              <a:rPr altLang="sk-SK" sz="1400" b="1">
                <a:latin typeface="Century Gothic" panose="020B0502020202020204" pitchFamily="34" charset="0"/>
                <a:cs typeface="Times New Roman" panose="02020603050405020304" pitchFamily="18" charset="0"/>
              </a:rPr>
              <a:t>knižnica okresu St. Louis (Mo.) vybrali Polaris </a:t>
            </a:r>
            <a:r>
              <a:rPr altLang="sk-SK" sz="1400">
                <a:latin typeface="Century Gothic" panose="020B0502020202020204" pitchFamily="34" charset="0"/>
                <a:cs typeface="Times New Roman" panose="02020603050405020304" pitchFamily="18" charset="0"/>
              </a:rPr>
              <a:t>spoločnosti Innovative ako </a:t>
            </a:r>
            <a:r>
              <a:rPr altLang="sk-SK" sz="1400" b="1">
                <a:latin typeface="Century Gothic" panose="020B0502020202020204" pitchFamily="34" charset="0"/>
                <a:cs typeface="Times New Roman" panose="02020603050405020304" pitchFamily="18" charset="0"/>
              </a:rPr>
              <a:t>zdieľanú ILS</a:t>
            </a:r>
            <a:r>
              <a:rPr altLang="sk-SK" sz="1400">
                <a:latin typeface="Century Gothic" panose="020B0502020202020204" pitchFamily="34" charset="0"/>
                <a:cs typeface="Times New Roman" panose="02020603050405020304" pitchFamily="18" charset="0"/>
              </a:rPr>
              <a:t>. Systém krajskej knižnice predtým používal </a:t>
            </a:r>
            <a:r>
              <a:rPr altLang="sk-SK" sz="1400" b="1">
                <a:latin typeface="Century Gothic" panose="020B0502020202020204" pitchFamily="34" charset="0"/>
                <a:cs typeface="Times New Roman" panose="02020603050405020304" pitchFamily="18" charset="0"/>
              </a:rPr>
              <a:t>Sierru</a:t>
            </a:r>
            <a:r>
              <a:rPr altLang="sk-SK" sz="1400">
                <a:latin typeface="Century Gothic" panose="020B0502020202020204" pitchFamily="34" charset="0"/>
                <a:cs typeface="Times New Roman" panose="02020603050405020304" pitchFamily="18" charset="0"/>
              </a:rPr>
              <a:t>; SLPL bude migrovať zo </a:t>
            </a:r>
            <a:r>
              <a:rPr altLang="sk-SK" sz="1400" b="1">
                <a:latin typeface="Century Gothic" panose="020B0502020202020204" pitchFamily="34" charset="0"/>
                <a:cs typeface="Times New Roman" panose="02020603050405020304" pitchFamily="18" charset="0"/>
              </a:rPr>
              <a:t>Symphony</a:t>
            </a:r>
            <a:r>
              <a:rPr altLang="sk-SK" sz="1400">
                <a:latin typeface="Century Gothic" panose="020B0502020202020204" pitchFamily="34" charset="0"/>
                <a:cs typeface="Times New Roman" panose="02020603050405020304" pitchFamily="18" charset="0"/>
              </a:rPr>
              <a:t>.</a:t>
            </a:r>
            <a:endParaRPr altLang="sk-SK" sz="1400">
              <a:latin typeface="Century Gothic" panose="020B0502020202020204" pitchFamily="34" charset="0"/>
              <a:cs typeface="Calibri" panose="020F0502020204030204" pitchFamily="34" charset="0"/>
            </a:endParaRPr>
          </a:p>
          <a:p>
            <a:pPr>
              <a:lnSpc>
                <a:spcPts val="1850"/>
              </a:lnSpc>
              <a:spcBef>
                <a:spcPts val="600"/>
              </a:spcBef>
              <a:spcAft>
                <a:spcPts val="800"/>
              </a:spcAft>
              <a:buSzPts val="1000"/>
              <a:buFont typeface="Symbol" pitchFamily="2" charset="2"/>
              <a:buChar char=""/>
            </a:pPr>
            <a:r>
              <a:rPr altLang="sk-SK" sz="1400" b="1">
                <a:latin typeface="Century Gothic" panose="020B0502020202020204" pitchFamily="34" charset="0"/>
                <a:cs typeface="Times New Roman" panose="02020603050405020304" pitchFamily="18" charset="0"/>
              </a:rPr>
              <a:t>Knižnica University of Chicago prešla</a:t>
            </a:r>
            <a:r>
              <a:rPr altLang="sk-SK" sz="1400">
                <a:latin typeface="Century Gothic" panose="020B0502020202020204" pitchFamily="34" charset="0"/>
                <a:cs typeface="Times New Roman" panose="02020603050405020304" pitchFamily="18" charset="0"/>
              </a:rPr>
              <a:t> z dnes už zaniknutej knižnice Kuali OLE na </a:t>
            </a:r>
            <a:r>
              <a:rPr altLang="sk-SK" sz="1400" b="1">
                <a:latin typeface="Century Gothic" panose="020B0502020202020204" pitchFamily="34" charset="0"/>
                <a:cs typeface="Times New Roman" panose="02020603050405020304" pitchFamily="18" charset="0"/>
              </a:rPr>
              <a:t>FOLIO</a:t>
            </a:r>
            <a:r>
              <a:rPr altLang="sk-SK" sz="1400">
                <a:latin typeface="Century Gothic" panose="020B0502020202020204" pitchFamily="34" charset="0"/>
                <a:cs typeface="Times New Roman" panose="02020603050405020304" pitchFamily="18" charset="0"/>
              </a:rPr>
              <a:t> s podporou spoločnosti Index Data.</a:t>
            </a:r>
            <a:endParaRPr altLang="sk-SK" sz="1400">
              <a:latin typeface="Century Gothic" panose="020B0502020202020204" pitchFamily="34" charset="0"/>
              <a:cs typeface="Calibri" panose="020F0502020204030204" pitchFamily="34" charset="0"/>
            </a:endParaRPr>
          </a:p>
          <a:p>
            <a:pPr>
              <a:lnSpc>
                <a:spcPts val="1850"/>
              </a:lnSpc>
              <a:spcBef>
                <a:spcPts val="600"/>
              </a:spcBef>
              <a:spcAft>
                <a:spcPts val="800"/>
              </a:spcAft>
              <a:buSzPts val="1000"/>
              <a:buFont typeface="Symbol" pitchFamily="2" charset="2"/>
              <a:buChar char=""/>
            </a:pPr>
            <a:r>
              <a:rPr altLang="sk-SK" sz="1400" b="1">
                <a:latin typeface="Century Gothic" panose="020B0502020202020204" pitchFamily="34" charset="0"/>
                <a:cs typeface="Times New Roman" panose="02020603050405020304" pitchFamily="18" charset="0"/>
              </a:rPr>
              <a:t>Knižnice University of Missouri</a:t>
            </a:r>
            <a:r>
              <a:rPr altLang="sk-SK" sz="1400">
                <a:latin typeface="Century Gothic" panose="020B0502020202020204" pitchFamily="34" charset="0"/>
                <a:cs typeface="Times New Roman" panose="02020603050405020304" pitchFamily="18" charset="0"/>
              </a:rPr>
              <a:t> implementovali </a:t>
            </a:r>
            <a:r>
              <a:rPr altLang="sk-SK" sz="1400" b="1">
                <a:latin typeface="Century Gothic" panose="020B0502020202020204" pitchFamily="34" charset="0"/>
                <a:cs typeface="Times New Roman" panose="02020603050405020304" pitchFamily="18" charset="0"/>
              </a:rPr>
              <a:t>FOLIO</a:t>
            </a:r>
            <a:r>
              <a:rPr altLang="sk-SK" sz="1400">
                <a:latin typeface="Century Gothic" panose="020B0502020202020204" pitchFamily="34" charset="0"/>
                <a:cs typeface="Times New Roman" panose="02020603050405020304" pitchFamily="18" charset="0"/>
              </a:rPr>
              <a:t> s podporou EBSCO Information Services a prešli z inovatívnej </a:t>
            </a:r>
            <a:r>
              <a:rPr altLang="sk-SK" sz="1400" b="1">
                <a:latin typeface="Century Gothic" panose="020B0502020202020204" pitchFamily="34" charset="0"/>
                <a:cs typeface="Times New Roman" panose="02020603050405020304" pitchFamily="18" charset="0"/>
              </a:rPr>
              <a:t>Sierra</a:t>
            </a:r>
            <a:r>
              <a:rPr altLang="sk-SK" sz="1400">
                <a:latin typeface="Century Gothic" panose="020B0502020202020204" pitchFamily="34" charset="0"/>
                <a:cs typeface="Times New Roman" panose="02020603050405020304" pitchFamily="18" charset="0"/>
              </a:rPr>
              <a:t> ILS.</a:t>
            </a:r>
            <a:endParaRPr altLang="sk-SK" sz="1400">
              <a:latin typeface="Century Gothic" panose="020B0502020202020204" pitchFamily="34" charset="0"/>
              <a:cs typeface="Calibri" panose="020F0502020204030204" pitchFamily="34" charset="0"/>
            </a:endParaRPr>
          </a:p>
          <a:p>
            <a:endParaRPr altLang="sk-SK" sz="1800">
              <a:latin typeface="Calibri" panose="020F0502020204030204" pitchFamily="34" charset="0"/>
              <a:cs typeface="Calibri" panose="020F0502020204030204" pitchFamily="34" charset="0"/>
            </a:endParaRPr>
          </a:p>
          <a:p>
            <a:endParaRPr altLang="sk-SK" sz="1800">
              <a:latin typeface="Calibri" panose="020F0502020204030204" pitchFamily="34" charset="0"/>
              <a:cs typeface="Calibri" panose="020F0502020204030204" pitchFamily="34" charset="0"/>
            </a:endParaRPr>
          </a:p>
          <a:p>
            <a:endParaRPr altLang="sk-SK" sz="1800">
              <a:latin typeface="Calibri" panose="020F0502020204030204" pitchFamily="34" charset="0"/>
              <a:cs typeface="Calibri" panose="020F0502020204030204" pitchFamily="34" charset="0"/>
            </a:endParaRPr>
          </a:p>
          <a:p>
            <a:endParaRPr altLang="sk-SK">
              <a:latin typeface="Century Gothic" panose="020B0502020202020204" pitchFamily="34" charset="0"/>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Nadpis 1">
            <a:extLst>
              <a:ext uri="{FF2B5EF4-FFF2-40B4-BE49-F238E27FC236}">
                <a16:creationId xmlns:a16="http://schemas.microsoft.com/office/drawing/2014/main" id="{E84BB239-F3D2-61F0-4FF8-BE2E343C0EE9}"/>
              </a:ext>
            </a:extLst>
          </p:cNvPr>
          <p:cNvSpPr txBox="1">
            <a:spLocks noGrp="1" noChangeArrowheads="1"/>
          </p:cNvSpPr>
          <p:nvPr>
            <p:ph type="title"/>
          </p:nvPr>
        </p:nvSpPr>
        <p:spPr/>
        <p:txBody>
          <a:bodyPr/>
          <a:lstStyle/>
          <a:p>
            <a:r>
              <a:rPr altLang="sk-SK">
                <a:latin typeface="Century Gothic" panose="020B0502020202020204" pitchFamily="34" charset="0"/>
              </a:rPr>
              <a:t>Trendy v ILS/LSP – atribúty (1)</a:t>
            </a:r>
          </a:p>
        </p:txBody>
      </p:sp>
      <p:sp>
        <p:nvSpPr>
          <p:cNvPr id="39938" name="Zástupný objekt pre obsah 2">
            <a:extLst>
              <a:ext uri="{FF2B5EF4-FFF2-40B4-BE49-F238E27FC236}">
                <a16:creationId xmlns:a16="http://schemas.microsoft.com/office/drawing/2014/main" id="{86AFDF99-2AA3-0541-977F-1B44A7350CAC}"/>
              </a:ext>
            </a:extLst>
          </p:cNvPr>
          <p:cNvSpPr txBox="1">
            <a:spLocks noGrp="1" noChangeArrowheads="1"/>
          </p:cNvSpPr>
          <p:nvPr>
            <p:ph idx="1"/>
          </p:nvPr>
        </p:nvSpPr>
        <p:spPr/>
        <p:txBody>
          <a:bodyPr/>
          <a:lstStyle/>
          <a:p>
            <a:pPr marL="457200" indent="-457200">
              <a:lnSpc>
                <a:spcPct val="107000"/>
              </a:lnSpc>
              <a:spcAft>
                <a:spcPts val="800"/>
              </a:spcAft>
              <a:buFont typeface="Calibri Light" panose="020F0302020204030204" pitchFamily="34" charset="0"/>
              <a:buAutoNum type="arabicPeriod"/>
              <a:tabLst>
                <a:tab pos="457200" algn="l"/>
              </a:tabLst>
            </a:pPr>
            <a:r>
              <a:rPr altLang="sk-SK" b="1">
                <a:solidFill>
                  <a:schemeClr val="accent1"/>
                </a:solidFill>
                <a:latin typeface="Century Gothic" panose="020B0502020202020204" pitchFamily="34" charset="0"/>
                <a:cs typeface="Times New Roman" panose="02020603050405020304" pitchFamily="18" charset="0"/>
              </a:rPr>
              <a:t>Cloudový ILS: </a:t>
            </a:r>
          </a:p>
          <a:p>
            <a:pPr marL="768350" lvl="1" indent="-342900">
              <a:lnSpc>
                <a:spcPct val="107000"/>
              </a:lnSpc>
              <a:spcAft>
                <a:spcPts val="800"/>
              </a:spcAft>
              <a:tabLst>
                <a:tab pos="457200" algn="l"/>
              </a:tabLst>
            </a:pPr>
            <a:r>
              <a:rPr altLang="sk-SK" sz="2400">
                <a:solidFill>
                  <a:schemeClr val="accent1"/>
                </a:solidFill>
                <a:latin typeface="Century Gothic" panose="020B0502020202020204" pitchFamily="34" charset="0"/>
                <a:cs typeface="Times New Roman" panose="02020603050405020304" pitchFamily="18" charset="0"/>
              </a:rPr>
              <a:t>Mnohé knižnice prechádzajú na cloudový ILS, </a:t>
            </a:r>
          </a:p>
          <a:p>
            <a:pPr marL="768350" lvl="1" indent="-342900">
              <a:lnSpc>
                <a:spcPct val="107000"/>
              </a:lnSpc>
              <a:spcAft>
                <a:spcPts val="800"/>
              </a:spcAft>
              <a:tabLst>
                <a:tab pos="457200" algn="l"/>
              </a:tabLst>
            </a:pPr>
            <a:r>
              <a:rPr altLang="sk-SK" sz="2400">
                <a:solidFill>
                  <a:schemeClr val="accent1"/>
                </a:solidFill>
                <a:latin typeface="Century Gothic" panose="020B0502020202020204" pitchFamily="34" charset="0"/>
                <a:cs typeface="Times New Roman" panose="02020603050405020304" pitchFamily="18" charset="0"/>
              </a:rPr>
              <a:t>Umožňuje prístup k údajom odkiaľkoľvek </a:t>
            </a:r>
          </a:p>
          <a:p>
            <a:pPr marL="768350" lvl="1" indent="-342900">
              <a:lnSpc>
                <a:spcPct val="107000"/>
              </a:lnSpc>
              <a:spcAft>
                <a:spcPts val="800"/>
              </a:spcAft>
              <a:tabLst>
                <a:tab pos="457200" algn="l"/>
              </a:tabLst>
            </a:pPr>
            <a:r>
              <a:rPr altLang="sk-SK" sz="2400">
                <a:solidFill>
                  <a:schemeClr val="accent1"/>
                </a:solidFill>
                <a:latin typeface="Century Gothic" panose="020B0502020202020204" pitchFamily="34" charset="0"/>
                <a:cs typeface="Times New Roman" panose="02020603050405020304" pitchFamily="18" charset="0"/>
              </a:rPr>
              <a:t>Znižuje potrebu lokálneho hardvéru a IT podpory</a:t>
            </a:r>
            <a:endParaRPr altLang="sk-SK" sz="2400">
              <a:solidFill>
                <a:schemeClr val="accent1"/>
              </a:solidFill>
              <a:latin typeface="Century Gothic" panose="020B050202020202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None/>
              <a:tabLst>
                <a:tab pos="457200" algn="l"/>
              </a:tabLst>
            </a:pPr>
            <a:endParaRPr altLang="sk-SK">
              <a:latin typeface="Century Gothic" panose="020B0502020202020204" pitchFamily="34" charset="0"/>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Nadpis 1">
            <a:extLst>
              <a:ext uri="{FF2B5EF4-FFF2-40B4-BE49-F238E27FC236}">
                <a16:creationId xmlns:a16="http://schemas.microsoft.com/office/drawing/2014/main" id="{29C58441-D9EA-9966-8F9C-D98905BAA726}"/>
              </a:ext>
            </a:extLst>
          </p:cNvPr>
          <p:cNvSpPr txBox="1">
            <a:spLocks noGrp="1" noChangeArrowheads="1"/>
          </p:cNvSpPr>
          <p:nvPr>
            <p:ph type="title"/>
          </p:nvPr>
        </p:nvSpPr>
        <p:spPr/>
        <p:txBody>
          <a:bodyPr/>
          <a:lstStyle/>
          <a:p>
            <a:r>
              <a:rPr altLang="sk-SK">
                <a:latin typeface="Century Gothic" panose="020B0502020202020204" pitchFamily="34" charset="0"/>
              </a:rPr>
              <a:t>Trendy v ILS/LSP – atribúty (2)</a:t>
            </a:r>
          </a:p>
        </p:txBody>
      </p:sp>
      <p:sp>
        <p:nvSpPr>
          <p:cNvPr id="3" name="Zástupný objekt pre obsah 2">
            <a:extLst>
              <a:ext uri="{FF2B5EF4-FFF2-40B4-BE49-F238E27FC236}">
                <a16:creationId xmlns:a16="http://schemas.microsoft.com/office/drawing/2014/main" id="{32404A28-4C58-2059-4239-9A887CD5B18D}"/>
              </a:ext>
            </a:extLst>
          </p:cNvPr>
          <p:cNvSpPr>
            <a:spLocks noGrp="1"/>
          </p:cNvSpPr>
          <p:nvPr>
            <p:ph idx="1"/>
          </p:nvPr>
        </p:nvSpPr>
        <p:spPr/>
        <p:txBody>
          <a:bodyPr/>
          <a:lstStyle/>
          <a:p>
            <a:pPr marL="0" indent="0">
              <a:lnSpc>
                <a:spcPct val="107000"/>
              </a:lnSpc>
              <a:spcAft>
                <a:spcPts val="800"/>
              </a:spcAft>
              <a:buFont typeface="Arial" panose="020B0604020202020204" pitchFamily="34" charset="0"/>
              <a:buNone/>
              <a:tabLst>
                <a:tab pos="457200" algn="l"/>
              </a:tabLst>
              <a:defRPr/>
            </a:pPr>
            <a:r>
              <a:rPr kern="0" dirty="0">
                <a:solidFill>
                  <a:schemeClr val="accent1"/>
                </a:solidFill>
                <a:latin typeface="Century Gothic" panose="020B0502020202020204" pitchFamily="34" charset="0"/>
                <a:ea typeface="Times New Roman" panose="02020603050405020304" pitchFamily="18" charset="0"/>
                <a:cs typeface="Times New Roman" panose="02020603050405020304" pitchFamily="18" charset="0"/>
              </a:rPr>
              <a:t>2. </a:t>
            </a:r>
            <a:r>
              <a:rPr b="1" kern="0" dirty="0" err="1">
                <a:solidFill>
                  <a:schemeClr val="accent1"/>
                </a:solidFill>
                <a:latin typeface="Century Gothic" panose="020B0502020202020204" pitchFamily="34" charset="0"/>
                <a:ea typeface="Times New Roman" panose="02020603050405020304" pitchFamily="18" charset="0"/>
                <a:cs typeface="Times New Roman" panose="02020603050405020304" pitchFamily="18" charset="0"/>
              </a:rPr>
              <a:t>Open</a:t>
            </a:r>
            <a:r>
              <a:rPr b="1" kern="0" dirty="0">
                <a:solidFill>
                  <a:schemeClr val="accent1"/>
                </a:solidFill>
                <a:latin typeface="Century Gothic" panose="020B0502020202020204" pitchFamily="34" charset="0"/>
                <a:ea typeface="Times New Roman" panose="02020603050405020304" pitchFamily="18" charset="0"/>
                <a:cs typeface="Times New Roman" panose="02020603050405020304" pitchFamily="18" charset="0"/>
              </a:rPr>
              <a:t> </a:t>
            </a:r>
            <a:r>
              <a:rPr b="1" kern="0" dirty="0" err="1">
                <a:solidFill>
                  <a:schemeClr val="accent1"/>
                </a:solidFill>
                <a:latin typeface="Century Gothic" panose="020B0502020202020204" pitchFamily="34" charset="0"/>
                <a:ea typeface="Times New Roman" panose="02020603050405020304" pitchFamily="18" charset="0"/>
                <a:cs typeface="Times New Roman" panose="02020603050405020304" pitchFamily="18" charset="0"/>
              </a:rPr>
              <a:t>source</a:t>
            </a:r>
            <a:r>
              <a:rPr b="1" kern="0" dirty="0">
                <a:solidFill>
                  <a:schemeClr val="accent1"/>
                </a:solidFill>
                <a:latin typeface="Century Gothic" panose="020B0502020202020204" pitchFamily="34" charset="0"/>
                <a:ea typeface="Times New Roman" panose="02020603050405020304" pitchFamily="18" charset="0"/>
                <a:cs typeface="Times New Roman" panose="02020603050405020304" pitchFamily="18" charset="0"/>
              </a:rPr>
              <a:t> ILS </a:t>
            </a:r>
            <a:r>
              <a:rPr kern="0" dirty="0">
                <a:solidFill>
                  <a:schemeClr val="accent1"/>
                </a:solidFill>
                <a:latin typeface="Century Gothic" panose="020B0502020202020204" pitchFamily="34" charset="0"/>
                <a:ea typeface="Times New Roman" panose="02020603050405020304" pitchFamily="18" charset="0"/>
                <a:cs typeface="Times New Roman" panose="02020603050405020304" pitchFamily="18" charset="0"/>
              </a:rPr>
              <a:t>(napr.)</a:t>
            </a:r>
          </a:p>
          <a:p>
            <a:pPr marL="427037" lvl="1" indent="0">
              <a:lnSpc>
                <a:spcPct val="107000"/>
              </a:lnSpc>
              <a:spcAft>
                <a:spcPts val="800"/>
              </a:spcAft>
              <a:buFont typeface="Century Gothic" panose="020B0502020202020204" pitchFamily="34" charset="0"/>
              <a:buNone/>
              <a:tabLst>
                <a:tab pos="457200" algn="l"/>
              </a:tabLst>
              <a:defRPr/>
            </a:pPr>
            <a:r>
              <a:rPr sz="2400" kern="0" dirty="0" err="1">
                <a:solidFill>
                  <a:schemeClr val="accent1"/>
                </a:solidFill>
                <a:latin typeface="Century Gothic" panose="020B0502020202020204" pitchFamily="34" charset="0"/>
                <a:ea typeface="Times New Roman" panose="02020603050405020304" pitchFamily="18" charset="0"/>
                <a:cs typeface="Times New Roman" panose="02020603050405020304" pitchFamily="18" charset="0"/>
              </a:rPr>
              <a:t>Koha</a:t>
            </a:r>
            <a:r>
              <a:rPr sz="2400" kern="0" dirty="0">
                <a:solidFill>
                  <a:schemeClr val="accent1"/>
                </a:solidFill>
                <a:latin typeface="Century Gothic" panose="020B0502020202020204" pitchFamily="34" charset="0"/>
                <a:ea typeface="Times New Roman" panose="02020603050405020304" pitchFamily="18" charset="0"/>
                <a:cs typeface="Times New Roman" panose="02020603050405020304" pitchFamily="18" charset="0"/>
              </a:rPr>
              <a:t> </a:t>
            </a:r>
          </a:p>
          <a:p>
            <a:pPr marL="427037" lvl="1" indent="0">
              <a:lnSpc>
                <a:spcPct val="107000"/>
              </a:lnSpc>
              <a:spcAft>
                <a:spcPts val="800"/>
              </a:spcAft>
              <a:buFont typeface="Century Gothic" panose="020B0502020202020204" pitchFamily="34" charset="0"/>
              <a:buNone/>
              <a:tabLst>
                <a:tab pos="457200" algn="l"/>
              </a:tabLst>
              <a:defRPr/>
            </a:pPr>
            <a:r>
              <a:rPr sz="2400" kern="0" dirty="0">
                <a:solidFill>
                  <a:schemeClr val="accent1"/>
                </a:solidFill>
                <a:latin typeface="Century Gothic" panose="020B0502020202020204" pitchFamily="34" charset="0"/>
                <a:ea typeface="Times New Roman" panose="02020603050405020304" pitchFamily="18" charset="0"/>
                <a:cs typeface="Times New Roman" panose="02020603050405020304" pitchFamily="18" charset="0"/>
              </a:rPr>
              <a:t>Evergreen </a:t>
            </a:r>
          </a:p>
          <a:p>
            <a:pPr marL="427037" lvl="1" indent="0">
              <a:lnSpc>
                <a:spcPct val="107000"/>
              </a:lnSpc>
              <a:spcAft>
                <a:spcPts val="800"/>
              </a:spcAft>
              <a:buFont typeface="Century Gothic" panose="020B0502020202020204" pitchFamily="34" charset="0"/>
              <a:buNone/>
              <a:tabLst>
                <a:tab pos="457200" algn="l"/>
              </a:tabLst>
              <a:defRPr/>
            </a:pPr>
            <a:r>
              <a:rPr sz="2400" kern="0" dirty="0">
                <a:solidFill>
                  <a:schemeClr val="accent1"/>
                </a:solidFill>
                <a:latin typeface="Century Gothic" panose="020B0502020202020204" pitchFamily="34" charset="0"/>
                <a:ea typeface="Times New Roman" panose="02020603050405020304" pitchFamily="18" charset="0"/>
                <a:cs typeface="Times New Roman" panose="02020603050405020304" pitchFamily="18" charset="0"/>
              </a:rPr>
              <a:t>RERO</a:t>
            </a:r>
          </a:p>
          <a:p>
            <a:pPr marL="427037" lvl="1" indent="0">
              <a:lnSpc>
                <a:spcPct val="107000"/>
              </a:lnSpc>
              <a:spcAft>
                <a:spcPts val="800"/>
              </a:spcAft>
              <a:buFont typeface="Century Gothic" panose="020B0502020202020204" pitchFamily="34" charset="0"/>
              <a:buNone/>
              <a:tabLst>
                <a:tab pos="457200" algn="l"/>
              </a:tabLst>
              <a:defRPr/>
            </a:pPr>
            <a:r>
              <a:rPr sz="2400" kern="0" dirty="0">
                <a:solidFill>
                  <a:schemeClr val="accent1"/>
                </a:solidFill>
                <a:latin typeface="Century Gothic" panose="020B0502020202020204" pitchFamily="34" charset="0"/>
                <a:ea typeface="Times New Roman" panose="02020603050405020304" pitchFamily="18" charset="0"/>
                <a:cs typeface="Times New Roman" panose="02020603050405020304" pitchFamily="18" charset="0"/>
              </a:rPr>
              <a:t>		-flexibilita, </a:t>
            </a:r>
          </a:p>
          <a:p>
            <a:pPr marL="427037" lvl="1" indent="0">
              <a:lnSpc>
                <a:spcPct val="107000"/>
              </a:lnSpc>
              <a:spcAft>
                <a:spcPts val="800"/>
              </a:spcAft>
              <a:buFont typeface="Century Gothic" panose="020B0502020202020204" pitchFamily="34" charset="0"/>
              <a:buNone/>
              <a:tabLst>
                <a:tab pos="457200" algn="l"/>
              </a:tabLst>
              <a:defRPr/>
            </a:pPr>
            <a:r>
              <a:rPr sz="2400" kern="0" dirty="0">
                <a:solidFill>
                  <a:schemeClr val="accent1"/>
                </a:solidFill>
                <a:latin typeface="Century Gothic" panose="020B0502020202020204" pitchFamily="34" charset="0"/>
                <a:ea typeface="Times New Roman" panose="02020603050405020304" pitchFamily="18" charset="0"/>
                <a:cs typeface="Times New Roman" panose="02020603050405020304" pitchFamily="18" charset="0"/>
              </a:rPr>
              <a:t>		-nákladovej efektívnosti a </a:t>
            </a:r>
          </a:p>
          <a:p>
            <a:pPr marL="427037" lvl="1" indent="0">
              <a:lnSpc>
                <a:spcPct val="107000"/>
              </a:lnSpc>
              <a:spcAft>
                <a:spcPts val="800"/>
              </a:spcAft>
              <a:buFont typeface="Century Gothic" panose="020B0502020202020204" pitchFamily="34" charset="0"/>
              <a:buNone/>
              <a:tabLst>
                <a:tab pos="457200" algn="l"/>
              </a:tabLst>
              <a:defRPr/>
            </a:pPr>
            <a:r>
              <a:rPr sz="2400" kern="0" dirty="0">
                <a:solidFill>
                  <a:schemeClr val="accent1"/>
                </a:solidFill>
                <a:latin typeface="Century Gothic" panose="020B0502020202020204" pitchFamily="34" charset="0"/>
                <a:ea typeface="Times New Roman" panose="02020603050405020304" pitchFamily="18" charset="0"/>
                <a:cs typeface="Times New Roman" panose="02020603050405020304" pitchFamily="18" charset="0"/>
              </a:rPr>
              <a:t>		-rozvoj riadený komunitou</a:t>
            </a:r>
            <a:endParaRPr sz="2400" kern="100"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endParaRPr>
          </a:p>
          <a:p>
            <a:pPr>
              <a:defRPr/>
            </a:pPr>
            <a:endParaRPr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a:extLst>
              <a:ext uri="{FF2B5EF4-FFF2-40B4-BE49-F238E27FC236}">
                <a16:creationId xmlns:a16="http://schemas.microsoft.com/office/drawing/2014/main" id="{29EFD156-6A95-566A-DF9F-C572C9725BF0}"/>
              </a:ext>
            </a:extLst>
          </p:cNvPr>
          <p:cNvSpPr txBox="1">
            <a:spLocks noGrp="1" noChangeArrowheads="1"/>
          </p:cNvSpPr>
          <p:nvPr>
            <p:ph type="title"/>
          </p:nvPr>
        </p:nvSpPr>
        <p:spPr/>
        <p:txBody>
          <a:bodyPr/>
          <a:lstStyle/>
          <a:p>
            <a:pPr hangingPunct="1"/>
            <a:r>
              <a:rPr altLang="sk-SK">
                <a:latin typeface="Century Gothic" panose="020B0502020202020204" pitchFamily="34" charset="0"/>
              </a:rPr>
              <a:t>Trendy v knihovníctve</a:t>
            </a:r>
          </a:p>
        </p:txBody>
      </p:sp>
      <p:sp>
        <p:nvSpPr>
          <p:cNvPr id="15362" name="Zástupný objekt pre obsah 2">
            <a:extLst>
              <a:ext uri="{FF2B5EF4-FFF2-40B4-BE49-F238E27FC236}">
                <a16:creationId xmlns:a16="http://schemas.microsoft.com/office/drawing/2014/main" id="{A99898A9-229C-7CB1-056E-5E56C99BAB3A}"/>
              </a:ext>
            </a:extLst>
          </p:cNvPr>
          <p:cNvSpPr txBox="1">
            <a:spLocks noGrp="1" noChangeArrowheads="1"/>
          </p:cNvSpPr>
          <p:nvPr>
            <p:ph idx="1"/>
          </p:nvPr>
        </p:nvSpPr>
        <p:spPr>
          <a:xfrm>
            <a:off x="1117600" y="1473200"/>
            <a:ext cx="10156825" cy="4908550"/>
          </a:xfrm>
        </p:spPr>
        <p:txBody>
          <a:bodyPr/>
          <a:lstStyle/>
          <a:p>
            <a:pPr hangingPunct="1"/>
            <a:r>
              <a:rPr altLang="sk-SK" sz="2000">
                <a:latin typeface="Century Gothic" panose="020B0502020202020204" pitchFamily="34" charset="0"/>
              </a:rPr>
              <a:t>Smart libraries </a:t>
            </a:r>
          </a:p>
          <a:p>
            <a:pPr hangingPunct="1"/>
            <a:r>
              <a:rPr altLang="sk-SK" sz="2000">
                <a:latin typeface="Century Gothic" panose="020B0502020202020204" pitchFamily="34" charset="0"/>
              </a:rPr>
              <a:t>Knižnice – najväčší podsystém kultúry </a:t>
            </a:r>
          </a:p>
          <a:p>
            <a:pPr hangingPunct="1"/>
            <a:r>
              <a:rPr altLang="sk-SK" sz="2000">
                <a:latin typeface="Century Gothic" panose="020B0502020202020204" pitchFamily="34" charset="0"/>
              </a:rPr>
              <a:t>Globálne trendy (</a:t>
            </a:r>
            <a:r>
              <a:rPr altLang="sk-SK" sz="2000">
                <a:latin typeface="Century Gothic" panose="020B0502020202020204" pitchFamily="34" charset="0"/>
                <a:hlinkClick r:id="rId3"/>
              </a:rPr>
              <a:t>Trendy v knihovnictví – Knihovník (slu.cz)</a:t>
            </a:r>
            <a:r>
              <a:rPr altLang="sk-SK" sz="2000">
                <a:latin typeface="Century Gothic" panose="020B0502020202020204" pitchFamily="34" charset="0"/>
              </a:rPr>
              <a:t>)</a:t>
            </a:r>
          </a:p>
          <a:p>
            <a:pPr lvl="1" hangingPunct="1">
              <a:spcBef>
                <a:spcPts val="600"/>
              </a:spcBef>
            </a:pPr>
            <a:r>
              <a:rPr altLang="sk-SK">
                <a:latin typeface="Century Gothic" panose="020B0502020202020204" pitchFamily="34" charset="0"/>
              </a:rPr>
              <a:t>SPOLOČNOSť </a:t>
            </a:r>
          </a:p>
          <a:p>
            <a:pPr lvl="1" hangingPunct="1">
              <a:spcBef>
                <a:spcPts val="600"/>
              </a:spcBef>
            </a:pPr>
            <a:r>
              <a:rPr altLang="sk-SK">
                <a:latin typeface="Century Gothic" panose="020B0502020202020204" pitchFamily="34" charset="0"/>
              </a:rPr>
              <a:t>TECHNOLÓGIE </a:t>
            </a:r>
          </a:p>
          <a:p>
            <a:pPr lvl="1" hangingPunct="1">
              <a:spcBef>
                <a:spcPts val="600"/>
              </a:spcBef>
            </a:pPr>
            <a:r>
              <a:rPr altLang="sk-SK">
                <a:latin typeface="Century Gothic" panose="020B0502020202020204" pitchFamily="34" charset="0"/>
              </a:rPr>
              <a:t>VZDELANIE</a:t>
            </a:r>
          </a:p>
          <a:p>
            <a:pPr lvl="1" hangingPunct="1">
              <a:spcBef>
                <a:spcPts val="600"/>
              </a:spcBef>
            </a:pPr>
            <a:r>
              <a:rPr altLang="sk-SK">
                <a:latin typeface="Century Gothic" panose="020B0502020202020204" pitchFamily="34" charset="0"/>
              </a:rPr>
              <a:t>EKOLÓGIA</a:t>
            </a:r>
          </a:p>
          <a:p>
            <a:pPr lvl="1" hangingPunct="1">
              <a:spcBef>
                <a:spcPts val="600"/>
              </a:spcBef>
            </a:pPr>
            <a:r>
              <a:rPr altLang="sk-SK">
                <a:latin typeface="Century Gothic" panose="020B0502020202020204" pitchFamily="34" charset="0"/>
              </a:rPr>
              <a:t>VLÁDNUTIE </a:t>
            </a:r>
          </a:p>
          <a:p>
            <a:pPr lvl="1" hangingPunct="1">
              <a:spcBef>
                <a:spcPts val="600"/>
              </a:spcBef>
            </a:pPr>
            <a:r>
              <a:rPr altLang="sk-SK">
                <a:latin typeface="Century Gothic" panose="020B0502020202020204" pitchFamily="34" charset="0"/>
              </a:rPr>
              <a:t>EKONÓMIA </a:t>
            </a:r>
          </a:p>
          <a:p>
            <a:pPr lvl="1" hangingPunct="1">
              <a:spcBef>
                <a:spcPts val="600"/>
              </a:spcBef>
            </a:pPr>
            <a:r>
              <a:rPr altLang="sk-SK">
                <a:latin typeface="Century Gothic" panose="020B0502020202020204" pitchFamily="34" charset="0"/>
              </a:rPr>
              <a:t>DEMOGRAFIA</a:t>
            </a:r>
          </a:p>
          <a:p>
            <a:pPr hangingPunct="1"/>
            <a:r>
              <a:rPr altLang="sk-SK" sz="2000">
                <a:latin typeface="Century Gothic" panose="020B0502020202020204" pitchFamily="34" charset="0"/>
              </a:rPr>
              <a:t>Profesionálne trendy (nové štandardy, pravidlá, platformy, nástroje, aplikácie, cloud, open source...)</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Nadpis 1">
            <a:extLst>
              <a:ext uri="{FF2B5EF4-FFF2-40B4-BE49-F238E27FC236}">
                <a16:creationId xmlns:a16="http://schemas.microsoft.com/office/drawing/2014/main" id="{877B58F4-DC1A-3D00-5A38-B1A2BDFBDD93}"/>
              </a:ext>
            </a:extLst>
          </p:cNvPr>
          <p:cNvSpPr txBox="1">
            <a:spLocks noGrp="1" noChangeArrowheads="1"/>
          </p:cNvSpPr>
          <p:nvPr>
            <p:ph type="title"/>
          </p:nvPr>
        </p:nvSpPr>
        <p:spPr/>
        <p:txBody>
          <a:bodyPr/>
          <a:lstStyle/>
          <a:p>
            <a:r>
              <a:rPr altLang="sk-SK">
                <a:latin typeface="Century Gothic" panose="020B0502020202020204" pitchFamily="34" charset="0"/>
              </a:rPr>
              <a:t>Trendy v ILS/LSP – atribúty (3)</a:t>
            </a:r>
          </a:p>
        </p:txBody>
      </p:sp>
      <p:sp>
        <p:nvSpPr>
          <p:cNvPr id="3" name="Zástupný objekt pre obsah 2">
            <a:extLst>
              <a:ext uri="{FF2B5EF4-FFF2-40B4-BE49-F238E27FC236}">
                <a16:creationId xmlns:a16="http://schemas.microsoft.com/office/drawing/2014/main" id="{B1966071-06DC-6806-E54B-A04C7FB49EDD}"/>
              </a:ext>
            </a:extLst>
          </p:cNvPr>
          <p:cNvSpPr>
            <a:spLocks noGrp="1"/>
          </p:cNvSpPr>
          <p:nvPr>
            <p:ph idx="1"/>
          </p:nvPr>
        </p:nvSpPr>
        <p:spPr/>
        <p:txBody>
          <a:bodyPr/>
          <a:lstStyle/>
          <a:p>
            <a:pPr marL="0" indent="0">
              <a:buFont typeface="Arial" panose="020B0604020202020204" pitchFamily="34" charset="0"/>
              <a:buNone/>
              <a:defRPr/>
            </a:pPr>
            <a:r>
              <a:rPr b="1" dirty="0">
                <a:solidFill>
                  <a:schemeClr val="accent1"/>
                </a:solidFill>
                <a:latin typeface="Century Gothic" panose="020B0502020202020204" pitchFamily="34" charset="0"/>
              </a:rPr>
              <a:t>3. Integrácia s vyhľadávacími vrstvami (</a:t>
            </a:r>
            <a:r>
              <a:rPr b="1" dirty="0" err="1">
                <a:solidFill>
                  <a:schemeClr val="accent1"/>
                </a:solidFill>
                <a:latin typeface="Century Gothic" panose="020B0502020202020204" pitchFamily="34" charset="0"/>
              </a:rPr>
              <a:t>discovery</a:t>
            </a:r>
            <a:r>
              <a:rPr b="1" dirty="0">
                <a:solidFill>
                  <a:schemeClr val="accent1"/>
                </a:solidFill>
                <a:latin typeface="Century Gothic" panose="020B0502020202020204" pitchFamily="34" charset="0"/>
              </a:rPr>
              <a:t> služby)</a:t>
            </a:r>
          </a:p>
          <a:p>
            <a:pPr marL="0" indent="0">
              <a:buFont typeface="Arial" panose="020B0604020202020204" pitchFamily="34" charset="0"/>
              <a:buNone/>
              <a:defRPr/>
            </a:pPr>
            <a:r>
              <a:rPr dirty="0">
                <a:solidFill>
                  <a:schemeClr val="accent1"/>
                </a:solidFill>
                <a:latin typeface="Century Gothic" panose="020B0502020202020204" pitchFamily="34" charset="0"/>
              </a:rPr>
              <a:t>	Knižnice čoraz viac integrujú svoje ILS s vyhľadávacími vrstvami, </a:t>
            </a:r>
          </a:p>
          <a:p>
            <a:pPr marL="0" indent="0">
              <a:buFont typeface="Arial" panose="020B0604020202020204" pitchFamily="34" charset="0"/>
              <a:buNone/>
              <a:defRPr/>
            </a:pPr>
            <a:r>
              <a:rPr dirty="0">
                <a:solidFill>
                  <a:schemeClr val="accent1"/>
                </a:solidFill>
                <a:latin typeface="Century Gothic" panose="020B0502020202020204" pitchFamily="34" charset="0"/>
              </a:rPr>
              <a:t>	</a:t>
            </a:r>
            <a:r>
              <a:rPr dirty="0" err="1">
                <a:solidFill>
                  <a:schemeClr val="accent1"/>
                </a:solidFill>
                <a:latin typeface="Century Gothic" panose="020B0502020202020204" pitchFamily="34" charset="0"/>
              </a:rPr>
              <a:t>Primo</a:t>
            </a:r>
            <a:r>
              <a:rPr dirty="0">
                <a:solidFill>
                  <a:schemeClr val="accent1"/>
                </a:solidFill>
                <a:latin typeface="Century Gothic" panose="020B0502020202020204" pitchFamily="34" charset="0"/>
              </a:rPr>
              <a:t>, </a:t>
            </a:r>
          </a:p>
          <a:p>
            <a:pPr marL="0" indent="0">
              <a:buFont typeface="Arial" panose="020B0604020202020204" pitchFamily="34" charset="0"/>
              <a:buNone/>
              <a:defRPr/>
            </a:pPr>
            <a:r>
              <a:rPr dirty="0">
                <a:solidFill>
                  <a:schemeClr val="accent1"/>
                </a:solidFill>
                <a:latin typeface="Century Gothic" panose="020B0502020202020204" pitchFamily="34" charset="0"/>
              </a:rPr>
              <a:t>	</a:t>
            </a:r>
            <a:r>
              <a:rPr dirty="0" err="1">
                <a:solidFill>
                  <a:schemeClr val="accent1"/>
                </a:solidFill>
                <a:latin typeface="Century Gothic" panose="020B0502020202020204" pitchFamily="34" charset="0"/>
              </a:rPr>
              <a:t>Summon</a:t>
            </a:r>
            <a:r>
              <a:rPr dirty="0">
                <a:solidFill>
                  <a:schemeClr val="accent1"/>
                </a:solidFill>
                <a:latin typeface="Century Gothic" panose="020B0502020202020204" pitchFamily="34" charset="0"/>
              </a:rPr>
              <a:t> a </a:t>
            </a:r>
          </a:p>
          <a:p>
            <a:pPr marL="0" indent="0">
              <a:buFont typeface="Arial" panose="020B0604020202020204" pitchFamily="34" charset="0"/>
              <a:buNone/>
              <a:defRPr/>
            </a:pPr>
            <a:r>
              <a:rPr dirty="0">
                <a:solidFill>
                  <a:schemeClr val="accent1"/>
                </a:solidFill>
                <a:latin typeface="Century Gothic" panose="020B0502020202020204" pitchFamily="34" charset="0"/>
              </a:rPr>
              <a:t>	EDS, </a:t>
            </a:r>
          </a:p>
          <a:p>
            <a:pPr marL="0" indent="0">
              <a:buFont typeface="Arial" panose="020B0604020202020204" pitchFamily="34" charset="0"/>
              <a:buNone/>
              <a:defRPr/>
            </a:pPr>
            <a:r>
              <a:rPr dirty="0">
                <a:solidFill>
                  <a:schemeClr val="accent1"/>
                </a:solidFill>
                <a:latin typeface="Century Gothic" panose="020B0502020202020204" pitchFamily="34" charset="0"/>
              </a:rPr>
              <a:t>poskytujú bezproblémovejšie a integrovanejšie používateľské prostredie</a:t>
            </a:r>
          </a:p>
          <a:p>
            <a:pPr>
              <a:defRPr/>
            </a:pPr>
            <a:endParaRPr dirty="0"/>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Nadpis 1">
            <a:extLst>
              <a:ext uri="{FF2B5EF4-FFF2-40B4-BE49-F238E27FC236}">
                <a16:creationId xmlns:a16="http://schemas.microsoft.com/office/drawing/2014/main" id="{64864549-DA4D-0202-7DF4-31C64B47EEF0}"/>
              </a:ext>
            </a:extLst>
          </p:cNvPr>
          <p:cNvSpPr txBox="1">
            <a:spLocks noGrp="1" noChangeArrowheads="1"/>
          </p:cNvSpPr>
          <p:nvPr>
            <p:ph type="title"/>
          </p:nvPr>
        </p:nvSpPr>
        <p:spPr/>
        <p:txBody>
          <a:bodyPr/>
          <a:lstStyle/>
          <a:p>
            <a:r>
              <a:rPr altLang="sk-SK">
                <a:latin typeface="Century Gothic" panose="020B0502020202020204" pitchFamily="34" charset="0"/>
              </a:rPr>
              <a:t>Trendy v ILS/LSP – atribúty (4)</a:t>
            </a:r>
          </a:p>
        </p:txBody>
      </p:sp>
      <p:sp>
        <p:nvSpPr>
          <p:cNvPr id="3" name="Zástupný objekt pre obsah 2">
            <a:extLst>
              <a:ext uri="{FF2B5EF4-FFF2-40B4-BE49-F238E27FC236}">
                <a16:creationId xmlns:a16="http://schemas.microsoft.com/office/drawing/2014/main" id="{1A93E205-4A50-FB99-83B3-F87DB9EB9CE4}"/>
              </a:ext>
            </a:extLst>
          </p:cNvPr>
          <p:cNvSpPr>
            <a:spLocks noGrp="1"/>
          </p:cNvSpPr>
          <p:nvPr>
            <p:ph idx="1"/>
          </p:nvPr>
        </p:nvSpPr>
        <p:spPr/>
        <p:txBody>
          <a:bodyPr/>
          <a:lstStyle/>
          <a:p>
            <a:pPr marL="0" indent="0">
              <a:buFont typeface="Arial" panose="020B0604020202020204" pitchFamily="34" charset="0"/>
              <a:buNone/>
              <a:defRPr/>
            </a:pPr>
            <a:r>
              <a:rPr b="1" dirty="0">
                <a:solidFill>
                  <a:schemeClr val="accent1"/>
                </a:solidFill>
                <a:latin typeface="Century Gothic" panose="020B0502020202020204" pitchFamily="34" charset="0"/>
              </a:rPr>
              <a:t>4 Analýza údajov a analytické nástroje</a:t>
            </a:r>
          </a:p>
          <a:p>
            <a:pPr marL="0" indent="0">
              <a:buFont typeface="Arial" panose="020B0604020202020204" pitchFamily="34" charset="0"/>
              <a:buNone/>
              <a:defRPr/>
            </a:pPr>
            <a:r>
              <a:rPr dirty="0">
                <a:solidFill>
                  <a:schemeClr val="accent1"/>
                </a:solidFill>
                <a:latin typeface="Century Gothic" panose="020B0502020202020204" pitchFamily="34" charset="0"/>
              </a:rPr>
              <a:t>	-nástroje na analýzu údajov a štatistiky</a:t>
            </a:r>
          </a:p>
          <a:p>
            <a:pPr marL="0" indent="0">
              <a:buFont typeface="Arial" panose="020B0604020202020204" pitchFamily="34" charset="0"/>
              <a:buNone/>
              <a:defRPr/>
            </a:pPr>
            <a:r>
              <a:rPr dirty="0">
                <a:solidFill>
                  <a:schemeClr val="accent1"/>
                </a:solidFill>
                <a:latin typeface="Century Gothic" panose="020B0502020202020204" pitchFamily="34" charset="0"/>
              </a:rPr>
              <a:t>	-získanie prehľadu o svojich zbierkach </a:t>
            </a:r>
          </a:p>
          <a:p>
            <a:pPr marL="0" indent="0">
              <a:buFont typeface="Arial" panose="020B0604020202020204" pitchFamily="34" charset="0"/>
              <a:buNone/>
              <a:defRPr/>
            </a:pPr>
            <a:r>
              <a:rPr dirty="0">
                <a:solidFill>
                  <a:schemeClr val="accent1"/>
                </a:solidFill>
                <a:latin typeface="Century Gothic" panose="020B0502020202020204" pitchFamily="34" charset="0"/>
              </a:rPr>
              <a:t>	-dáta o vzoroch používania a správaní používateľov</a:t>
            </a:r>
          </a:p>
          <a:p>
            <a:pPr marL="0" indent="0">
              <a:buFont typeface="Arial" panose="020B0604020202020204" pitchFamily="34" charset="0"/>
              <a:buNone/>
              <a:defRPr/>
            </a:pPr>
            <a:r>
              <a:rPr dirty="0">
                <a:solidFill>
                  <a:schemeClr val="accent1"/>
                </a:solidFill>
                <a:latin typeface="Century Gothic" panose="020B0502020202020204" pitchFamily="34" charset="0"/>
              </a:rPr>
              <a:t>To im môže pomôcť robiť rozhodnutia založené na údajoch a optimalizovať ich služby</a:t>
            </a:r>
          </a:p>
          <a:p>
            <a:pPr>
              <a:defRPr/>
            </a:pPr>
            <a:endParaRPr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Nadpis 1">
            <a:extLst>
              <a:ext uri="{FF2B5EF4-FFF2-40B4-BE49-F238E27FC236}">
                <a16:creationId xmlns:a16="http://schemas.microsoft.com/office/drawing/2014/main" id="{B9E006BD-FBF9-AA00-1574-08D342CDD536}"/>
              </a:ext>
            </a:extLst>
          </p:cNvPr>
          <p:cNvSpPr txBox="1">
            <a:spLocks noGrp="1" noChangeArrowheads="1"/>
          </p:cNvSpPr>
          <p:nvPr>
            <p:ph type="title"/>
          </p:nvPr>
        </p:nvSpPr>
        <p:spPr/>
        <p:txBody>
          <a:bodyPr/>
          <a:lstStyle/>
          <a:p>
            <a:r>
              <a:rPr altLang="sk-SK">
                <a:latin typeface="Century Gothic" panose="020B0502020202020204" pitchFamily="34" charset="0"/>
              </a:rPr>
              <a:t>Trendy v ILS/LSP – atribúty (5)</a:t>
            </a:r>
          </a:p>
        </p:txBody>
      </p:sp>
      <p:sp>
        <p:nvSpPr>
          <p:cNvPr id="3" name="Zástupný objekt pre obsah 2">
            <a:extLst>
              <a:ext uri="{FF2B5EF4-FFF2-40B4-BE49-F238E27FC236}">
                <a16:creationId xmlns:a16="http://schemas.microsoft.com/office/drawing/2014/main" id="{56E87FF8-3D2D-02A9-21E7-C6B969857AE5}"/>
              </a:ext>
            </a:extLst>
          </p:cNvPr>
          <p:cNvSpPr>
            <a:spLocks noGrp="1"/>
          </p:cNvSpPr>
          <p:nvPr>
            <p:ph idx="1"/>
          </p:nvPr>
        </p:nvSpPr>
        <p:spPr/>
        <p:txBody>
          <a:bodyPr/>
          <a:lstStyle/>
          <a:p>
            <a:pPr marL="0" indent="0">
              <a:buFont typeface="Arial" panose="020B0604020202020204" pitchFamily="34" charset="0"/>
              <a:buNone/>
              <a:defRPr/>
            </a:pPr>
            <a:r>
              <a:rPr b="1" dirty="0">
                <a:solidFill>
                  <a:schemeClr val="accent1"/>
                </a:solidFill>
                <a:latin typeface="Century Gothic" panose="020B0502020202020204" pitchFamily="34" charset="0"/>
              </a:rPr>
              <a:t>5 Integrácie založené na API </a:t>
            </a:r>
          </a:p>
          <a:p>
            <a:pPr>
              <a:defRPr/>
            </a:pPr>
            <a:r>
              <a:rPr dirty="0">
                <a:solidFill>
                  <a:schemeClr val="accent1"/>
                </a:solidFill>
                <a:latin typeface="Century Gothic" panose="020B0502020202020204" pitchFamily="34" charset="0"/>
              </a:rPr>
              <a:t>Knižnice používajú rozhrania API (aplikačné programovacie rozhrania)  </a:t>
            </a:r>
          </a:p>
          <a:p>
            <a:pPr>
              <a:defRPr/>
            </a:pPr>
            <a:r>
              <a:rPr dirty="0">
                <a:solidFill>
                  <a:schemeClr val="accent1"/>
                </a:solidFill>
                <a:latin typeface="Century Gothic" panose="020B0502020202020204" pitchFamily="34" charset="0"/>
              </a:rPr>
              <a:t>Možnosť integrácie ILS s inými systémami, </a:t>
            </a:r>
          </a:p>
          <a:p>
            <a:pPr lvl="1">
              <a:defRPr/>
            </a:pPr>
            <a:r>
              <a:rPr dirty="0">
                <a:solidFill>
                  <a:schemeClr val="accent1"/>
                </a:solidFill>
                <a:latin typeface="Century Gothic" panose="020B0502020202020204" pitchFamily="34" charset="0"/>
              </a:rPr>
              <a:t>ako sú systémy riadenia vzdelávania, </a:t>
            </a:r>
          </a:p>
          <a:p>
            <a:pPr lvl="1">
              <a:defRPr/>
            </a:pPr>
            <a:r>
              <a:rPr dirty="0">
                <a:solidFill>
                  <a:schemeClr val="accent1"/>
                </a:solidFill>
                <a:latin typeface="Century Gothic" panose="020B0502020202020204" pitchFamily="34" charset="0"/>
              </a:rPr>
              <a:t>výskumné databázy a platformy elektronických kníh. </a:t>
            </a:r>
          </a:p>
          <a:p>
            <a:pPr marL="427037" lvl="1" indent="0">
              <a:buFont typeface="Century Gothic" panose="020B0502020202020204" pitchFamily="34" charset="0"/>
              <a:buNone/>
              <a:defRPr/>
            </a:pPr>
            <a:r>
              <a:rPr dirty="0">
                <a:solidFill>
                  <a:schemeClr val="accent1"/>
                </a:solidFill>
                <a:latin typeface="Century Gothic" panose="020B0502020202020204" pitchFamily="34" charset="0"/>
              </a:rPr>
              <a:t>To umožňuje efektívnejšie pracovné postupy rozširovanie funkcionality a lepší prístup používateľov ku zdrojom</a:t>
            </a:r>
          </a:p>
          <a:p>
            <a:pPr>
              <a:defRPr/>
            </a:pPr>
            <a:endParaRPr dirty="0"/>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Nadpis 1">
            <a:extLst>
              <a:ext uri="{FF2B5EF4-FFF2-40B4-BE49-F238E27FC236}">
                <a16:creationId xmlns:a16="http://schemas.microsoft.com/office/drawing/2014/main" id="{E578F04F-8C72-00E0-72C2-093F53EA0C62}"/>
              </a:ext>
            </a:extLst>
          </p:cNvPr>
          <p:cNvSpPr txBox="1">
            <a:spLocks noGrp="1" noChangeArrowheads="1"/>
          </p:cNvSpPr>
          <p:nvPr>
            <p:ph type="title"/>
          </p:nvPr>
        </p:nvSpPr>
        <p:spPr/>
        <p:txBody>
          <a:bodyPr/>
          <a:lstStyle/>
          <a:p>
            <a:r>
              <a:rPr altLang="sk-SK">
                <a:latin typeface="Century Gothic" panose="020B0502020202020204" pitchFamily="34" charset="0"/>
              </a:rPr>
              <a:t>LSP - Platformy knižničných služieb</a:t>
            </a:r>
            <a:br>
              <a:rPr altLang="sk-SK">
                <a:latin typeface="Century Gothic" panose="020B0502020202020204" pitchFamily="34" charset="0"/>
              </a:rPr>
            </a:br>
            <a:endParaRPr altLang="sk-SK">
              <a:latin typeface="Century Gothic" panose="020B0502020202020204" pitchFamily="34" charset="0"/>
            </a:endParaRPr>
          </a:p>
        </p:txBody>
      </p:sp>
      <p:sp>
        <p:nvSpPr>
          <p:cNvPr id="45058" name="Zástupný objekt pre obsah 2">
            <a:extLst>
              <a:ext uri="{FF2B5EF4-FFF2-40B4-BE49-F238E27FC236}">
                <a16:creationId xmlns:a16="http://schemas.microsoft.com/office/drawing/2014/main" id="{BB176ACF-BA6A-6487-2276-CBFB22781E60}"/>
              </a:ext>
            </a:extLst>
          </p:cNvPr>
          <p:cNvSpPr txBox="1">
            <a:spLocks noGrp="1" noChangeArrowheads="1"/>
          </p:cNvSpPr>
          <p:nvPr>
            <p:ph idx="1"/>
          </p:nvPr>
        </p:nvSpPr>
        <p:spPr/>
        <p:txBody>
          <a:bodyPr/>
          <a:lstStyle/>
          <a:p>
            <a:r>
              <a:rPr altLang="sk-SK">
                <a:solidFill>
                  <a:schemeClr val="accent1"/>
                </a:solidFill>
                <a:latin typeface="Century Gothic" panose="020B0502020202020204" pitchFamily="34" charset="0"/>
              </a:rPr>
              <a:t>LSP je nový typ aplikácie na správu knižničných zdrojov. </a:t>
            </a:r>
          </a:p>
          <a:p>
            <a:r>
              <a:rPr altLang="sk-SK">
                <a:solidFill>
                  <a:schemeClr val="accent1"/>
                </a:solidFill>
                <a:latin typeface="Century Gothic" panose="020B0502020202020204" pitchFamily="34" charset="0"/>
              </a:rPr>
              <a:t>Výrazne sa odlišujú od existujúceho funkčného modelu a technického dizajnu ILS. </a:t>
            </a:r>
          </a:p>
          <a:p>
            <a:r>
              <a:rPr altLang="sk-SK">
                <a:solidFill>
                  <a:schemeClr val="accent1"/>
                </a:solidFill>
                <a:latin typeface="Century Gothic" panose="020B0502020202020204" pitchFamily="34" charset="0"/>
              </a:rPr>
              <a:t>Nové systémy boli uvedené na trh približne v roku 2011</a:t>
            </a:r>
          </a:p>
          <a:p>
            <a:r>
              <a:rPr altLang="sk-SK">
                <a:solidFill>
                  <a:schemeClr val="accent1"/>
                </a:solidFill>
                <a:latin typeface="Century Gothic" panose="020B0502020202020204" pitchFamily="34" charset="0"/>
              </a:rPr>
              <a:t>Tri produkty predstavené v tom čase, </a:t>
            </a:r>
          </a:p>
          <a:p>
            <a:pPr lvl="1"/>
            <a:r>
              <a:rPr altLang="sk-SK">
                <a:solidFill>
                  <a:schemeClr val="accent1"/>
                </a:solidFill>
                <a:latin typeface="Century Gothic" panose="020B0502020202020204" pitchFamily="34" charset="0"/>
              </a:rPr>
              <a:t>Ex Libris Alma, </a:t>
            </a:r>
          </a:p>
          <a:p>
            <a:pPr lvl="1"/>
            <a:r>
              <a:rPr altLang="sk-SK">
                <a:solidFill>
                  <a:schemeClr val="accent1"/>
                </a:solidFill>
                <a:latin typeface="Century Gothic" panose="020B0502020202020204" pitchFamily="34" charset="0"/>
              </a:rPr>
              <a:t>OCLC WorldShare Management Services a </a:t>
            </a:r>
          </a:p>
          <a:p>
            <a:pPr lvl="1"/>
            <a:r>
              <a:rPr altLang="sk-SK">
                <a:solidFill>
                  <a:schemeClr val="accent1"/>
                </a:solidFill>
                <a:latin typeface="Century Gothic" panose="020B0502020202020204" pitchFamily="34" charset="0"/>
              </a:rPr>
              <a:t>ProQuest Intota</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Nadpis 1">
            <a:extLst>
              <a:ext uri="{FF2B5EF4-FFF2-40B4-BE49-F238E27FC236}">
                <a16:creationId xmlns:a16="http://schemas.microsoft.com/office/drawing/2014/main" id="{BD360AA7-DD59-03A9-5A7A-D27146AE4CFA}"/>
              </a:ext>
            </a:extLst>
          </p:cNvPr>
          <p:cNvSpPr txBox="1">
            <a:spLocks noGrp="1" noChangeArrowheads="1"/>
          </p:cNvSpPr>
          <p:nvPr>
            <p:ph type="title"/>
          </p:nvPr>
        </p:nvSpPr>
        <p:spPr/>
        <p:txBody>
          <a:bodyPr/>
          <a:lstStyle/>
          <a:p>
            <a:r>
              <a:rPr altLang="sk-SK">
                <a:latin typeface="Century Gothic" panose="020B0502020202020204" pitchFamily="34" charset="0"/>
              </a:rPr>
              <a:t>Prístupy vývojárov k charakteristike</a:t>
            </a:r>
          </a:p>
        </p:txBody>
      </p:sp>
      <p:sp>
        <p:nvSpPr>
          <p:cNvPr id="46082" name="Zástupný objekt pre obsah 2">
            <a:extLst>
              <a:ext uri="{FF2B5EF4-FFF2-40B4-BE49-F238E27FC236}">
                <a16:creationId xmlns:a16="http://schemas.microsoft.com/office/drawing/2014/main" id="{FABC6840-461A-31A5-ACD7-8D5327400FA9}"/>
              </a:ext>
            </a:extLst>
          </p:cNvPr>
          <p:cNvSpPr txBox="1">
            <a:spLocks noGrp="1" noChangeArrowheads="1"/>
          </p:cNvSpPr>
          <p:nvPr>
            <p:ph idx="1"/>
          </p:nvPr>
        </p:nvSpPr>
        <p:spPr/>
        <p:txBody>
          <a:bodyPr/>
          <a:lstStyle/>
          <a:p>
            <a:r>
              <a:rPr altLang="sk-SK">
                <a:solidFill>
                  <a:schemeClr val="accent1"/>
                </a:solidFill>
                <a:latin typeface="Century Gothic" panose="020B0502020202020204" pitchFamily="34" charset="0"/>
              </a:rPr>
              <a:t>OCLC označila svoje produkty za </a:t>
            </a:r>
            <a:r>
              <a:rPr altLang="sk-SK" b="1">
                <a:solidFill>
                  <a:schemeClr val="accent1"/>
                </a:solidFill>
                <a:latin typeface="Century Gothic" panose="020B0502020202020204" pitchFamily="34" charset="0"/>
              </a:rPr>
              <a:t>„služby správy na internete“(</a:t>
            </a:r>
            <a:r>
              <a:rPr altLang="sk-SK">
                <a:solidFill>
                  <a:schemeClr val="accent1"/>
                </a:solidFill>
                <a:latin typeface="Century Gothic" panose="020B0502020202020204" pitchFamily="34" charset="0"/>
              </a:rPr>
              <a:t> web-scale management services)</a:t>
            </a:r>
            <a:endParaRPr altLang="sk-SK" b="1">
              <a:solidFill>
                <a:schemeClr val="accent1"/>
              </a:solidFill>
              <a:latin typeface="Century Gothic" panose="020B0502020202020204" pitchFamily="34" charset="0"/>
            </a:endParaRPr>
          </a:p>
          <a:p>
            <a:r>
              <a:rPr altLang="sk-SK">
                <a:solidFill>
                  <a:schemeClr val="accent1"/>
                </a:solidFill>
                <a:latin typeface="Century Gothic" panose="020B0502020202020204" pitchFamily="34" charset="0"/>
              </a:rPr>
              <a:t>Spoločnosť ProQuest nazvala svoj produkt </a:t>
            </a:r>
            <a:r>
              <a:rPr altLang="sk-SK" b="1">
                <a:solidFill>
                  <a:schemeClr val="accent1"/>
                </a:solidFill>
                <a:latin typeface="Century Gothic" panose="020B0502020202020204" pitchFamily="34" charset="0"/>
              </a:rPr>
              <a:t>„riešením správy na webe“(</a:t>
            </a:r>
            <a:r>
              <a:rPr altLang="sk-SK">
                <a:solidFill>
                  <a:schemeClr val="accent1"/>
                </a:solidFill>
                <a:latin typeface="Century Gothic" panose="020B0502020202020204" pitchFamily="34" charset="0"/>
              </a:rPr>
              <a:t>web-scale management solution)</a:t>
            </a:r>
            <a:endParaRPr altLang="sk-SK" b="1">
              <a:solidFill>
                <a:schemeClr val="accent1"/>
              </a:solidFill>
              <a:latin typeface="Century Gothic" panose="020B0502020202020204" pitchFamily="34" charset="0"/>
            </a:endParaRPr>
          </a:p>
          <a:p>
            <a:r>
              <a:rPr altLang="sk-SK">
                <a:solidFill>
                  <a:schemeClr val="accent1"/>
                </a:solidFill>
                <a:latin typeface="Century Gothic" panose="020B0502020202020204" pitchFamily="34" charset="0"/>
              </a:rPr>
              <a:t>Ex Libris uprednostnil frázu </a:t>
            </a:r>
            <a:r>
              <a:rPr altLang="sk-SK" b="1">
                <a:solidFill>
                  <a:schemeClr val="accent1"/>
                </a:solidFill>
                <a:latin typeface="Century Gothic" panose="020B0502020202020204" pitchFamily="34" charset="0"/>
              </a:rPr>
              <a:t>„jednotný rámec riadenia zdrojov“ </a:t>
            </a:r>
            <a:r>
              <a:rPr altLang="sk-SK">
                <a:solidFill>
                  <a:schemeClr val="accent1"/>
                </a:solidFill>
                <a:latin typeface="Century Gothic" panose="020B0502020202020204" pitchFamily="34" charset="0"/>
              </a:rPr>
              <a:t>(unified resource management framework)</a:t>
            </a:r>
          </a:p>
          <a:p>
            <a:r>
              <a:rPr altLang="sk-SK" b="1">
                <a:solidFill>
                  <a:schemeClr val="accent1"/>
                </a:solidFill>
                <a:latin typeface="Century Gothic" panose="020B0502020202020204" pitchFamily="34" charset="0"/>
              </a:rPr>
              <a:t>Marshall Breeding</a:t>
            </a:r>
            <a:r>
              <a:rPr altLang="sk-SK">
                <a:solidFill>
                  <a:schemeClr val="accent1"/>
                </a:solidFill>
                <a:latin typeface="Century Gothic" panose="020B0502020202020204" pitchFamily="34" charset="0"/>
              </a:rPr>
              <a:t> navrhol v r. 2011 pre túto kategóriu systémov pomenovanie LSP – „library system platform“</a:t>
            </a:r>
            <a:endParaRPr altLang="sk-SK" b="1">
              <a:solidFill>
                <a:schemeClr val="accent1"/>
              </a:solidFill>
              <a:latin typeface="Century Gothic" panose="020B0502020202020204" pitchFamily="34" charset="0"/>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Nadpis 1">
            <a:extLst>
              <a:ext uri="{FF2B5EF4-FFF2-40B4-BE49-F238E27FC236}">
                <a16:creationId xmlns:a16="http://schemas.microsoft.com/office/drawing/2014/main" id="{0A5EA89C-B36C-D2CE-AF35-A952F2ABBEA4}"/>
              </a:ext>
            </a:extLst>
          </p:cNvPr>
          <p:cNvSpPr txBox="1">
            <a:spLocks noGrp="1" noChangeArrowheads="1"/>
          </p:cNvSpPr>
          <p:nvPr>
            <p:ph type="title"/>
          </p:nvPr>
        </p:nvSpPr>
        <p:spPr/>
        <p:txBody>
          <a:bodyPr/>
          <a:lstStyle/>
          <a:p>
            <a:r>
              <a:rPr altLang="sk-SK">
                <a:latin typeface="Century Gothic" panose="020B0502020202020204" pitchFamily="34" charset="0"/>
              </a:rPr>
              <a:t>Funkčné charakteristiky LSP</a:t>
            </a:r>
          </a:p>
        </p:txBody>
      </p:sp>
      <p:sp>
        <p:nvSpPr>
          <p:cNvPr id="47106" name="Zástupný objekt pre obsah 2">
            <a:extLst>
              <a:ext uri="{FF2B5EF4-FFF2-40B4-BE49-F238E27FC236}">
                <a16:creationId xmlns:a16="http://schemas.microsoft.com/office/drawing/2014/main" id="{B607B9A1-F9C6-4F40-0F62-D369C84D3A81}"/>
              </a:ext>
            </a:extLst>
          </p:cNvPr>
          <p:cNvSpPr txBox="1">
            <a:spLocks noGrp="1" noChangeArrowheads="1"/>
          </p:cNvSpPr>
          <p:nvPr>
            <p:ph idx="1"/>
          </p:nvPr>
        </p:nvSpPr>
        <p:spPr>
          <a:xfrm>
            <a:off x="1117600" y="1701800"/>
            <a:ext cx="10156825" cy="4643438"/>
          </a:xfrm>
        </p:spPr>
        <p:txBody>
          <a:bodyPr/>
          <a:lstStyle/>
          <a:p>
            <a:r>
              <a:rPr altLang="sk-SK">
                <a:solidFill>
                  <a:schemeClr val="accent1"/>
                </a:solidFill>
                <a:latin typeface="Century Gothic" panose="020B0502020202020204" pitchFamily="34" charset="0"/>
              </a:rPr>
              <a:t>Flexibilné štruktúry metaúdajov schopné popísať rôzne formáty obsahu</a:t>
            </a:r>
          </a:p>
          <a:p>
            <a:r>
              <a:rPr altLang="sk-SK">
                <a:solidFill>
                  <a:schemeClr val="accent1"/>
                </a:solidFill>
                <a:latin typeface="Century Gothic" panose="020B0502020202020204" pitchFamily="34" charset="0"/>
              </a:rPr>
              <a:t>Pracovné postupy akvizície a katalogizačné vyhovujú elektronickým aj tlačeným zdrojom a ich obchodným a právnym rámcom</a:t>
            </a:r>
          </a:p>
          <a:p>
            <a:r>
              <a:rPr altLang="sk-SK">
                <a:solidFill>
                  <a:schemeClr val="accent1"/>
                </a:solidFill>
                <a:latin typeface="Century Gothic" panose="020B0502020202020204" pitchFamily="34" charset="0"/>
              </a:rPr>
              <a:t>Integrované vedomostné bázy pre správu elektronických zdrojov</a:t>
            </a:r>
          </a:p>
          <a:p>
            <a:r>
              <a:rPr altLang="sk-SK">
                <a:solidFill>
                  <a:schemeClr val="accent1"/>
                </a:solidFill>
                <a:latin typeface="Century Gothic" panose="020B0502020202020204" pitchFamily="34" charset="0"/>
              </a:rPr>
              <a:t>Pracovné postupy podľa viacerých modelov obstarávania:</a:t>
            </a:r>
          </a:p>
          <a:p>
            <a:pPr marL="742950" lvl="1" indent="-285750">
              <a:spcBef>
                <a:spcPts val="600"/>
              </a:spcBef>
              <a:buFont typeface="Arial" panose="020B0604020202020204" pitchFamily="34" charset="0"/>
              <a:buChar char="•"/>
            </a:pPr>
            <a:r>
              <a:rPr altLang="sk-SK" sz="1400">
                <a:solidFill>
                  <a:schemeClr val="accent1"/>
                </a:solidFill>
                <a:latin typeface="Century Gothic" panose="020B0502020202020204" pitchFamily="34" charset="0"/>
              </a:rPr>
              <a:t>Predplatné elektronických zdrojov</a:t>
            </a:r>
          </a:p>
          <a:p>
            <a:pPr marL="742950" lvl="1" indent="-285750">
              <a:spcBef>
                <a:spcPts val="600"/>
              </a:spcBef>
              <a:buFont typeface="Arial" panose="020B0604020202020204" pitchFamily="34" charset="0"/>
              <a:buChar char="•"/>
            </a:pPr>
            <a:r>
              <a:rPr altLang="sk-SK" sz="1400">
                <a:solidFill>
                  <a:schemeClr val="accent1"/>
                </a:solidFill>
                <a:latin typeface="Century Gothic" panose="020B0502020202020204" pitchFamily="34" charset="0"/>
              </a:rPr>
              <a:t>Výber materiálov s otvoreným prístupom</a:t>
            </a:r>
          </a:p>
          <a:p>
            <a:pPr marL="742950" lvl="1" indent="-285750">
              <a:spcBef>
                <a:spcPts val="600"/>
              </a:spcBef>
              <a:buFont typeface="Arial" panose="020B0604020202020204" pitchFamily="34" charset="0"/>
              <a:buChar char="•"/>
            </a:pPr>
            <a:r>
              <a:rPr altLang="sk-SK" sz="1400">
                <a:solidFill>
                  <a:schemeClr val="accent1"/>
                </a:solidFill>
                <a:latin typeface="Century Gothic" panose="020B0502020202020204" pitchFamily="34" charset="0"/>
              </a:rPr>
              <a:t>Správa poplatkov za platby za položky</a:t>
            </a:r>
          </a:p>
          <a:p>
            <a:pPr marL="742950" lvl="1" indent="-285750">
              <a:spcBef>
                <a:spcPts val="600"/>
              </a:spcBef>
              <a:buFont typeface="Arial" panose="020B0604020202020204" pitchFamily="34" charset="0"/>
              <a:buChar char="•"/>
            </a:pPr>
            <a:r>
              <a:rPr altLang="sk-SK" sz="1400">
                <a:solidFill>
                  <a:schemeClr val="accent1"/>
                </a:solidFill>
                <a:latin typeface="Century Gothic" panose="020B0502020202020204" pitchFamily="34" charset="0"/>
              </a:rPr>
              <a:t>Akvizície riadené dopytom</a:t>
            </a:r>
          </a:p>
          <a:p>
            <a:pPr marL="742950" lvl="1" indent="-285750">
              <a:spcBef>
                <a:spcPts val="600"/>
              </a:spcBef>
              <a:buFont typeface="Arial" panose="020B0604020202020204" pitchFamily="34" charset="0"/>
              <a:buChar char="•"/>
            </a:pPr>
            <a:r>
              <a:rPr altLang="sk-SK" sz="1400">
                <a:solidFill>
                  <a:schemeClr val="accent1"/>
                </a:solidFill>
                <a:latin typeface="Century Gothic" panose="020B0502020202020204" pitchFamily="34" charset="0"/>
              </a:rPr>
              <a:t>Nákup fyzických materiálov</a:t>
            </a:r>
          </a:p>
          <a:p>
            <a:endParaRPr altLang="sk-SK">
              <a:latin typeface="Century Gothic" panose="020B0502020202020204" pitchFamily="34" charset="0"/>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Nadpis 1">
            <a:extLst>
              <a:ext uri="{FF2B5EF4-FFF2-40B4-BE49-F238E27FC236}">
                <a16:creationId xmlns:a16="http://schemas.microsoft.com/office/drawing/2014/main" id="{F36994B7-5BAF-4AD1-C445-1978CD3F3720}"/>
              </a:ext>
            </a:extLst>
          </p:cNvPr>
          <p:cNvSpPr txBox="1">
            <a:spLocks noGrp="1" noChangeArrowheads="1"/>
          </p:cNvSpPr>
          <p:nvPr>
            <p:ph type="title"/>
          </p:nvPr>
        </p:nvSpPr>
        <p:spPr/>
        <p:txBody>
          <a:bodyPr/>
          <a:lstStyle/>
          <a:p>
            <a:r>
              <a:rPr altLang="sk-SK">
                <a:latin typeface="Century Gothic" panose="020B0502020202020204" pitchFamily="34" charset="0"/>
              </a:rPr>
              <a:t>Funkčné charakteristiky LSP (2)</a:t>
            </a:r>
          </a:p>
        </p:txBody>
      </p:sp>
      <p:sp>
        <p:nvSpPr>
          <p:cNvPr id="3" name="Zástupný objekt pre obsah 2">
            <a:extLst>
              <a:ext uri="{FF2B5EF4-FFF2-40B4-BE49-F238E27FC236}">
                <a16:creationId xmlns:a16="http://schemas.microsoft.com/office/drawing/2014/main" id="{AAF9A873-B9EB-80D2-2034-3CF316E12DBC}"/>
              </a:ext>
            </a:extLst>
          </p:cNvPr>
          <p:cNvSpPr>
            <a:spLocks noGrp="1"/>
          </p:cNvSpPr>
          <p:nvPr>
            <p:ph idx="1"/>
          </p:nvPr>
        </p:nvSpPr>
        <p:spPr/>
        <p:txBody>
          <a:bodyPr/>
          <a:lstStyle/>
          <a:p>
            <a:pPr>
              <a:defRPr/>
            </a:pPr>
            <a:r>
              <a:rPr dirty="0">
                <a:solidFill>
                  <a:schemeClr val="accent1"/>
                </a:solidFill>
                <a:latin typeface="Century Gothic" panose="020B0502020202020204" pitchFamily="34" charset="0"/>
              </a:rPr>
              <a:t>Moderný prístup softvéru ako služby (</a:t>
            </a:r>
            <a:r>
              <a:rPr dirty="0" err="1">
                <a:solidFill>
                  <a:schemeClr val="accent1"/>
                </a:solidFill>
                <a:latin typeface="Century Gothic" panose="020B0502020202020204" pitchFamily="34" charset="0"/>
              </a:rPr>
              <a:t>SaaS</a:t>
            </a:r>
            <a:r>
              <a:rPr dirty="0">
                <a:solidFill>
                  <a:schemeClr val="accent1"/>
                </a:solidFill>
                <a:latin typeface="Century Gothic" panose="020B0502020202020204" pitchFamily="34" charset="0"/>
              </a:rPr>
              <a:t>)</a:t>
            </a:r>
          </a:p>
          <a:p>
            <a:pPr>
              <a:defRPr/>
            </a:pPr>
            <a:r>
              <a:rPr dirty="0">
                <a:solidFill>
                  <a:schemeClr val="accent1"/>
                </a:solidFill>
                <a:latin typeface="Century Gothic" panose="020B0502020202020204" pitchFamily="34" charset="0"/>
              </a:rPr>
              <a:t>Podpora všetkých knižníc používajúcich produkt na jednej inštancii systému</a:t>
            </a:r>
          </a:p>
          <a:p>
            <a:pPr algn="just">
              <a:defRPr/>
            </a:pPr>
            <a:r>
              <a:rPr dirty="0">
                <a:solidFill>
                  <a:schemeClr val="accent1"/>
                </a:solidFill>
                <a:latin typeface="Century Gothic" panose="020B0502020202020204" pitchFamily="34" charset="0"/>
              </a:rPr>
              <a:t>Aktualizácie softvéru v pravidelných intervaloch</a:t>
            </a:r>
          </a:p>
          <a:p>
            <a:pPr>
              <a:defRPr/>
            </a:pPr>
            <a:r>
              <a:rPr dirty="0">
                <a:solidFill>
                  <a:schemeClr val="accent1"/>
                </a:solidFill>
                <a:latin typeface="Century Gothic" panose="020B0502020202020204" pitchFamily="34" charset="0"/>
              </a:rPr>
              <a:t>Natívne webové rozhrania pre všetky funkcie zamestnancov a používateľov</a:t>
            </a:r>
          </a:p>
          <a:p>
            <a:pPr>
              <a:defRPr/>
            </a:pPr>
            <a:r>
              <a:rPr dirty="0">
                <a:solidFill>
                  <a:schemeClr val="accent1"/>
                </a:solidFill>
                <a:latin typeface="Century Gothic" panose="020B0502020202020204" pitchFamily="34" charset="0"/>
              </a:rPr>
              <a:t>Aplikačné programovacie rozhrania (API)</a:t>
            </a:r>
          </a:p>
          <a:p>
            <a:pPr marL="0" indent="0" algn="just">
              <a:buFont typeface="Arial" panose="020B0604020202020204" pitchFamily="34" charset="0"/>
              <a:buNone/>
              <a:defRPr/>
            </a:pPr>
            <a:r>
              <a:rPr dirty="0">
                <a:solidFill>
                  <a:schemeClr val="accent1"/>
                </a:solidFill>
                <a:latin typeface="Century Gothic" panose="020B0502020202020204" pitchFamily="34" charset="0"/>
              </a:rPr>
              <a:t> </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Nadpis 1">
            <a:extLst>
              <a:ext uri="{FF2B5EF4-FFF2-40B4-BE49-F238E27FC236}">
                <a16:creationId xmlns:a16="http://schemas.microsoft.com/office/drawing/2014/main" id="{32F0209E-EB33-1716-CC1F-B55EF97DFC6F}"/>
              </a:ext>
            </a:extLst>
          </p:cNvPr>
          <p:cNvSpPr txBox="1">
            <a:spLocks noGrp="1" noChangeArrowheads="1"/>
          </p:cNvSpPr>
          <p:nvPr>
            <p:ph type="title"/>
          </p:nvPr>
        </p:nvSpPr>
        <p:spPr/>
        <p:txBody>
          <a:bodyPr/>
          <a:lstStyle/>
          <a:p>
            <a:r>
              <a:rPr altLang="sk-SK">
                <a:latin typeface="Century Gothic" panose="020B0502020202020204" pitchFamily="34" charset="0"/>
              </a:rPr>
              <a:t>Funkčné charakteristiky LSP (3)</a:t>
            </a:r>
          </a:p>
        </p:txBody>
      </p:sp>
      <p:sp>
        <p:nvSpPr>
          <p:cNvPr id="49154" name="Zástupný objekt pre obsah 2">
            <a:extLst>
              <a:ext uri="{FF2B5EF4-FFF2-40B4-BE49-F238E27FC236}">
                <a16:creationId xmlns:a16="http://schemas.microsoft.com/office/drawing/2014/main" id="{F45D3347-B60D-A286-E26E-F01E93133C05}"/>
              </a:ext>
            </a:extLst>
          </p:cNvPr>
          <p:cNvSpPr txBox="1">
            <a:spLocks noGrp="1" noChangeArrowheads="1"/>
          </p:cNvSpPr>
          <p:nvPr>
            <p:ph idx="1"/>
          </p:nvPr>
        </p:nvSpPr>
        <p:spPr/>
        <p:txBody>
          <a:bodyPr/>
          <a:lstStyle/>
          <a:p>
            <a:r>
              <a:rPr altLang="sk-SK">
                <a:solidFill>
                  <a:schemeClr val="accent1"/>
                </a:solidFill>
                <a:latin typeface="Century Gothic" panose="020B0502020202020204" pitchFamily="34" charset="0"/>
              </a:rPr>
              <a:t>Hosting u dodávateľa alebo (alebo vlastný hosting)</a:t>
            </a:r>
          </a:p>
          <a:p>
            <a:r>
              <a:rPr altLang="sk-SK">
                <a:solidFill>
                  <a:schemeClr val="accent1"/>
                </a:solidFill>
                <a:latin typeface="Century Gothic" panose="020B0502020202020204" pitchFamily="34" charset="0"/>
              </a:rPr>
              <a:t>Schopnosť oddeliť inštitucionálne údaje podľa potreby</a:t>
            </a:r>
          </a:p>
          <a:p>
            <a:pPr marL="742950" lvl="1" indent="-285750">
              <a:buFont typeface="Arial" panose="020B0604020202020204" pitchFamily="34" charset="0"/>
              <a:buChar char="•"/>
            </a:pPr>
            <a:r>
              <a:rPr altLang="sk-SK">
                <a:solidFill>
                  <a:schemeClr val="accent1"/>
                </a:solidFill>
                <a:latin typeface="Century Gothic" panose="020B0502020202020204" pitchFamily="34" charset="0"/>
              </a:rPr>
              <a:t>Údaje používateľa</a:t>
            </a:r>
          </a:p>
          <a:p>
            <a:pPr marL="742950" lvl="1" indent="-285750">
              <a:buFont typeface="Arial" panose="020B0604020202020204" pitchFamily="34" charset="0"/>
              <a:buChar char="•"/>
            </a:pPr>
            <a:r>
              <a:rPr altLang="sk-SK">
                <a:solidFill>
                  <a:schemeClr val="accent1"/>
                </a:solidFill>
                <a:latin typeface="Century Gothic" panose="020B0502020202020204" pitchFamily="34" charset="0"/>
              </a:rPr>
              <a:t>Finančné záznamy</a:t>
            </a:r>
          </a:p>
          <a:p>
            <a:pPr marL="742950" lvl="1" indent="-285750">
              <a:buFont typeface="Arial" panose="020B0604020202020204" pitchFamily="34" charset="0"/>
              <a:buChar char="•"/>
            </a:pPr>
            <a:r>
              <a:rPr altLang="sk-SK">
                <a:solidFill>
                  <a:schemeClr val="accent1"/>
                </a:solidFill>
                <a:latin typeface="Century Gothic" panose="020B0502020202020204" pitchFamily="34" charset="0"/>
              </a:rPr>
              <a:t>Údaje o lokálnej zbierke</a:t>
            </a:r>
          </a:p>
          <a:p>
            <a:r>
              <a:rPr altLang="sk-SK">
                <a:solidFill>
                  <a:schemeClr val="accent1"/>
                </a:solidFill>
                <a:latin typeface="Century Gothic" panose="020B0502020202020204" pitchFamily="34" charset="0"/>
              </a:rPr>
              <a:t>Schopnosť agregovať údaje podľa potreby</a:t>
            </a:r>
          </a:p>
          <a:p>
            <a:pPr marL="742950" lvl="1" indent="-285750">
              <a:buFont typeface="Arial" panose="020B0604020202020204" pitchFamily="34" charset="0"/>
              <a:buChar char="•"/>
            </a:pPr>
            <a:r>
              <a:rPr altLang="sk-SK">
                <a:solidFill>
                  <a:schemeClr val="accent1"/>
                </a:solidFill>
                <a:latin typeface="Century Gothic" panose="020B0502020202020204" pitchFamily="34" charset="0"/>
              </a:rPr>
              <a:t>Zdieľané vedomostné databázy</a:t>
            </a:r>
          </a:p>
          <a:p>
            <a:pPr marL="742950" lvl="1" indent="-285750">
              <a:buFont typeface="Arial" panose="020B0604020202020204" pitchFamily="34" charset="0"/>
              <a:buChar char="•"/>
            </a:pPr>
            <a:r>
              <a:rPr altLang="sk-SK">
                <a:solidFill>
                  <a:schemeClr val="accent1"/>
                </a:solidFill>
                <a:latin typeface="Century Gothic" panose="020B0502020202020204" pitchFamily="34" charset="0"/>
              </a:rPr>
              <a:t>Indexy zo zisťovania (discovery)</a:t>
            </a:r>
          </a:p>
          <a:p>
            <a:pPr marL="742950" lvl="1" indent="-285750">
              <a:buFont typeface="Arial" panose="020B0604020202020204" pitchFamily="34" charset="0"/>
              <a:buChar char="•"/>
            </a:pPr>
            <a:r>
              <a:rPr altLang="sk-SK">
                <a:solidFill>
                  <a:schemeClr val="accent1"/>
                </a:solidFill>
                <a:latin typeface="Century Gothic" panose="020B0502020202020204" pitchFamily="34" charset="0"/>
              </a:rPr>
              <a:t>Sociálne alebo komunitné zdroje</a:t>
            </a:r>
          </a:p>
          <a:p>
            <a:endParaRPr altLang="sk-SK">
              <a:latin typeface="Century Gothic" panose="020B0502020202020204" pitchFamily="34" charset="0"/>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Nadpis 1">
            <a:extLst>
              <a:ext uri="{FF2B5EF4-FFF2-40B4-BE49-F238E27FC236}">
                <a16:creationId xmlns:a16="http://schemas.microsoft.com/office/drawing/2014/main" id="{A572AA11-5690-4E8C-5C0E-D97F24B086A9}"/>
              </a:ext>
            </a:extLst>
          </p:cNvPr>
          <p:cNvSpPr txBox="1">
            <a:spLocks noGrp="1" noChangeArrowheads="1"/>
          </p:cNvSpPr>
          <p:nvPr>
            <p:ph type="title"/>
          </p:nvPr>
        </p:nvSpPr>
        <p:spPr/>
        <p:txBody>
          <a:bodyPr/>
          <a:lstStyle/>
          <a:p>
            <a:r>
              <a:rPr altLang="sk-SK">
                <a:latin typeface="Century Gothic" panose="020B0502020202020204" pitchFamily="34" charset="0"/>
              </a:rPr>
              <a:t>Cloud computing </a:t>
            </a:r>
          </a:p>
        </p:txBody>
      </p:sp>
      <p:sp>
        <p:nvSpPr>
          <p:cNvPr id="50178" name="Zástupný objekt pre obsah 2">
            <a:extLst>
              <a:ext uri="{FF2B5EF4-FFF2-40B4-BE49-F238E27FC236}">
                <a16:creationId xmlns:a16="http://schemas.microsoft.com/office/drawing/2014/main" id="{6CB4D6D4-8A25-626C-572D-ACF75BF50756}"/>
              </a:ext>
            </a:extLst>
          </p:cNvPr>
          <p:cNvSpPr txBox="1">
            <a:spLocks noGrp="1" noChangeArrowheads="1"/>
          </p:cNvSpPr>
          <p:nvPr>
            <p:ph idx="1"/>
          </p:nvPr>
        </p:nvSpPr>
        <p:spPr/>
        <p:txBody>
          <a:bodyPr/>
          <a:lstStyle/>
          <a:p>
            <a:pPr marL="0" indent="0">
              <a:buFont typeface="Arial" panose="020B0604020202020204" pitchFamily="34" charset="0"/>
              <a:buNone/>
            </a:pPr>
            <a:r>
              <a:rPr altLang="sk-SK">
                <a:solidFill>
                  <a:schemeClr val="accent1"/>
                </a:solidFill>
                <a:latin typeface="Century Gothic" panose="020B0502020202020204" pitchFamily="34" charset="0"/>
              </a:rPr>
              <a:t>Nový trend v knižničných službách</a:t>
            </a:r>
          </a:p>
          <a:p>
            <a:pPr marL="0" indent="0">
              <a:buFont typeface="Arial" panose="020B0604020202020204" pitchFamily="34" charset="0"/>
              <a:buNone/>
            </a:pPr>
            <a:r>
              <a:rPr altLang="sk-SK">
                <a:solidFill>
                  <a:schemeClr val="accent1"/>
                </a:solidFill>
                <a:latin typeface="Century Gothic" panose="020B0502020202020204" pitchFamily="34" charset="0"/>
              </a:rPr>
              <a:t>Poskytovanie služieb prostredníctvom cloud computingu technológií znamená zásadnú zmenu knižničnej politiky</a:t>
            </a:r>
          </a:p>
          <a:p>
            <a:pPr marL="0" indent="0">
              <a:buFont typeface="Arial" panose="020B0604020202020204" pitchFamily="34" charset="0"/>
              <a:buNone/>
            </a:pPr>
            <a:r>
              <a:rPr altLang="sk-SK">
                <a:solidFill>
                  <a:schemeClr val="accent1"/>
                </a:solidFill>
                <a:latin typeface="Century Gothic" panose="020B0502020202020204" pitchFamily="34" charset="0"/>
              </a:rPr>
              <a:t>Existujú platformy LSP využívajúce cloud computing </a:t>
            </a:r>
          </a:p>
          <a:p>
            <a:pPr marL="0" indent="0">
              <a:buFont typeface="Arial" panose="020B0604020202020204" pitchFamily="34" charset="0"/>
              <a:buNone/>
            </a:pPr>
            <a:r>
              <a:rPr altLang="sk-SK">
                <a:solidFill>
                  <a:schemeClr val="accent1"/>
                </a:solidFill>
                <a:latin typeface="Century Gothic" panose="020B0502020202020204" pitchFamily="34" charset="0"/>
              </a:rPr>
              <a:t>Zvyšuje sa využívanie internetu a webových technológií</a:t>
            </a:r>
          </a:p>
          <a:p>
            <a:pPr marL="0" indent="0">
              <a:buFont typeface="Arial" panose="020B0604020202020204" pitchFamily="34" charset="0"/>
              <a:buNone/>
            </a:pPr>
            <a:r>
              <a:rPr altLang="sk-SK">
                <a:solidFill>
                  <a:schemeClr val="accent1"/>
                </a:solidFill>
                <a:latin typeface="Century Gothic" panose="020B0502020202020204" pitchFamily="34" charset="0"/>
              </a:rPr>
              <a:t>Umožňuje zdieľanie distribuovaných zdrojov a služieb, ktoré patria rôznym organizáciám alebo lokalitám</a:t>
            </a:r>
          </a:p>
          <a:p>
            <a:pPr marL="0" indent="0">
              <a:buFont typeface="Arial" panose="020B0604020202020204" pitchFamily="34" charset="0"/>
              <a:buNone/>
            </a:pPr>
            <a:endParaRPr altLang="sk-SK">
              <a:latin typeface="Century Gothic" panose="020B0502020202020204" pitchFamily="34" charset="0"/>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Nadpis 1">
            <a:extLst>
              <a:ext uri="{FF2B5EF4-FFF2-40B4-BE49-F238E27FC236}">
                <a16:creationId xmlns:a16="http://schemas.microsoft.com/office/drawing/2014/main" id="{F5AF1DC8-0682-7AB5-80E1-7D1124B4AD26}"/>
              </a:ext>
            </a:extLst>
          </p:cNvPr>
          <p:cNvSpPr txBox="1">
            <a:spLocks noGrp="1" noChangeArrowheads="1"/>
          </p:cNvSpPr>
          <p:nvPr>
            <p:ph type="title"/>
          </p:nvPr>
        </p:nvSpPr>
        <p:spPr/>
        <p:txBody>
          <a:bodyPr/>
          <a:lstStyle/>
          <a:p>
            <a:r>
              <a:rPr altLang="sk-SK">
                <a:latin typeface="Century Gothic" panose="020B0502020202020204" pitchFamily="34" charset="0"/>
              </a:rPr>
              <a:t>Cloud verejný, privátny, hybridný</a:t>
            </a:r>
          </a:p>
        </p:txBody>
      </p:sp>
      <p:sp>
        <p:nvSpPr>
          <p:cNvPr id="3" name="Zástupný objekt pre obsah 2">
            <a:extLst>
              <a:ext uri="{FF2B5EF4-FFF2-40B4-BE49-F238E27FC236}">
                <a16:creationId xmlns:a16="http://schemas.microsoft.com/office/drawing/2014/main" id="{8AA24DD4-E072-61A3-35B6-0FD500A84F4A}"/>
              </a:ext>
            </a:extLst>
          </p:cNvPr>
          <p:cNvSpPr>
            <a:spLocks noGrp="1"/>
          </p:cNvSpPr>
          <p:nvPr>
            <p:ph idx="1"/>
          </p:nvPr>
        </p:nvSpPr>
        <p:spPr/>
        <p:txBody>
          <a:bodyPr/>
          <a:lstStyle/>
          <a:p>
            <a:pPr marL="0" indent="0">
              <a:lnSpc>
                <a:spcPct val="100000"/>
              </a:lnSpc>
              <a:spcBef>
                <a:spcPts val="1200"/>
              </a:spcBef>
              <a:buFont typeface="Arial" panose="020B0604020202020204" pitchFamily="34" charset="0"/>
              <a:buNone/>
              <a:defRPr/>
            </a:pPr>
            <a:r>
              <a:rPr dirty="0">
                <a:solidFill>
                  <a:srgbClr val="212529"/>
                </a:solidFill>
                <a:latin typeface="Century Gothic" panose="020B0502020202020204" pitchFamily="34" charset="0"/>
              </a:rPr>
              <a:t>Vytvoreniu prostredia, v ktorom </a:t>
            </a:r>
          </a:p>
          <a:p>
            <a:pPr marL="457200" indent="-457200">
              <a:lnSpc>
                <a:spcPct val="100000"/>
              </a:lnSpc>
              <a:spcBef>
                <a:spcPts val="1200"/>
              </a:spcBef>
              <a:buFont typeface="+mj-lt"/>
              <a:buAutoNum type="arabicPeriod"/>
              <a:defRPr/>
            </a:pPr>
            <a:r>
              <a:rPr dirty="0">
                <a:solidFill>
                  <a:srgbClr val="212529"/>
                </a:solidFill>
                <a:latin typeface="Century Gothic" panose="020B0502020202020204" pitchFamily="34" charset="0"/>
              </a:rPr>
              <a:t>	</a:t>
            </a:r>
            <a:r>
              <a:rPr dirty="0" err="1">
                <a:solidFill>
                  <a:srgbClr val="212529"/>
                </a:solidFill>
                <a:latin typeface="Century Gothic" panose="020B0502020202020204" pitchFamily="34" charset="0"/>
              </a:rPr>
              <a:t>cloud</a:t>
            </a:r>
            <a:r>
              <a:rPr dirty="0">
                <a:solidFill>
                  <a:srgbClr val="212529"/>
                </a:solidFill>
                <a:latin typeface="Century Gothic" panose="020B0502020202020204" pitchFamily="34" charset="0"/>
              </a:rPr>
              <a:t> poskytuje IT</a:t>
            </a:r>
          </a:p>
          <a:p>
            <a:pPr marL="457200" indent="-457200">
              <a:lnSpc>
                <a:spcPct val="100000"/>
              </a:lnSpc>
              <a:spcBef>
                <a:spcPts val="1200"/>
              </a:spcBef>
              <a:buFont typeface="+mj-lt"/>
              <a:buAutoNum type="arabicPeriod"/>
              <a:defRPr/>
            </a:pPr>
            <a:r>
              <a:rPr dirty="0">
                <a:solidFill>
                  <a:srgbClr val="212529"/>
                </a:solidFill>
                <a:latin typeface="Century Gothic" panose="020B0502020202020204" pitchFamily="34" charset="0"/>
              </a:rPr>
              <a:t>	poskytuje vzdialene škálovateľné zdroje</a:t>
            </a:r>
          </a:p>
          <a:p>
            <a:pPr marL="0" indent="0">
              <a:lnSpc>
                <a:spcPct val="100000"/>
              </a:lnSpc>
              <a:spcBef>
                <a:spcPts val="1200"/>
              </a:spcBef>
              <a:buFont typeface="Arial" panose="020B0604020202020204" pitchFamily="34" charset="0"/>
              <a:buNone/>
              <a:defRPr/>
            </a:pPr>
            <a:r>
              <a:rPr dirty="0">
                <a:solidFill>
                  <a:srgbClr val="212529"/>
                </a:solidFill>
                <a:latin typeface="Century Gothic" panose="020B0502020202020204" pitchFamily="34" charset="0"/>
              </a:rPr>
              <a:t>Inštitúcie presúvajú svoj softvér a infraštruktúru do </a:t>
            </a:r>
            <a:r>
              <a:rPr dirty="0" err="1">
                <a:solidFill>
                  <a:srgbClr val="212529"/>
                </a:solidFill>
                <a:latin typeface="Century Gothic" panose="020B0502020202020204" pitchFamily="34" charset="0"/>
              </a:rPr>
              <a:t>cloudu</a:t>
            </a:r>
            <a:r>
              <a:rPr dirty="0">
                <a:solidFill>
                  <a:srgbClr val="212529"/>
                </a:solidFill>
                <a:latin typeface="Century Gothic" panose="020B0502020202020204" pitchFamily="34" charset="0"/>
              </a:rPr>
              <a:t> 	snaha maximalizovať výhody, </a:t>
            </a:r>
          </a:p>
          <a:p>
            <a:pPr>
              <a:lnSpc>
                <a:spcPct val="100000"/>
              </a:lnSpc>
              <a:spcBef>
                <a:spcPts val="1200"/>
              </a:spcBef>
              <a:defRPr/>
            </a:pPr>
            <a:r>
              <a:rPr dirty="0">
                <a:solidFill>
                  <a:srgbClr val="212529"/>
                </a:solidFill>
                <a:latin typeface="Century Gothic" panose="020B0502020202020204" pitchFamily="34" charset="0"/>
              </a:rPr>
              <a:t>	agilita, </a:t>
            </a:r>
          </a:p>
          <a:p>
            <a:pPr>
              <a:lnSpc>
                <a:spcPct val="100000"/>
              </a:lnSpc>
              <a:spcBef>
                <a:spcPts val="1200"/>
              </a:spcBef>
              <a:defRPr/>
            </a:pPr>
            <a:r>
              <a:rPr dirty="0">
                <a:solidFill>
                  <a:srgbClr val="212529"/>
                </a:solidFill>
                <a:latin typeface="Century Gothic" panose="020B0502020202020204" pitchFamily="34" charset="0"/>
              </a:rPr>
              <a:t>	škálovateľnosť  </a:t>
            </a:r>
          </a:p>
          <a:p>
            <a:pPr>
              <a:lnSpc>
                <a:spcPct val="100000"/>
              </a:lnSpc>
              <a:spcBef>
                <a:spcPts val="1200"/>
              </a:spcBef>
              <a:defRPr/>
            </a:pPr>
            <a:r>
              <a:rPr dirty="0">
                <a:solidFill>
                  <a:srgbClr val="212529"/>
                </a:solidFill>
                <a:latin typeface="Century Gothic" panose="020B0502020202020204" pitchFamily="34" charset="0"/>
              </a:rPr>
              <a:t>	úspora nákladov</a:t>
            </a:r>
          </a:p>
          <a:p>
            <a:pPr>
              <a:lnSpc>
                <a:spcPct val="100000"/>
              </a:lnSpc>
              <a:spcBef>
                <a:spcPts val="1200"/>
              </a:spcBef>
              <a:defRPr/>
            </a:pPr>
            <a:r>
              <a:rPr dirty="0">
                <a:solidFill>
                  <a:srgbClr val="212529"/>
                </a:solidFill>
                <a:latin typeface="Century Gothic" panose="020B0502020202020204" pitchFamily="34" charset="0"/>
              </a:rPr>
              <a:t>	minimalizácia </a:t>
            </a:r>
            <a:r>
              <a:rPr dirty="0" err="1">
                <a:solidFill>
                  <a:srgbClr val="212529"/>
                </a:solidFill>
                <a:latin typeface="Century Gothic" panose="020B0502020202020204" pitchFamily="34" charset="0"/>
              </a:rPr>
              <a:t>rizíká</a:t>
            </a:r>
            <a:endParaRPr dirty="0">
              <a:latin typeface="Century Gothic" panose="020B0502020202020204" pitchFamily="34"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adpis 1">
            <a:extLst>
              <a:ext uri="{FF2B5EF4-FFF2-40B4-BE49-F238E27FC236}">
                <a16:creationId xmlns:a16="http://schemas.microsoft.com/office/drawing/2014/main" id="{AACBC7D7-7B75-6E4E-F7D9-3D67B2FF9DD8}"/>
              </a:ext>
            </a:extLst>
          </p:cNvPr>
          <p:cNvSpPr txBox="1">
            <a:spLocks noGrp="1" noChangeArrowheads="1"/>
          </p:cNvSpPr>
          <p:nvPr>
            <p:ph type="title"/>
          </p:nvPr>
        </p:nvSpPr>
        <p:spPr/>
        <p:txBody>
          <a:bodyPr/>
          <a:lstStyle/>
          <a:p>
            <a:r>
              <a:rPr altLang="sk-SK">
                <a:latin typeface="Century Gothic" panose="020B0502020202020204" pitchFamily="34" charset="0"/>
              </a:rPr>
              <a:t>Smart library</a:t>
            </a:r>
          </a:p>
        </p:txBody>
      </p:sp>
      <p:pic>
        <p:nvPicPr>
          <p:cNvPr id="17410" name="Picture 4" descr="Smart Library">
            <a:extLst>
              <a:ext uri="{FF2B5EF4-FFF2-40B4-BE49-F238E27FC236}">
                <a16:creationId xmlns:a16="http://schemas.microsoft.com/office/drawing/2014/main" id="{69960BA9-3328-8FFF-1D30-70C824DB8CC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89038" y="1701800"/>
            <a:ext cx="9218612" cy="4892675"/>
          </a:xfrm>
          <a:noFill/>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Nadpis 1">
            <a:extLst>
              <a:ext uri="{FF2B5EF4-FFF2-40B4-BE49-F238E27FC236}">
                <a16:creationId xmlns:a16="http://schemas.microsoft.com/office/drawing/2014/main" id="{D5A728A2-C5CF-ED69-E418-ECAE134B3234}"/>
              </a:ext>
            </a:extLst>
          </p:cNvPr>
          <p:cNvSpPr txBox="1">
            <a:spLocks noGrp="1" noChangeArrowheads="1"/>
          </p:cNvSpPr>
          <p:nvPr>
            <p:ph type="title"/>
          </p:nvPr>
        </p:nvSpPr>
        <p:spPr/>
        <p:txBody>
          <a:bodyPr/>
          <a:lstStyle/>
          <a:p>
            <a:endParaRPr altLang="sk-SK">
              <a:latin typeface="Century Gothic" panose="020B0502020202020204" pitchFamily="34" charset="0"/>
            </a:endParaRPr>
          </a:p>
        </p:txBody>
      </p:sp>
      <p:pic>
        <p:nvPicPr>
          <p:cNvPr id="52226" name="Picture 2">
            <a:extLst>
              <a:ext uri="{FF2B5EF4-FFF2-40B4-BE49-F238E27FC236}">
                <a16:creationId xmlns:a16="http://schemas.microsoft.com/office/drawing/2014/main" id="{3B8B738F-9177-9234-D865-4C4DDE07C9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7600" y="1614488"/>
            <a:ext cx="10240963" cy="4751387"/>
          </a:xfrm>
          <a:noFill/>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Nadpis 1">
            <a:extLst>
              <a:ext uri="{FF2B5EF4-FFF2-40B4-BE49-F238E27FC236}">
                <a16:creationId xmlns:a16="http://schemas.microsoft.com/office/drawing/2014/main" id="{65A1B883-AE67-A727-D5BE-5B236F412420}"/>
              </a:ext>
            </a:extLst>
          </p:cNvPr>
          <p:cNvSpPr txBox="1">
            <a:spLocks noGrp="1" noChangeArrowheads="1"/>
          </p:cNvSpPr>
          <p:nvPr>
            <p:ph type="title"/>
          </p:nvPr>
        </p:nvSpPr>
        <p:spPr/>
        <p:txBody>
          <a:bodyPr/>
          <a:lstStyle/>
          <a:p>
            <a:r>
              <a:rPr altLang="sk-SK">
                <a:solidFill>
                  <a:srgbClr val="212529"/>
                </a:solidFill>
                <a:latin typeface="montserrat" panose="020F0502020204030204" pitchFamily="34" charset="0"/>
              </a:rPr>
              <a:t>Modely nasadenia cloudu</a:t>
            </a:r>
            <a:br>
              <a:rPr altLang="sk-SK">
                <a:solidFill>
                  <a:srgbClr val="212529"/>
                </a:solidFill>
                <a:latin typeface="montserrat" panose="020F0502020204030204" pitchFamily="34" charset="0"/>
              </a:rPr>
            </a:br>
            <a:endParaRPr altLang="sk-SK">
              <a:latin typeface="Century Gothic" panose="020B0502020202020204" pitchFamily="34" charset="0"/>
            </a:endParaRPr>
          </a:p>
        </p:txBody>
      </p:sp>
      <p:sp>
        <p:nvSpPr>
          <p:cNvPr id="53250" name="Zástupný objekt pre obsah 2">
            <a:extLst>
              <a:ext uri="{FF2B5EF4-FFF2-40B4-BE49-F238E27FC236}">
                <a16:creationId xmlns:a16="http://schemas.microsoft.com/office/drawing/2014/main" id="{8F69E17E-568E-6BCA-6BD0-4A9D92FA2EF3}"/>
              </a:ext>
            </a:extLst>
          </p:cNvPr>
          <p:cNvSpPr txBox="1">
            <a:spLocks noGrp="1" noChangeArrowheads="1"/>
          </p:cNvSpPr>
          <p:nvPr>
            <p:ph idx="1"/>
          </p:nvPr>
        </p:nvSpPr>
        <p:spPr/>
        <p:txBody>
          <a:bodyPr/>
          <a:lstStyle/>
          <a:p>
            <a:r>
              <a:rPr altLang="sk-SK" b="1">
                <a:solidFill>
                  <a:srgbClr val="386CCA"/>
                </a:solidFill>
                <a:latin typeface="montserrat" panose="020F0502020204030204" pitchFamily="34" charset="0"/>
                <a:hlinkClick r:id="rId3"/>
              </a:rPr>
              <a:t>Privátny cloud</a:t>
            </a:r>
            <a:r>
              <a:rPr altLang="sk-SK" b="1">
                <a:solidFill>
                  <a:srgbClr val="212529"/>
                </a:solidFill>
                <a:latin typeface="montserrat" panose="020F0502020204030204" pitchFamily="34" charset="0"/>
              </a:rPr>
              <a:t>: </a:t>
            </a:r>
            <a:r>
              <a:rPr altLang="sk-SK">
                <a:solidFill>
                  <a:srgbClr val="212529"/>
                </a:solidFill>
                <a:latin typeface="montserrat" panose="020F0502020204030204" pitchFamily="34" charset="0"/>
              </a:rPr>
              <a:t>Cloudové služby používa </a:t>
            </a:r>
            <a:r>
              <a:rPr altLang="sk-SK" b="1">
                <a:solidFill>
                  <a:srgbClr val="212529"/>
                </a:solidFill>
                <a:latin typeface="montserrat" panose="020F0502020204030204" pitchFamily="34" charset="0"/>
              </a:rPr>
              <a:t>jedna organizácia</a:t>
            </a:r>
            <a:r>
              <a:rPr altLang="sk-SK">
                <a:solidFill>
                  <a:srgbClr val="212529"/>
                </a:solidFill>
                <a:latin typeface="montserrat" panose="020F0502020204030204" pitchFamily="34" charset="0"/>
              </a:rPr>
              <a:t>, takže iba organizácia má prístup k svojim údajom a môže ich spravovať.</a:t>
            </a:r>
          </a:p>
          <a:p>
            <a:r>
              <a:rPr altLang="sk-SK" b="1">
                <a:solidFill>
                  <a:srgbClr val="386CCA"/>
                </a:solidFill>
                <a:latin typeface="montserrat" panose="020F0502020204030204" pitchFamily="34" charset="0"/>
                <a:hlinkClick r:id="rId3"/>
              </a:rPr>
              <a:t>Verejný cloud</a:t>
            </a:r>
            <a:r>
              <a:rPr altLang="sk-SK" b="1">
                <a:solidFill>
                  <a:srgbClr val="212529"/>
                </a:solidFill>
                <a:latin typeface="montserrat" panose="020F0502020204030204" pitchFamily="34" charset="0"/>
              </a:rPr>
              <a:t>: </a:t>
            </a:r>
            <a:r>
              <a:rPr altLang="sk-SK">
                <a:solidFill>
                  <a:srgbClr val="212529"/>
                </a:solidFill>
                <a:latin typeface="montserrat" panose="020F0502020204030204" pitchFamily="34" charset="0"/>
              </a:rPr>
              <a:t>Cloudové služby sú prístupné prostredníctvom siete, ako je internet, a môžu ich využívať </a:t>
            </a:r>
            <a:r>
              <a:rPr altLang="sk-SK" b="1">
                <a:solidFill>
                  <a:srgbClr val="212529"/>
                </a:solidFill>
                <a:latin typeface="montserrat" panose="020F0502020204030204" pitchFamily="34" charset="0"/>
              </a:rPr>
              <a:t>viacerí klienti</a:t>
            </a:r>
            <a:r>
              <a:rPr altLang="sk-SK">
                <a:solidFill>
                  <a:srgbClr val="212529"/>
                </a:solidFill>
                <a:latin typeface="montserrat" panose="020F0502020204030204" pitchFamily="34" charset="0"/>
              </a:rPr>
              <a:t>. MS Azure a AWS sú niektoré príklady verejného cloud hostingu.</a:t>
            </a:r>
          </a:p>
          <a:p>
            <a:r>
              <a:rPr altLang="sk-SK" b="1">
                <a:solidFill>
                  <a:srgbClr val="386CCA"/>
                </a:solidFill>
                <a:latin typeface="montserrat" panose="020F0502020204030204" pitchFamily="34" charset="0"/>
                <a:hlinkClick r:id="rId3"/>
              </a:rPr>
              <a:t>Hybridný cloud</a:t>
            </a:r>
            <a:r>
              <a:rPr altLang="sk-SK" b="1">
                <a:solidFill>
                  <a:srgbClr val="212529"/>
                </a:solidFill>
                <a:latin typeface="montserrat" panose="020F0502020204030204" pitchFamily="34" charset="0"/>
              </a:rPr>
              <a:t>: </a:t>
            </a:r>
            <a:r>
              <a:rPr altLang="sk-SK">
                <a:solidFill>
                  <a:srgbClr val="212529"/>
                </a:solidFill>
                <a:latin typeface="montserrat" panose="020F0502020204030204" pitchFamily="34" charset="0"/>
              </a:rPr>
              <a:t>Cloudové služby sú distribuované medzi verejnými a súkromnými cloudmi. Jeho používatelia ich môžu používať podľa svojich požiadaviek, t. j. </a:t>
            </a:r>
            <a:r>
              <a:rPr altLang="sk-SK" b="1">
                <a:solidFill>
                  <a:srgbClr val="212529"/>
                </a:solidFill>
                <a:latin typeface="montserrat" panose="020F0502020204030204" pitchFamily="34" charset="0"/>
              </a:rPr>
              <a:t>súkromné aj verejné cloudové služby v každodennej prevádzke.</a:t>
            </a:r>
          </a:p>
          <a:p>
            <a:endParaRPr altLang="sk-SK">
              <a:latin typeface="Century Gothic" panose="020B0502020202020204" pitchFamily="34" charset="0"/>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Nadpis 1">
            <a:extLst>
              <a:ext uri="{FF2B5EF4-FFF2-40B4-BE49-F238E27FC236}">
                <a16:creationId xmlns:a16="http://schemas.microsoft.com/office/drawing/2014/main" id="{D4327F44-B698-BA23-24B2-47BDB0D2AD91}"/>
              </a:ext>
            </a:extLst>
          </p:cNvPr>
          <p:cNvSpPr txBox="1">
            <a:spLocks noGrp="1" noChangeArrowheads="1"/>
          </p:cNvSpPr>
          <p:nvPr>
            <p:ph type="title"/>
          </p:nvPr>
        </p:nvSpPr>
        <p:spPr/>
        <p:txBody>
          <a:bodyPr/>
          <a:lstStyle/>
          <a:p>
            <a:r>
              <a:rPr altLang="sk-SK">
                <a:latin typeface="Century Gothic" panose="020B0502020202020204" pitchFamily="34" charset="0"/>
              </a:rPr>
              <a:t>Multicloud pre ILS/LSP</a:t>
            </a:r>
          </a:p>
        </p:txBody>
      </p:sp>
      <p:pic>
        <p:nvPicPr>
          <p:cNvPr id="55298" name="Zástupný objekt pre obsah 4" descr="Obrázok, na ktorom je text, snímka obrazovky, písmo, dizajn&#10;&#10;Automaticky generovaný popis">
            <a:extLst>
              <a:ext uri="{FF2B5EF4-FFF2-40B4-BE49-F238E27FC236}">
                <a16:creationId xmlns:a16="http://schemas.microsoft.com/office/drawing/2014/main" id="{891AA468-B3FD-2C9F-F68A-6691131412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66738" y="1701800"/>
            <a:ext cx="10999787" cy="4975225"/>
          </a:xfrm>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Nadpis 1">
            <a:extLst>
              <a:ext uri="{FF2B5EF4-FFF2-40B4-BE49-F238E27FC236}">
                <a16:creationId xmlns:a16="http://schemas.microsoft.com/office/drawing/2014/main" id="{8B16EB0A-115C-C3F0-449D-638908AEBF32}"/>
              </a:ext>
            </a:extLst>
          </p:cNvPr>
          <p:cNvSpPr txBox="1">
            <a:spLocks noGrp="1" noChangeArrowheads="1"/>
          </p:cNvSpPr>
          <p:nvPr>
            <p:ph type="title"/>
          </p:nvPr>
        </p:nvSpPr>
        <p:spPr>
          <a:xfrm>
            <a:off x="1117600" y="76200"/>
            <a:ext cx="10671175" cy="1397000"/>
          </a:xfrm>
        </p:spPr>
        <p:txBody>
          <a:bodyPr/>
          <a:lstStyle/>
          <a:p>
            <a:pPr eaLnBrk="1" hangingPunct="1"/>
            <a:r>
              <a:rPr altLang="sk-SK" sz="4000">
                <a:latin typeface="Century Gothic" panose="020B0502020202020204" pitchFamily="34" charset="0"/>
              </a:rPr>
              <a:t>KIS3G v roku 2023 (jún)</a:t>
            </a:r>
          </a:p>
        </p:txBody>
      </p:sp>
      <p:pic>
        <p:nvPicPr>
          <p:cNvPr id="56322" name="Obrázok 5">
            <a:extLst>
              <a:ext uri="{FF2B5EF4-FFF2-40B4-BE49-F238E27FC236}">
                <a16:creationId xmlns:a16="http://schemas.microsoft.com/office/drawing/2014/main" id="{1683F6B6-D1EC-4D17-6446-413378559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0" y="1525588"/>
            <a:ext cx="10671175"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Nadpis 1">
            <a:extLst>
              <a:ext uri="{FF2B5EF4-FFF2-40B4-BE49-F238E27FC236}">
                <a16:creationId xmlns:a16="http://schemas.microsoft.com/office/drawing/2014/main" id="{8EBC2662-A449-F790-EF90-7CDCA88A4C43}"/>
              </a:ext>
            </a:extLst>
          </p:cNvPr>
          <p:cNvSpPr txBox="1">
            <a:spLocks noGrp="1" noChangeArrowheads="1"/>
          </p:cNvSpPr>
          <p:nvPr>
            <p:ph type="title"/>
          </p:nvPr>
        </p:nvSpPr>
        <p:spPr/>
        <p:txBody>
          <a:bodyPr/>
          <a:lstStyle/>
          <a:p>
            <a:r>
              <a:rPr altLang="sk-SK">
                <a:latin typeface="Century Gothic" panose="020B0502020202020204" pitchFamily="34" charset="0"/>
              </a:rPr>
              <a:t>KIS3G v roku 2010</a:t>
            </a:r>
          </a:p>
        </p:txBody>
      </p:sp>
      <p:pic>
        <p:nvPicPr>
          <p:cNvPr id="57346" name="Zástupný objekt pre obsah 4">
            <a:extLst>
              <a:ext uri="{FF2B5EF4-FFF2-40B4-BE49-F238E27FC236}">
                <a16:creationId xmlns:a16="http://schemas.microsoft.com/office/drawing/2014/main" id="{9A396B42-E6CE-8D17-02AC-C76FD0DC87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4425" y="2438400"/>
            <a:ext cx="10669588" cy="3146425"/>
          </a:xfrm>
        </p:spPr>
      </p:pic>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5CACD6-9D8B-FC54-038A-B904EE30A69D}"/>
              </a:ext>
            </a:extLst>
          </p:cNvPr>
          <p:cNvSpPr>
            <a:spLocks noGrp="1"/>
          </p:cNvSpPr>
          <p:nvPr>
            <p:ph type="title"/>
          </p:nvPr>
        </p:nvSpPr>
        <p:spPr/>
        <p:txBody>
          <a:bodyPr>
            <a:normAutofit fontScale="90000"/>
          </a:bodyPr>
          <a:lstStyle/>
          <a:p>
            <a:pPr defTabSz="1218986" eaLnBrk="1" fontAlgn="auto" hangingPunct="1">
              <a:spcBef>
                <a:spcPts val="0"/>
              </a:spcBef>
              <a:spcAft>
                <a:spcPts val="0"/>
              </a:spcAft>
              <a:defRPr/>
            </a:pPr>
            <a:r>
              <a:rPr dirty="0"/>
              <a:t>Návštevnosť stránok knižničného katalógu za obdobie december 2014</a:t>
            </a:r>
          </a:p>
        </p:txBody>
      </p:sp>
      <p:sp>
        <p:nvSpPr>
          <p:cNvPr id="3" name="Zástupný objekt pre obsah 2">
            <a:extLst>
              <a:ext uri="{FF2B5EF4-FFF2-40B4-BE49-F238E27FC236}">
                <a16:creationId xmlns:a16="http://schemas.microsoft.com/office/drawing/2014/main" id="{D5575548-9AF6-DF6C-AEFB-B183EA83A42C}"/>
              </a:ext>
            </a:extLst>
          </p:cNvPr>
          <p:cNvSpPr>
            <a:spLocks noGrp="1"/>
          </p:cNvSpPr>
          <p:nvPr>
            <p:ph idx="1"/>
          </p:nvPr>
        </p:nvSpPr>
        <p:spPr/>
        <p:txBody>
          <a:bodyPr>
            <a:normAutofit/>
          </a:bodyPr>
          <a:lstStyle/>
          <a:p>
            <a:pPr marL="0" indent="0" defTabSz="1218986" eaLnBrk="1" fontAlgn="auto" hangingPunct="1">
              <a:spcBef>
                <a:spcPts val="1865"/>
              </a:spcBef>
              <a:spcAft>
                <a:spcPts val="0"/>
              </a:spcAft>
              <a:buFont typeface="Arial" pitchFamily="34"/>
              <a:buNone/>
              <a:defRPr/>
            </a:pPr>
            <a:r>
              <a:rPr dirty="0"/>
              <a:t>Súhrnný prehľad návštevnosti všetky knižnice v KIS3G</a:t>
            </a:r>
          </a:p>
          <a:p>
            <a:pPr marL="304751" indent="-304751" defTabSz="1218986" eaLnBrk="1" fontAlgn="auto" hangingPunct="1">
              <a:spcBef>
                <a:spcPts val="1865"/>
              </a:spcBef>
              <a:spcAft>
                <a:spcPts val="0"/>
              </a:spcAft>
              <a:buFont typeface="Arial" pitchFamily="34"/>
              <a:buChar char="•"/>
              <a:defRPr/>
            </a:pPr>
            <a:r>
              <a:rPr dirty="0"/>
              <a:t>Návštevy 	127 362 </a:t>
            </a:r>
          </a:p>
          <a:p>
            <a:pPr marL="304751" indent="-304751" defTabSz="1218986" eaLnBrk="1" fontAlgn="auto" hangingPunct="1">
              <a:spcBef>
                <a:spcPts val="1865"/>
              </a:spcBef>
              <a:spcAft>
                <a:spcPts val="0"/>
              </a:spcAft>
              <a:buFont typeface="Arial" pitchFamily="34"/>
              <a:buChar char="•"/>
              <a:defRPr/>
            </a:pPr>
            <a:r>
              <a:rPr dirty="0"/>
              <a:t>Návštevníci 	</a:t>
            </a:r>
            <a:r>
              <a:rPr dirty="0">
                <a:solidFill>
                  <a:srgbClr val="FF0000"/>
                </a:solidFill>
              </a:rPr>
              <a:t>59 364 /mesiac december 2014</a:t>
            </a:r>
          </a:p>
          <a:p>
            <a:pPr marL="304751" indent="-304751" defTabSz="1218986" eaLnBrk="1" fontAlgn="auto" hangingPunct="1">
              <a:spcBef>
                <a:spcPts val="1865"/>
              </a:spcBef>
              <a:spcAft>
                <a:spcPts val="0"/>
              </a:spcAft>
              <a:buFont typeface="Arial" pitchFamily="34"/>
              <a:buChar char="•"/>
              <a:defRPr/>
            </a:pPr>
            <a:r>
              <a:rPr dirty="0"/>
              <a:t>Unikátne IP adresy 25 373 </a:t>
            </a:r>
          </a:p>
          <a:p>
            <a:pPr marL="304751" indent="-304751" defTabSz="1218986" eaLnBrk="1" fontAlgn="auto" hangingPunct="1">
              <a:spcBef>
                <a:spcPts val="1865"/>
              </a:spcBef>
              <a:spcAft>
                <a:spcPts val="0"/>
              </a:spcAft>
              <a:buFont typeface="Arial" pitchFamily="34"/>
              <a:buChar char="•"/>
              <a:defRPr/>
            </a:pPr>
            <a:r>
              <a:rPr dirty="0"/>
              <a:t>Zobrazené stránky 1 871 875</a:t>
            </a: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Nadpis 1">
            <a:extLst>
              <a:ext uri="{FF2B5EF4-FFF2-40B4-BE49-F238E27FC236}">
                <a16:creationId xmlns:a16="http://schemas.microsoft.com/office/drawing/2014/main" id="{23DE7B73-F875-6F58-ABDB-EFFB7FAAA90E}"/>
              </a:ext>
            </a:extLst>
          </p:cNvPr>
          <p:cNvSpPr txBox="1">
            <a:spLocks noGrp="1" noChangeArrowheads="1"/>
          </p:cNvSpPr>
          <p:nvPr>
            <p:ph type="title"/>
          </p:nvPr>
        </p:nvSpPr>
        <p:spPr/>
        <p:txBody>
          <a:bodyPr/>
          <a:lstStyle/>
          <a:p>
            <a:r>
              <a:rPr altLang="sk-SK">
                <a:latin typeface="Century Gothic" panose="020B0502020202020204" pitchFamily="34" charset="0"/>
              </a:rPr>
              <a:t>KIS3G  v rokoch 2019-2023</a:t>
            </a:r>
          </a:p>
        </p:txBody>
      </p:sp>
      <p:pic>
        <p:nvPicPr>
          <p:cNvPr id="59394" name="Zástupný objekt pre obsah 4" descr="Obrázok, na ktorom je rad, vývoj, snímka obrazovky, diagram&#10;&#10;Automaticky generovaný popis">
            <a:extLst>
              <a:ext uri="{FF2B5EF4-FFF2-40B4-BE49-F238E27FC236}">
                <a16:creationId xmlns:a16="http://schemas.microsoft.com/office/drawing/2014/main" id="{280B8532-7715-1904-E378-9EBE5CB8EF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7600" y="1625600"/>
            <a:ext cx="9271000" cy="4592638"/>
          </a:xfrm>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Nadpis 1">
            <a:extLst>
              <a:ext uri="{FF2B5EF4-FFF2-40B4-BE49-F238E27FC236}">
                <a16:creationId xmlns:a16="http://schemas.microsoft.com/office/drawing/2014/main" id="{49201E9E-C8DD-6421-3580-74BF904B75E0}"/>
              </a:ext>
            </a:extLst>
          </p:cNvPr>
          <p:cNvSpPr txBox="1">
            <a:spLocks noGrp="1" noChangeArrowheads="1"/>
          </p:cNvSpPr>
          <p:nvPr>
            <p:ph type="title"/>
          </p:nvPr>
        </p:nvSpPr>
        <p:spPr/>
        <p:txBody>
          <a:bodyPr/>
          <a:lstStyle/>
          <a:p>
            <a:r>
              <a:rPr altLang="sk-SK">
                <a:latin typeface="Century Gothic" panose="020B0502020202020204" pitchFamily="34" charset="0"/>
              </a:rPr>
              <a:t>Poplatky v KIS3G </a:t>
            </a:r>
          </a:p>
        </p:txBody>
      </p:sp>
      <p:sp>
        <p:nvSpPr>
          <p:cNvPr id="60418" name="Zástupný objekt pre obsah 2">
            <a:extLst>
              <a:ext uri="{FF2B5EF4-FFF2-40B4-BE49-F238E27FC236}">
                <a16:creationId xmlns:a16="http://schemas.microsoft.com/office/drawing/2014/main" id="{C265E239-5A82-8F4A-F8A5-103520D2A0B8}"/>
              </a:ext>
            </a:extLst>
          </p:cNvPr>
          <p:cNvSpPr txBox="1">
            <a:spLocks noGrp="1" noChangeArrowheads="1"/>
          </p:cNvSpPr>
          <p:nvPr>
            <p:ph idx="1"/>
          </p:nvPr>
        </p:nvSpPr>
        <p:spPr/>
        <p:txBody>
          <a:bodyPr/>
          <a:lstStyle/>
          <a:p>
            <a:pPr marL="0" indent="0">
              <a:buFont typeface="Arial" panose="020B0604020202020204" pitchFamily="34" charset="0"/>
              <a:buNone/>
            </a:pPr>
            <a:r>
              <a:rPr altLang="sk-SK">
                <a:solidFill>
                  <a:schemeClr val="accent1"/>
                </a:solidFill>
                <a:latin typeface="Century Gothic" panose="020B0502020202020204" pitchFamily="34" charset="0"/>
              </a:rPr>
              <a:t>Poplatok za používanie jedného klienta bol odvodený z celkových nákladov na prevádzku KIS Virtua a z celkového počtu licencovaných zamestnaneckých klientov je ich 512 (pri open source KIS5G odpadá)</a:t>
            </a:r>
          </a:p>
          <a:p>
            <a:pPr marL="0" indent="0">
              <a:buFont typeface="Arial" panose="020B0604020202020204" pitchFamily="34" charset="0"/>
              <a:buNone/>
            </a:pPr>
            <a:r>
              <a:rPr altLang="sk-SK">
                <a:solidFill>
                  <a:schemeClr val="accent1"/>
                </a:solidFill>
                <a:latin typeface="Century Gothic" panose="020B0502020202020204" pitchFamily="34" charset="0"/>
              </a:rPr>
              <a:t>Napr. servisná zmluva o prevádzke softvéru na r. 2011 bola </a:t>
            </a:r>
            <a:r>
              <a:rPr altLang="sk-SK" b="1">
                <a:solidFill>
                  <a:schemeClr val="accent1"/>
                </a:solidFill>
                <a:latin typeface="Century Gothic" panose="020B0502020202020204" pitchFamily="34" charset="0"/>
              </a:rPr>
              <a:t>139 135,49 USD</a:t>
            </a:r>
            <a:r>
              <a:rPr altLang="sk-SK">
                <a:solidFill>
                  <a:schemeClr val="accent1"/>
                </a:solidFill>
                <a:latin typeface="Century Gothic" panose="020B0502020202020204" pitchFamily="34" charset="0"/>
              </a:rPr>
              <a:t>. </a:t>
            </a:r>
          </a:p>
          <a:p>
            <a:pPr marL="0" indent="0">
              <a:buFont typeface="Arial" panose="020B0604020202020204" pitchFamily="34" charset="0"/>
              <a:buNone/>
            </a:pPr>
            <a:r>
              <a:rPr altLang="sk-SK">
                <a:solidFill>
                  <a:schemeClr val="accent1"/>
                </a:solidFill>
                <a:latin typeface="Century Gothic" panose="020B0502020202020204" pitchFamily="34" charset="0"/>
              </a:rPr>
              <a:t>Výška fakturovanej platby účastníka projektu bola nasledovná: </a:t>
            </a:r>
          </a:p>
          <a:p>
            <a:pPr marL="0" indent="0">
              <a:buFont typeface="Arial" panose="020B0604020202020204" pitchFamily="34" charset="0"/>
              <a:buNone/>
            </a:pPr>
            <a:r>
              <a:rPr altLang="sk-SK">
                <a:solidFill>
                  <a:schemeClr val="accent1"/>
                </a:solidFill>
                <a:latin typeface="Century Gothic" panose="020B0502020202020204" pitchFamily="34" charset="0"/>
              </a:rPr>
              <a:t>Ročná platba SNK za servis softvéru 139 135,49 USD : 512 celkových klientov = </a:t>
            </a:r>
            <a:r>
              <a:rPr altLang="sk-SK" b="1">
                <a:solidFill>
                  <a:schemeClr val="accent1"/>
                </a:solidFill>
                <a:latin typeface="Century Gothic" panose="020B0502020202020204" pitchFamily="34" charset="0"/>
              </a:rPr>
              <a:t>271,75 USD / na 1 klienta</a:t>
            </a:r>
          </a:p>
          <a:p>
            <a:pPr marL="0" indent="0">
              <a:buFont typeface="Arial" panose="020B0604020202020204" pitchFamily="34" charset="0"/>
              <a:buNone/>
            </a:pPr>
            <a:r>
              <a:rPr altLang="sk-SK" b="1">
                <a:solidFill>
                  <a:schemeClr val="accent1"/>
                </a:solidFill>
                <a:latin typeface="Century Gothic" panose="020B0502020202020204" pitchFamily="34" charset="0"/>
              </a:rPr>
              <a:t>Komerčné systémy – komplikovaná licenčná politika</a:t>
            </a:r>
            <a:endParaRPr altLang="sk-SK">
              <a:solidFill>
                <a:schemeClr val="accent1"/>
              </a:solidFill>
              <a:latin typeface="Century Gothic" panose="020B0502020202020204" pitchFamily="34" charset="0"/>
            </a:endParaRP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Nadpis 1">
            <a:extLst>
              <a:ext uri="{FF2B5EF4-FFF2-40B4-BE49-F238E27FC236}">
                <a16:creationId xmlns:a16="http://schemas.microsoft.com/office/drawing/2014/main" id="{EADD5E55-5F98-D97A-D6F8-A6A0A28C7E7B}"/>
              </a:ext>
            </a:extLst>
          </p:cNvPr>
          <p:cNvSpPr txBox="1">
            <a:spLocks noGrp="1" noChangeArrowheads="1"/>
          </p:cNvSpPr>
          <p:nvPr>
            <p:ph type="title"/>
          </p:nvPr>
        </p:nvSpPr>
        <p:spPr>
          <a:xfrm>
            <a:off x="1117600" y="301625"/>
            <a:ext cx="10156825" cy="1279525"/>
          </a:xfrm>
        </p:spPr>
        <p:txBody>
          <a:bodyPr/>
          <a:lstStyle/>
          <a:p>
            <a:r>
              <a:rPr altLang="sk-SK">
                <a:solidFill>
                  <a:srgbClr val="2C4D82"/>
                </a:solidFill>
                <a:latin typeface="Century Gothic" panose="020B0502020202020204" pitchFamily="34" charset="0"/>
              </a:rPr>
              <a:t>Licenčný model predplatného Alma</a:t>
            </a:r>
            <a:br>
              <a:rPr altLang="sk-SK" b="1">
                <a:solidFill>
                  <a:srgbClr val="2C4D82"/>
                </a:solidFill>
                <a:latin typeface="lato" panose="020F0502020204030204" pitchFamily="34" charset="0"/>
              </a:rPr>
            </a:br>
            <a:endParaRPr altLang="sk-SK">
              <a:latin typeface="Century Gothic" panose="020B0502020202020204" pitchFamily="34" charset="0"/>
            </a:endParaRPr>
          </a:p>
        </p:txBody>
      </p:sp>
      <p:sp>
        <p:nvSpPr>
          <p:cNvPr id="3" name="Zástupný objekt pre obsah 2">
            <a:extLst>
              <a:ext uri="{FF2B5EF4-FFF2-40B4-BE49-F238E27FC236}">
                <a16:creationId xmlns:a16="http://schemas.microsoft.com/office/drawing/2014/main" id="{7F76AC57-D7CC-7B69-E3F6-24960F844372}"/>
              </a:ext>
            </a:extLst>
          </p:cNvPr>
          <p:cNvSpPr>
            <a:spLocks noGrp="1"/>
          </p:cNvSpPr>
          <p:nvPr>
            <p:ph idx="1"/>
          </p:nvPr>
        </p:nvSpPr>
        <p:spPr>
          <a:xfrm>
            <a:off x="1117600" y="1701800"/>
            <a:ext cx="10156825" cy="4699000"/>
          </a:xfrm>
        </p:spPr>
        <p:txBody>
          <a:bodyPr/>
          <a:lstStyle/>
          <a:p>
            <a:pPr marL="0" indent="0">
              <a:buFont typeface="Arial" panose="020B0604020202020204" pitchFamily="34" charset="0"/>
              <a:buNone/>
              <a:defRPr/>
            </a:pPr>
            <a:r>
              <a:rPr dirty="0">
                <a:solidFill>
                  <a:schemeClr val="accent1"/>
                </a:solidFill>
                <a:latin typeface="Century Gothic" panose="020B0502020202020204" pitchFamily="34" charset="0"/>
              </a:rPr>
              <a:t>Model predplatného pre Alma je založený na nasledujúcich parametroch predplatného:</a:t>
            </a:r>
          </a:p>
          <a:p>
            <a:pPr>
              <a:buFont typeface="+mj-lt"/>
              <a:buAutoNum type="arabicPeriod"/>
              <a:defRPr/>
            </a:pPr>
            <a:r>
              <a:rPr dirty="0">
                <a:solidFill>
                  <a:schemeClr val="accent1"/>
                </a:solidFill>
                <a:latin typeface="Century Gothic" panose="020B0502020202020204" pitchFamily="34" charset="0"/>
              </a:rPr>
              <a:t>Počet jedinečných titulov e-časopisu </a:t>
            </a:r>
          </a:p>
          <a:p>
            <a:pPr>
              <a:buFont typeface="+mj-lt"/>
              <a:buAutoNum type="arabicPeriod"/>
              <a:defRPr/>
            </a:pPr>
            <a:r>
              <a:rPr dirty="0">
                <a:solidFill>
                  <a:schemeClr val="accent1"/>
                </a:solidFill>
                <a:latin typeface="Century Gothic" panose="020B0502020202020204" pitchFamily="34" charset="0"/>
              </a:rPr>
              <a:t>Počet </a:t>
            </a:r>
            <a:r>
              <a:rPr dirty="0" err="1">
                <a:solidFill>
                  <a:schemeClr val="accent1"/>
                </a:solidFill>
                <a:latin typeface="Century Gothic" panose="020B0502020202020204" pitchFamily="34" charset="0"/>
              </a:rPr>
              <a:t>metaúdajov</a:t>
            </a:r>
            <a:r>
              <a:rPr dirty="0">
                <a:solidFill>
                  <a:schemeClr val="accent1"/>
                </a:solidFill>
                <a:latin typeface="Century Gothic" panose="020B0502020202020204" pitchFamily="34" charset="0"/>
              </a:rPr>
              <a:t> o digitálnych zdrojoch</a:t>
            </a:r>
          </a:p>
          <a:p>
            <a:pPr>
              <a:buFont typeface="+mj-lt"/>
              <a:buAutoNum type="arabicPeriod"/>
              <a:defRPr/>
            </a:pPr>
            <a:r>
              <a:rPr dirty="0" err="1">
                <a:solidFill>
                  <a:schemeClr val="accent1"/>
                </a:solidFill>
                <a:latin typeface="Century Gothic" panose="020B0502020202020204" pitchFamily="34" charset="0"/>
              </a:rPr>
              <a:t>Zoznambibliografických</a:t>
            </a:r>
            <a:r>
              <a:rPr dirty="0">
                <a:solidFill>
                  <a:schemeClr val="accent1"/>
                </a:solidFill>
                <a:latin typeface="Century Gothic" panose="020B0502020202020204" pitchFamily="34" charset="0"/>
              </a:rPr>
              <a:t> titulov (vrátane elektronických kníh a záznamov miestnych orgánov)</a:t>
            </a:r>
          </a:p>
          <a:p>
            <a:pPr>
              <a:buFont typeface="+mj-lt"/>
              <a:buAutoNum type="arabicPeriod"/>
              <a:defRPr/>
            </a:pPr>
            <a:r>
              <a:rPr dirty="0">
                <a:solidFill>
                  <a:schemeClr val="accent1"/>
                </a:solidFill>
                <a:latin typeface="Century Gothic" panose="020B0502020202020204" pitchFamily="34" charset="0"/>
              </a:rPr>
              <a:t>Počet používateľov (zamestnanci)</a:t>
            </a:r>
          </a:p>
          <a:p>
            <a:pPr>
              <a:buFont typeface="+mj-lt"/>
              <a:buAutoNum type="arabicPeriod"/>
              <a:defRPr/>
            </a:pPr>
            <a:r>
              <a:rPr dirty="0">
                <a:solidFill>
                  <a:schemeClr val="accent1"/>
                </a:solidFill>
                <a:latin typeface="Century Gothic" panose="020B0502020202020204" pitchFamily="34" charset="0"/>
              </a:rPr>
              <a:t>Veľkosť súborov digitálnych objektov v GB</a:t>
            </a:r>
          </a:p>
          <a:p>
            <a:pPr marL="0" indent="0">
              <a:buFont typeface="Arial" panose="020B0604020202020204" pitchFamily="34" charset="0"/>
              <a:buNone/>
              <a:defRPr/>
            </a:pPr>
            <a:endParaRPr dirty="0">
              <a:solidFill>
                <a:srgbClr val="000000"/>
              </a:solidFill>
              <a:latin typeface="Roboto" panose="02000000000000000000" pitchFamily="2" charset="0"/>
            </a:endParaRPr>
          </a:p>
          <a:p>
            <a:pPr>
              <a:defRPr/>
            </a:pPr>
            <a:endParaRPr dirty="0"/>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Nadpis 1">
            <a:extLst>
              <a:ext uri="{FF2B5EF4-FFF2-40B4-BE49-F238E27FC236}">
                <a16:creationId xmlns:a16="http://schemas.microsoft.com/office/drawing/2014/main" id="{6AB9B5F4-9D90-129A-2DDF-10A8F6BD77F7}"/>
              </a:ext>
            </a:extLst>
          </p:cNvPr>
          <p:cNvSpPr txBox="1">
            <a:spLocks noGrp="1" noChangeArrowheads="1"/>
          </p:cNvSpPr>
          <p:nvPr>
            <p:ph type="title"/>
          </p:nvPr>
        </p:nvSpPr>
        <p:spPr>
          <a:xfrm>
            <a:off x="1117600" y="76200"/>
            <a:ext cx="10156825" cy="1331913"/>
          </a:xfrm>
        </p:spPr>
        <p:txBody>
          <a:bodyPr/>
          <a:lstStyle/>
          <a:p>
            <a:r>
              <a:rPr altLang="sk-SK">
                <a:solidFill>
                  <a:schemeClr val="accent1"/>
                </a:solidFill>
                <a:latin typeface="Century Gothic" panose="020B0502020202020204" pitchFamily="34" charset="0"/>
              </a:rPr>
              <a:t>Funkčné komponenty predplatného Alma - all-inclusive - SaaS</a:t>
            </a:r>
          </a:p>
        </p:txBody>
      </p:sp>
      <p:sp>
        <p:nvSpPr>
          <p:cNvPr id="3" name="Zástupný objekt pre obsah 2">
            <a:extLst>
              <a:ext uri="{FF2B5EF4-FFF2-40B4-BE49-F238E27FC236}">
                <a16:creationId xmlns:a16="http://schemas.microsoft.com/office/drawing/2014/main" id="{FD50816F-AC56-813B-E760-4961419998B8}"/>
              </a:ext>
            </a:extLst>
          </p:cNvPr>
          <p:cNvSpPr>
            <a:spLocks noGrp="1"/>
          </p:cNvSpPr>
          <p:nvPr>
            <p:ph idx="1"/>
          </p:nvPr>
        </p:nvSpPr>
        <p:spPr>
          <a:xfrm>
            <a:off x="493713" y="1216025"/>
            <a:ext cx="11220450" cy="4956175"/>
          </a:xfrm>
        </p:spPr>
        <p:txBody>
          <a:bodyPr/>
          <a:lstStyle/>
          <a:p>
            <a:pPr marL="0" indent="0">
              <a:buFont typeface="Arial" panose="020B0604020202020204" pitchFamily="34" charset="0"/>
              <a:buNone/>
              <a:defRPr/>
            </a:pPr>
            <a:endParaRPr dirty="0">
              <a:solidFill>
                <a:srgbClr val="000000"/>
              </a:solidFill>
              <a:latin typeface="Roboto" panose="02000000000000000000" pitchFamily="2" charset="0"/>
            </a:endParaRPr>
          </a:p>
          <a:p>
            <a:pPr lvl="1">
              <a:buFont typeface="Arial" panose="020B0604020202020204" pitchFamily="34" charset="0"/>
              <a:buChar char="•"/>
              <a:defRPr/>
            </a:pPr>
            <a:r>
              <a:rPr dirty="0">
                <a:solidFill>
                  <a:schemeClr val="accent1"/>
                </a:solidFill>
                <a:latin typeface="Century Gothic" panose="020B0502020202020204" pitchFamily="34" charset="0"/>
              </a:rPr>
              <a:t>Akvizícia (vrátane seriálov a správy licencií)</a:t>
            </a:r>
          </a:p>
          <a:p>
            <a:pPr lvl="1">
              <a:buFont typeface="Arial" panose="020B0604020202020204" pitchFamily="34" charset="0"/>
              <a:buChar char="•"/>
              <a:defRPr/>
            </a:pPr>
            <a:r>
              <a:rPr dirty="0">
                <a:solidFill>
                  <a:schemeClr val="accent1"/>
                </a:solidFill>
                <a:latin typeface="Century Gothic" panose="020B0502020202020204" pitchFamily="34" charset="0"/>
              </a:rPr>
              <a:t>Plnenie (vrátane výpožičiek, zdieľania zdrojov, rezerv a rezervácie)</a:t>
            </a:r>
          </a:p>
          <a:p>
            <a:pPr lvl="1">
              <a:buFont typeface="Arial" panose="020B0604020202020204" pitchFamily="34" charset="0"/>
              <a:buChar char="•"/>
              <a:defRPr/>
            </a:pPr>
            <a:r>
              <a:rPr dirty="0">
                <a:solidFill>
                  <a:schemeClr val="accent1"/>
                </a:solidFill>
                <a:latin typeface="Century Gothic" panose="020B0502020202020204" pitchFamily="34" charset="0"/>
              </a:rPr>
              <a:t>Správa </a:t>
            </a:r>
            <a:r>
              <a:rPr dirty="0" err="1">
                <a:solidFill>
                  <a:schemeClr val="accent1"/>
                </a:solidFill>
                <a:latin typeface="Century Gothic" panose="020B0502020202020204" pitchFamily="34" charset="0"/>
              </a:rPr>
              <a:t>metaúdajov</a:t>
            </a:r>
            <a:r>
              <a:rPr dirty="0">
                <a:solidFill>
                  <a:schemeClr val="accent1"/>
                </a:solidFill>
                <a:latin typeface="Century Gothic" panose="020B0502020202020204" pitchFamily="34" charset="0"/>
              </a:rPr>
              <a:t> (vrátane správy elektronických zdrojov)</a:t>
            </a:r>
          </a:p>
          <a:p>
            <a:pPr lvl="1">
              <a:buFont typeface="Arial" panose="020B0604020202020204" pitchFamily="34" charset="0"/>
              <a:buChar char="•"/>
              <a:defRPr/>
            </a:pPr>
            <a:r>
              <a:rPr dirty="0">
                <a:solidFill>
                  <a:schemeClr val="accent1"/>
                </a:solidFill>
                <a:latin typeface="Century Gothic" panose="020B0502020202020204" pitchFamily="34" charset="0"/>
              </a:rPr>
              <a:t>Administratíva</a:t>
            </a:r>
          </a:p>
          <a:p>
            <a:pPr lvl="1">
              <a:buFont typeface="Arial" panose="020B0604020202020204" pitchFamily="34" charset="0"/>
              <a:buChar char="•"/>
              <a:defRPr/>
            </a:pPr>
            <a:r>
              <a:rPr dirty="0">
                <a:solidFill>
                  <a:schemeClr val="accent1"/>
                </a:solidFill>
                <a:latin typeface="Century Gothic" panose="020B0502020202020204" pitchFamily="34" charset="0"/>
              </a:rPr>
              <a:t>Rozlíšenie odkazu </a:t>
            </a:r>
            <a:r>
              <a:rPr i="1" dirty="0" err="1">
                <a:solidFill>
                  <a:schemeClr val="accent1"/>
                </a:solidFill>
                <a:latin typeface="Century Gothic" panose="020B0502020202020204" pitchFamily="34" charset="0"/>
              </a:rPr>
              <a:t>link</a:t>
            </a:r>
            <a:r>
              <a:rPr i="1" dirty="0">
                <a:solidFill>
                  <a:schemeClr val="accent1"/>
                </a:solidFill>
                <a:latin typeface="Century Gothic" panose="020B0502020202020204" pitchFamily="34" charset="0"/>
              </a:rPr>
              <a:t> </a:t>
            </a:r>
            <a:r>
              <a:rPr i="1" dirty="0" err="1">
                <a:solidFill>
                  <a:schemeClr val="accent1"/>
                </a:solidFill>
                <a:latin typeface="Century Gothic" panose="020B0502020202020204" pitchFamily="34" charset="0"/>
              </a:rPr>
              <a:t>resolution</a:t>
            </a:r>
            <a:r>
              <a:rPr i="1" dirty="0">
                <a:solidFill>
                  <a:schemeClr val="accent1"/>
                </a:solidFill>
                <a:latin typeface="Century Gothic" panose="020B0502020202020204" pitchFamily="34" charset="0"/>
              </a:rPr>
              <a:t> </a:t>
            </a:r>
            <a:r>
              <a:rPr dirty="0">
                <a:solidFill>
                  <a:schemeClr val="accent1"/>
                </a:solidFill>
                <a:latin typeface="Century Gothic" panose="020B0502020202020204" pitchFamily="34" charset="0"/>
              </a:rPr>
              <a:t>(vrátane vyhľadávania v názve denníka A – Z, ktoré sa zobrazuje v </a:t>
            </a:r>
            <a:r>
              <a:rPr dirty="0" err="1">
                <a:solidFill>
                  <a:schemeClr val="accent1"/>
                </a:solidFill>
                <a:latin typeface="Century Gothic" panose="020B0502020202020204" pitchFamily="34" charset="0"/>
              </a:rPr>
              <a:t>Primo</a:t>
            </a:r>
            <a:r>
              <a:rPr dirty="0">
                <a:solidFill>
                  <a:schemeClr val="accent1"/>
                </a:solidFill>
                <a:latin typeface="Century Gothic" panose="020B0502020202020204" pitchFamily="34" charset="0"/>
              </a:rPr>
              <a:t>)</a:t>
            </a:r>
          </a:p>
          <a:p>
            <a:pPr lvl="1">
              <a:buFont typeface="Arial" panose="020B0604020202020204" pitchFamily="34" charset="0"/>
              <a:buChar char="•"/>
              <a:defRPr/>
            </a:pPr>
            <a:r>
              <a:rPr dirty="0">
                <a:solidFill>
                  <a:schemeClr val="accent1"/>
                </a:solidFill>
                <a:latin typeface="Century Gothic" panose="020B0502020202020204" pitchFamily="34" charset="0"/>
              </a:rPr>
              <a:t>Databáza znalostí (vrátane kontroly zo strany orgánov)</a:t>
            </a:r>
          </a:p>
          <a:p>
            <a:pPr lvl="1">
              <a:buFont typeface="Arial" panose="020B0604020202020204" pitchFamily="34" charset="0"/>
              <a:buChar char="•"/>
              <a:defRPr/>
            </a:pPr>
            <a:r>
              <a:rPr dirty="0">
                <a:solidFill>
                  <a:schemeClr val="accent1"/>
                </a:solidFill>
                <a:latin typeface="Century Gothic" panose="020B0502020202020204" pitchFamily="34" charset="0"/>
              </a:rPr>
              <a:t>Analytika (prehľady)</a:t>
            </a:r>
          </a:p>
          <a:p>
            <a:pPr lvl="1">
              <a:buFont typeface="Arial" panose="020B0604020202020204" pitchFamily="34" charset="0"/>
              <a:buChar char="•"/>
              <a:defRPr/>
            </a:pPr>
            <a:r>
              <a:rPr dirty="0">
                <a:solidFill>
                  <a:schemeClr val="accent1"/>
                </a:solidFill>
                <a:latin typeface="Century Gothic" panose="020B0502020202020204" pitchFamily="34" charset="0"/>
              </a:rPr>
              <a:t>Sieť vývojárov (vrátane rozhraní API a ďalších integračných mechanizmov)</a:t>
            </a:r>
          </a:p>
          <a:p>
            <a:pPr marL="427037" lvl="1" indent="0">
              <a:buFont typeface="Century Gothic" panose="020B0502020202020204" pitchFamily="34" charset="0"/>
              <a:buNone/>
              <a:defRPr/>
            </a:pPr>
            <a:r>
              <a:rPr dirty="0">
                <a:solidFill>
                  <a:schemeClr val="accent1"/>
                </a:solidFill>
                <a:latin typeface="Century Gothic" panose="020B0502020202020204" pitchFamily="34" charset="0"/>
              </a:rPr>
              <a:t>Predplatné zahŕňa </a:t>
            </a:r>
            <a:r>
              <a:rPr dirty="0" err="1">
                <a:solidFill>
                  <a:schemeClr val="accent1"/>
                </a:solidFill>
                <a:latin typeface="Century Gothic" panose="020B0502020202020204" pitchFamily="34" charset="0"/>
              </a:rPr>
              <a:t>hosting</a:t>
            </a:r>
            <a:r>
              <a:rPr dirty="0">
                <a:solidFill>
                  <a:schemeClr val="accent1"/>
                </a:solidFill>
                <a:latin typeface="Century Gothic" panose="020B0502020202020204" pitchFamily="34" charset="0"/>
              </a:rPr>
              <a:t>, zálohovanie, vydania, údržbu IT a tradičnú podporu aplikácií</a:t>
            </a:r>
          </a:p>
          <a:p>
            <a:pPr>
              <a:defRPr/>
            </a:pPr>
            <a:endParaRPr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Nadpis 1">
            <a:extLst>
              <a:ext uri="{FF2B5EF4-FFF2-40B4-BE49-F238E27FC236}">
                <a16:creationId xmlns:a16="http://schemas.microsoft.com/office/drawing/2014/main" id="{C22D6FD7-DA45-53E1-9240-4BAC95D7F00E}"/>
              </a:ext>
            </a:extLst>
          </p:cNvPr>
          <p:cNvSpPr txBox="1">
            <a:spLocks noGrp="1" noChangeArrowheads="1"/>
          </p:cNvSpPr>
          <p:nvPr>
            <p:ph type="title"/>
          </p:nvPr>
        </p:nvSpPr>
        <p:spPr/>
        <p:txBody>
          <a:bodyPr/>
          <a:lstStyle/>
          <a:p>
            <a:r>
              <a:rPr altLang="sk-SK">
                <a:latin typeface="Century Gothic" panose="020B0502020202020204" pitchFamily="34" charset="0"/>
              </a:rPr>
              <a:t>Atribúty smart library</a:t>
            </a:r>
          </a:p>
        </p:txBody>
      </p:sp>
      <p:pic>
        <p:nvPicPr>
          <p:cNvPr id="19458" name="Zástupný objekt pre obsah 4">
            <a:extLst>
              <a:ext uri="{FF2B5EF4-FFF2-40B4-BE49-F238E27FC236}">
                <a16:creationId xmlns:a16="http://schemas.microsoft.com/office/drawing/2014/main" id="{3C804806-63D5-A7B9-F319-723143E9456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39975" y="1703388"/>
            <a:ext cx="5856288" cy="4662487"/>
          </a:xfrm>
        </p:spPr>
      </p:pic>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Nadpis 1">
            <a:extLst>
              <a:ext uri="{FF2B5EF4-FFF2-40B4-BE49-F238E27FC236}">
                <a16:creationId xmlns:a16="http://schemas.microsoft.com/office/drawing/2014/main" id="{591199A5-A05B-28E1-4521-AC1969E74D2B}"/>
              </a:ext>
            </a:extLst>
          </p:cNvPr>
          <p:cNvSpPr txBox="1">
            <a:spLocks noGrp="1" noChangeArrowheads="1"/>
          </p:cNvSpPr>
          <p:nvPr>
            <p:ph type="ctrTitle"/>
          </p:nvPr>
        </p:nvSpPr>
        <p:spPr>
          <a:xfrm>
            <a:off x="4672013" y="1498600"/>
            <a:ext cx="7008812" cy="3298825"/>
          </a:xfrm>
        </p:spPr>
        <p:txBody>
          <a:bodyPr/>
          <a:lstStyle/>
          <a:p>
            <a:r>
              <a:rPr altLang="sk-SK">
                <a:latin typeface="Century Gothic" panose="020B0502020202020204" pitchFamily="34" charset="0"/>
              </a:rPr>
              <a:t>Manažérske zhrnutie</a:t>
            </a:r>
          </a:p>
        </p:txBody>
      </p:sp>
      <p:sp>
        <p:nvSpPr>
          <p:cNvPr id="63490" name="Podnadpis 2">
            <a:extLst>
              <a:ext uri="{FF2B5EF4-FFF2-40B4-BE49-F238E27FC236}">
                <a16:creationId xmlns:a16="http://schemas.microsoft.com/office/drawing/2014/main" id="{2736EB04-523D-1464-6402-C9123A06F2EA}"/>
              </a:ext>
            </a:extLst>
          </p:cNvPr>
          <p:cNvSpPr txBox="1">
            <a:spLocks noGrp="1" noChangeArrowheads="1"/>
          </p:cNvSpPr>
          <p:nvPr>
            <p:ph type="subTitle" idx="1"/>
          </p:nvPr>
        </p:nvSpPr>
        <p:spPr>
          <a:xfrm>
            <a:off x="4672013" y="4927600"/>
            <a:ext cx="7008812" cy="1244600"/>
          </a:xfrm>
        </p:spPr>
        <p:txBody>
          <a:bodyPr/>
          <a:lstStyle/>
          <a:p>
            <a:pPr>
              <a:spcBef>
                <a:spcPct val="0"/>
              </a:spcBef>
            </a:pPr>
            <a:r>
              <a:rPr altLang="sk-SK">
                <a:latin typeface="Century Gothic" panose="020B0502020202020204" pitchFamily="34" charset="0"/>
              </a:rPr>
              <a:t>Návrh zamerania národného projektu</a:t>
            </a: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Nadpis 1">
            <a:extLst>
              <a:ext uri="{FF2B5EF4-FFF2-40B4-BE49-F238E27FC236}">
                <a16:creationId xmlns:a16="http://schemas.microsoft.com/office/drawing/2014/main" id="{3818A5F6-AC99-37A1-2E06-E323660346F8}"/>
              </a:ext>
            </a:extLst>
          </p:cNvPr>
          <p:cNvSpPr txBox="1">
            <a:spLocks noGrp="1" noChangeArrowheads="1"/>
          </p:cNvSpPr>
          <p:nvPr>
            <p:ph type="title"/>
          </p:nvPr>
        </p:nvSpPr>
        <p:spPr/>
        <p:txBody>
          <a:bodyPr/>
          <a:lstStyle/>
          <a:p>
            <a:r>
              <a:rPr altLang="sk-SK" sz="4000">
                <a:latin typeface="Century Gothic" panose="020B0502020202020204" pitchFamily="34" charset="0"/>
              </a:rPr>
              <a:t>Atribúty smart library</a:t>
            </a:r>
          </a:p>
        </p:txBody>
      </p:sp>
      <p:sp>
        <p:nvSpPr>
          <p:cNvPr id="3" name="Zástupný objekt pre obsah 2">
            <a:extLst>
              <a:ext uri="{FF2B5EF4-FFF2-40B4-BE49-F238E27FC236}">
                <a16:creationId xmlns:a16="http://schemas.microsoft.com/office/drawing/2014/main" id="{53A2F595-56F6-B544-C4A9-9BA0635FBD3F}"/>
              </a:ext>
            </a:extLst>
          </p:cNvPr>
          <p:cNvSpPr>
            <a:spLocks noGrp="1"/>
          </p:cNvSpPr>
          <p:nvPr>
            <p:ph idx="1"/>
          </p:nvPr>
        </p:nvSpPr>
        <p:spPr>
          <a:xfrm>
            <a:off x="1117600" y="1473200"/>
            <a:ext cx="10156825" cy="4699000"/>
          </a:xfrm>
        </p:spPr>
        <p:txBody>
          <a:bodyPr/>
          <a:lstStyle/>
          <a:p>
            <a:pPr marL="0" indent="0">
              <a:spcBef>
                <a:spcPts val="1200"/>
              </a:spcBef>
              <a:buFont typeface="Arial" panose="020B0604020202020204" pitchFamily="34" charset="0"/>
              <a:buNone/>
              <a:defRPr/>
            </a:pPr>
            <a:r>
              <a:rPr dirty="0"/>
              <a:t>A) Cloudové systémy </a:t>
            </a:r>
          </a:p>
          <a:p>
            <a:pPr marL="884237" lvl="1" indent="-457200">
              <a:spcBef>
                <a:spcPts val="1200"/>
              </a:spcBef>
              <a:buFont typeface="+mj-lt"/>
              <a:buAutoNum type="arabicPeriod"/>
              <a:defRPr/>
            </a:pPr>
            <a:r>
              <a:rPr dirty="0"/>
              <a:t>Amazon  Web Servis, </a:t>
            </a:r>
          </a:p>
          <a:p>
            <a:pPr marL="884237" lvl="1" indent="-457200">
              <a:spcBef>
                <a:spcPts val="1200"/>
              </a:spcBef>
              <a:buFont typeface="+mj-lt"/>
              <a:buAutoNum type="arabicPeriod"/>
              <a:defRPr/>
            </a:pPr>
            <a:r>
              <a:rPr dirty="0"/>
              <a:t>Microsoft </a:t>
            </a:r>
            <a:r>
              <a:rPr dirty="0" err="1"/>
              <a:t>Azure</a:t>
            </a:r>
            <a:r>
              <a:rPr dirty="0"/>
              <a:t>, </a:t>
            </a:r>
          </a:p>
          <a:p>
            <a:pPr marL="884237" lvl="1" indent="-457200">
              <a:spcBef>
                <a:spcPts val="1200"/>
              </a:spcBef>
              <a:buFont typeface="+mj-lt"/>
              <a:buAutoNum type="arabicPeriod"/>
              <a:defRPr/>
            </a:pPr>
            <a:r>
              <a:rPr dirty="0"/>
              <a:t>Google </a:t>
            </a:r>
            <a:r>
              <a:rPr dirty="0" err="1"/>
              <a:t>Cloud</a:t>
            </a:r>
            <a:r>
              <a:rPr dirty="0"/>
              <a:t> </a:t>
            </a:r>
            <a:r>
              <a:rPr dirty="0" err="1"/>
              <a:t>Platform</a:t>
            </a:r>
            <a:r>
              <a:rPr dirty="0"/>
              <a:t>, </a:t>
            </a:r>
          </a:p>
          <a:p>
            <a:pPr marL="884237" lvl="1" indent="-457200">
              <a:spcBef>
                <a:spcPts val="1200"/>
              </a:spcBef>
              <a:buFont typeface="+mj-lt"/>
              <a:buAutoNum type="arabicPeriod"/>
              <a:defRPr/>
            </a:pPr>
            <a:r>
              <a:rPr dirty="0">
                <a:solidFill>
                  <a:schemeClr val="accent5">
                    <a:lumMod val="50000"/>
                  </a:schemeClr>
                </a:solidFill>
                <a:latin typeface="Century Gothic" panose="020B0502020202020204" pitchFamily="34" charset="0"/>
              </a:rPr>
              <a:t>Online </a:t>
            </a:r>
            <a:r>
              <a:rPr dirty="0" err="1">
                <a:solidFill>
                  <a:schemeClr val="accent5">
                    <a:lumMod val="50000"/>
                  </a:schemeClr>
                </a:solidFill>
                <a:latin typeface="Century Gothic" panose="020B0502020202020204" pitchFamily="34" charset="0"/>
              </a:rPr>
              <a:t>Computer</a:t>
            </a:r>
            <a:r>
              <a:rPr dirty="0">
                <a:solidFill>
                  <a:schemeClr val="accent5">
                    <a:lumMod val="50000"/>
                  </a:schemeClr>
                </a:solidFill>
                <a:latin typeface="Century Gothic" panose="020B0502020202020204" pitchFamily="34" charset="0"/>
              </a:rPr>
              <a:t> </a:t>
            </a:r>
            <a:r>
              <a:rPr dirty="0" err="1">
                <a:solidFill>
                  <a:schemeClr val="accent5">
                    <a:lumMod val="50000"/>
                  </a:schemeClr>
                </a:solidFill>
                <a:latin typeface="Century Gothic" panose="020B0502020202020204" pitchFamily="34" charset="0"/>
              </a:rPr>
              <a:t>Library</a:t>
            </a:r>
            <a:r>
              <a:rPr dirty="0">
                <a:solidFill>
                  <a:schemeClr val="accent5">
                    <a:lumMod val="50000"/>
                  </a:schemeClr>
                </a:solidFill>
                <a:latin typeface="Century Gothic" panose="020B0502020202020204" pitchFamily="34" charset="0"/>
              </a:rPr>
              <a:t> Center (OCLC),</a:t>
            </a:r>
          </a:p>
          <a:p>
            <a:pPr marL="884237" lvl="1" indent="-457200">
              <a:spcBef>
                <a:spcPts val="1200"/>
              </a:spcBef>
              <a:buFont typeface="+mj-lt"/>
              <a:buAutoNum type="arabicPeriod"/>
              <a:defRPr/>
            </a:pPr>
            <a:r>
              <a:rPr dirty="0">
                <a:solidFill>
                  <a:schemeClr val="accent5">
                    <a:lumMod val="50000"/>
                  </a:schemeClr>
                </a:solidFill>
                <a:latin typeface="Century Gothic" panose="020B0502020202020204" pitchFamily="34" charset="0"/>
              </a:rPr>
              <a:t>Ex Libris Alma, </a:t>
            </a:r>
          </a:p>
          <a:p>
            <a:pPr marL="884237" lvl="1" indent="-457200">
              <a:spcBef>
                <a:spcPts val="1200"/>
              </a:spcBef>
              <a:buFont typeface="+mj-lt"/>
              <a:buAutoNum type="arabicPeriod"/>
              <a:defRPr/>
            </a:pPr>
            <a:r>
              <a:rPr dirty="0" err="1">
                <a:solidFill>
                  <a:schemeClr val="accent5">
                    <a:lumMod val="50000"/>
                  </a:schemeClr>
                </a:solidFill>
                <a:latin typeface="Century Gothic" panose="020B0502020202020204" pitchFamily="34" charset="0"/>
              </a:rPr>
              <a:t>DuraCloud</a:t>
            </a:r>
            <a:r>
              <a:rPr dirty="0">
                <a:solidFill>
                  <a:schemeClr val="accent5">
                    <a:lumMod val="50000"/>
                  </a:schemeClr>
                </a:solidFill>
                <a:latin typeface="Century Gothic" panose="020B0502020202020204" pitchFamily="34" charset="0"/>
              </a:rPr>
              <a:t>, </a:t>
            </a:r>
          </a:p>
          <a:p>
            <a:pPr marL="884237" lvl="1" indent="-457200">
              <a:spcBef>
                <a:spcPts val="1200"/>
              </a:spcBef>
              <a:buFont typeface="+mj-lt"/>
              <a:buAutoNum type="arabicPeriod"/>
              <a:defRPr/>
            </a:pPr>
            <a:r>
              <a:rPr dirty="0" err="1">
                <a:solidFill>
                  <a:schemeClr val="accent5">
                    <a:lumMod val="50000"/>
                  </a:schemeClr>
                </a:solidFill>
                <a:latin typeface="Century Gothic" panose="020B0502020202020204" pitchFamily="34" charset="0"/>
              </a:rPr>
              <a:t>Invenio</a:t>
            </a:r>
            <a:r>
              <a:rPr dirty="0">
                <a:solidFill>
                  <a:schemeClr val="accent5">
                    <a:lumMod val="50000"/>
                  </a:schemeClr>
                </a:solidFill>
                <a:latin typeface="Century Gothic" panose="020B0502020202020204" pitchFamily="34" charset="0"/>
              </a:rPr>
              <a:t>...</a:t>
            </a: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Nadpis 1">
            <a:extLst>
              <a:ext uri="{FF2B5EF4-FFF2-40B4-BE49-F238E27FC236}">
                <a16:creationId xmlns:a16="http://schemas.microsoft.com/office/drawing/2014/main" id="{D22F1C0A-A2E5-66B4-25FB-39BEA39898DB}"/>
              </a:ext>
            </a:extLst>
          </p:cNvPr>
          <p:cNvSpPr txBox="1">
            <a:spLocks noGrp="1" noChangeArrowheads="1"/>
          </p:cNvSpPr>
          <p:nvPr>
            <p:ph type="title"/>
          </p:nvPr>
        </p:nvSpPr>
        <p:spPr/>
        <p:txBody>
          <a:bodyPr/>
          <a:lstStyle/>
          <a:p>
            <a:r>
              <a:rPr altLang="sk-SK">
                <a:latin typeface="Century Gothic" panose="020B0502020202020204" pitchFamily="34" charset="0"/>
              </a:rPr>
              <a:t>Atribúty smart library</a:t>
            </a:r>
          </a:p>
        </p:txBody>
      </p:sp>
      <p:sp>
        <p:nvSpPr>
          <p:cNvPr id="3" name="Zástupný objekt pre obsah 2">
            <a:extLst>
              <a:ext uri="{FF2B5EF4-FFF2-40B4-BE49-F238E27FC236}">
                <a16:creationId xmlns:a16="http://schemas.microsoft.com/office/drawing/2014/main" id="{DE308EAB-CF87-B21A-8756-CCD673E98A82}"/>
              </a:ext>
            </a:extLst>
          </p:cNvPr>
          <p:cNvSpPr>
            <a:spLocks noGrp="1"/>
          </p:cNvSpPr>
          <p:nvPr>
            <p:ph idx="1"/>
          </p:nvPr>
        </p:nvSpPr>
        <p:spPr>
          <a:xfrm>
            <a:off x="1117600" y="1473200"/>
            <a:ext cx="10156825" cy="4699000"/>
          </a:xfrm>
        </p:spPr>
        <p:txBody>
          <a:bodyPr/>
          <a:lstStyle/>
          <a:p>
            <a:pPr marL="0" indent="0">
              <a:spcBef>
                <a:spcPts val="1200"/>
              </a:spcBef>
              <a:buFont typeface="Arial" panose="020B0604020202020204" pitchFamily="34" charset="0"/>
              <a:buNone/>
              <a:defRPr/>
            </a:pPr>
            <a:r>
              <a:rPr dirty="0"/>
              <a:t>B) </a:t>
            </a:r>
            <a:r>
              <a:rPr dirty="0" err="1"/>
              <a:t>Open</a:t>
            </a:r>
            <a:r>
              <a:rPr dirty="0"/>
              <a:t> </a:t>
            </a:r>
            <a:r>
              <a:rPr dirty="0" err="1"/>
              <a:t>source</a:t>
            </a:r>
            <a:r>
              <a:rPr dirty="0"/>
              <a:t> riešenia </a:t>
            </a:r>
          </a:p>
          <a:p>
            <a:pPr marL="884237" lvl="1" indent="-457200">
              <a:spcBef>
                <a:spcPts val="1200"/>
              </a:spcBef>
              <a:buFont typeface="+mj-lt"/>
              <a:buAutoNum type="arabicPeriod"/>
              <a:defRPr/>
            </a:pPr>
            <a:r>
              <a:rPr dirty="0"/>
              <a:t>RERO, </a:t>
            </a:r>
          </a:p>
          <a:p>
            <a:pPr marL="884237" lvl="1" indent="-457200">
              <a:spcBef>
                <a:spcPts val="1200"/>
              </a:spcBef>
              <a:buFont typeface="+mj-lt"/>
              <a:buAutoNum type="arabicPeriod"/>
              <a:defRPr/>
            </a:pPr>
            <a:r>
              <a:rPr dirty="0"/>
              <a:t>KOHA, </a:t>
            </a:r>
          </a:p>
          <a:p>
            <a:pPr marL="884237" lvl="1" indent="-457200">
              <a:spcBef>
                <a:spcPts val="1200"/>
              </a:spcBef>
              <a:buFont typeface="+mj-lt"/>
              <a:buAutoNum type="arabicPeriod"/>
              <a:defRPr/>
            </a:pPr>
            <a:r>
              <a:rPr dirty="0"/>
              <a:t>Evergreen, </a:t>
            </a:r>
          </a:p>
          <a:p>
            <a:pPr marL="884237" lvl="1" indent="-457200">
              <a:spcBef>
                <a:spcPts val="1200"/>
              </a:spcBef>
              <a:buFont typeface="+mj-lt"/>
              <a:buAutoNum type="arabicPeriod"/>
              <a:defRPr/>
            </a:pPr>
            <a:r>
              <a:rPr dirty="0"/>
              <a:t>(</a:t>
            </a:r>
            <a:r>
              <a:rPr dirty="0" err="1"/>
              <a:t>VuFinde</a:t>
            </a:r>
            <a:r>
              <a:rPr dirty="0"/>
              <a:t>), </a:t>
            </a:r>
            <a:r>
              <a:rPr dirty="0" err="1"/>
              <a:t>OpenBiblio</a:t>
            </a:r>
            <a:r>
              <a:rPr dirty="0"/>
              <a:t>, </a:t>
            </a:r>
            <a:r>
              <a:rPr dirty="0" err="1"/>
              <a:t>Omeka</a:t>
            </a:r>
            <a:r>
              <a:rPr dirty="0"/>
              <a:t>, </a:t>
            </a:r>
            <a:r>
              <a:rPr dirty="0" err="1"/>
              <a:t>Islandora</a:t>
            </a:r>
            <a:r>
              <a:rPr dirty="0"/>
              <a:t>... </a:t>
            </a:r>
          </a:p>
          <a:p>
            <a:pPr marL="0" indent="0">
              <a:spcBef>
                <a:spcPts val="1200"/>
              </a:spcBef>
              <a:buFont typeface="Arial" panose="020B0604020202020204" pitchFamily="34" charset="0"/>
              <a:buNone/>
              <a:defRPr/>
            </a:pPr>
            <a:r>
              <a:rPr dirty="0"/>
              <a:t>C) Dizajn zameraný na používateľa (</a:t>
            </a:r>
            <a:r>
              <a:rPr dirty="0" err="1"/>
              <a:t>responzívny</a:t>
            </a:r>
            <a:r>
              <a:rPr dirty="0"/>
              <a:t> dizajn)</a:t>
            </a:r>
          </a:p>
          <a:p>
            <a:pPr marL="0" indent="0">
              <a:spcBef>
                <a:spcPts val="1200"/>
              </a:spcBef>
              <a:buFont typeface="Arial" panose="020B0604020202020204" pitchFamily="34" charset="0"/>
              <a:buNone/>
              <a:defRPr/>
            </a:pPr>
            <a:r>
              <a:rPr dirty="0"/>
              <a:t>D) Integrácia s vyhľadávacími službami (</a:t>
            </a:r>
            <a:r>
              <a:rPr dirty="0" err="1"/>
              <a:t>discovery</a:t>
            </a:r>
            <a:r>
              <a:rPr dirty="0"/>
              <a:t>)</a:t>
            </a:r>
          </a:p>
          <a:p>
            <a:pPr marL="0" indent="0">
              <a:spcBef>
                <a:spcPts val="1200"/>
              </a:spcBef>
              <a:buFont typeface="Arial" panose="020B0604020202020204" pitchFamily="34" charset="0"/>
              <a:buNone/>
              <a:defRPr/>
            </a:pPr>
            <a:r>
              <a:rPr dirty="0"/>
              <a:t>E) Mobilné aplikácia</a:t>
            </a:r>
          </a:p>
          <a:p>
            <a:pPr marL="0" indent="0">
              <a:spcBef>
                <a:spcPts val="1200"/>
              </a:spcBef>
              <a:buFont typeface="Arial" panose="020B0604020202020204" pitchFamily="34" charset="0"/>
              <a:buNone/>
              <a:defRPr/>
            </a:pPr>
            <a:r>
              <a:rPr dirty="0"/>
              <a:t>F) Analýzy údajov a tvorba zostáv – reporty o zdrojoch a klientoch</a:t>
            </a:r>
          </a:p>
          <a:p>
            <a:pPr marL="0" indent="0">
              <a:spcBef>
                <a:spcPts val="1200"/>
              </a:spcBef>
              <a:buFont typeface="Arial" panose="020B0604020202020204" pitchFamily="34" charset="0"/>
              <a:buNone/>
              <a:defRPr/>
            </a:pPr>
            <a:r>
              <a:rPr dirty="0"/>
              <a:t>G) </a:t>
            </a:r>
            <a:r>
              <a:rPr dirty="0" err="1"/>
              <a:t>Interoperabilita</a:t>
            </a:r>
            <a:r>
              <a:rPr dirty="0"/>
              <a:t> (API) – integrácia s inými systémami</a:t>
            </a:r>
          </a:p>
          <a:p>
            <a:pPr>
              <a:defRPr/>
            </a:pPr>
            <a:endParaRPr dirty="0"/>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Nadpis 1">
            <a:extLst>
              <a:ext uri="{FF2B5EF4-FFF2-40B4-BE49-F238E27FC236}">
                <a16:creationId xmlns:a16="http://schemas.microsoft.com/office/drawing/2014/main" id="{8324B417-3F3C-86A6-2DAB-D9B1943A72BA}"/>
              </a:ext>
            </a:extLst>
          </p:cNvPr>
          <p:cNvSpPr txBox="1">
            <a:spLocks noGrp="1" noChangeArrowheads="1"/>
          </p:cNvSpPr>
          <p:nvPr>
            <p:ph type="title"/>
          </p:nvPr>
        </p:nvSpPr>
        <p:spPr/>
        <p:txBody>
          <a:bodyPr/>
          <a:lstStyle/>
          <a:p>
            <a:r>
              <a:rPr altLang="sk-SK">
                <a:latin typeface="Century Gothic" panose="020B0502020202020204" pitchFamily="34" charset="0"/>
              </a:rPr>
              <a:t>Smart library – otvorené otázky </a:t>
            </a:r>
          </a:p>
        </p:txBody>
      </p:sp>
      <p:sp>
        <p:nvSpPr>
          <p:cNvPr id="3" name="Zástupný objekt pre obsah 2">
            <a:extLst>
              <a:ext uri="{FF2B5EF4-FFF2-40B4-BE49-F238E27FC236}">
                <a16:creationId xmlns:a16="http://schemas.microsoft.com/office/drawing/2014/main" id="{1480CEFB-8A07-C3D8-926B-6A0740A4831D}"/>
              </a:ext>
            </a:extLst>
          </p:cNvPr>
          <p:cNvSpPr>
            <a:spLocks noGrp="1"/>
          </p:cNvSpPr>
          <p:nvPr>
            <p:ph idx="1"/>
          </p:nvPr>
        </p:nvSpPr>
        <p:spPr>
          <a:xfrm>
            <a:off x="1117600" y="1473200"/>
            <a:ext cx="10156825" cy="4878388"/>
          </a:xfrm>
        </p:spPr>
        <p:txBody>
          <a:bodyPr/>
          <a:lstStyle/>
          <a:p>
            <a:pPr marL="0" indent="0">
              <a:spcBef>
                <a:spcPts val="600"/>
              </a:spcBef>
              <a:buFont typeface="Arial" panose="020B0604020202020204" pitchFamily="34" charset="0"/>
              <a:buNone/>
              <a:defRPr/>
            </a:pPr>
            <a:r>
              <a:rPr sz="2000" dirty="0">
                <a:solidFill>
                  <a:schemeClr val="accent5">
                    <a:lumMod val="50000"/>
                  </a:schemeClr>
                </a:solidFill>
                <a:latin typeface="Arial" panose="020B0604020202020204" pitchFamily="34" charset="0"/>
              </a:rPr>
              <a:t>PROJEKT – Náhrada </a:t>
            </a:r>
            <a:r>
              <a:rPr sz="2000" dirty="0" err="1">
                <a:solidFill>
                  <a:schemeClr val="accent5">
                    <a:lumMod val="50000"/>
                  </a:schemeClr>
                </a:solidFill>
                <a:latin typeface="Arial" panose="020B0604020202020204" pitchFamily="34" charset="0"/>
              </a:rPr>
              <a:t>Aleph</a:t>
            </a:r>
            <a:r>
              <a:rPr sz="2000" dirty="0">
                <a:solidFill>
                  <a:schemeClr val="accent5">
                    <a:lumMod val="50000"/>
                  </a:schemeClr>
                </a:solidFill>
                <a:latin typeface="Arial" panose="020B0604020202020204" pitchFamily="34" charset="0"/>
              </a:rPr>
              <a:t> 500 (</a:t>
            </a:r>
            <a:r>
              <a:rPr sz="2000" dirty="0" err="1">
                <a:solidFill>
                  <a:schemeClr val="accent5">
                    <a:lumMod val="50000"/>
                  </a:schemeClr>
                </a:solidFill>
                <a:latin typeface="Arial" panose="020B0604020202020204" pitchFamily="34" charset="0"/>
              </a:rPr>
              <a:t>ca</a:t>
            </a:r>
            <a:r>
              <a:rPr sz="2000" dirty="0">
                <a:solidFill>
                  <a:schemeClr val="accent5">
                    <a:lumMod val="50000"/>
                  </a:schemeClr>
                </a:solidFill>
                <a:latin typeface="Arial" panose="020B0604020202020204" pitchFamily="34" charset="0"/>
              </a:rPr>
              <a:t> 2025?)</a:t>
            </a:r>
          </a:p>
          <a:p>
            <a:pPr>
              <a:spcBef>
                <a:spcPts val="600"/>
              </a:spcBef>
              <a:defRPr/>
            </a:pPr>
            <a:r>
              <a:rPr sz="2000" dirty="0">
                <a:solidFill>
                  <a:schemeClr val="accent5">
                    <a:lumMod val="50000"/>
                  </a:schemeClr>
                </a:solidFill>
                <a:latin typeface="Arial" panose="020B0604020202020204" pitchFamily="34" charset="0"/>
              </a:rPr>
              <a:t>Riešiť: </a:t>
            </a:r>
          </a:p>
          <a:p>
            <a:pPr lvl="1">
              <a:spcBef>
                <a:spcPts val="600"/>
              </a:spcBef>
              <a:defRPr/>
            </a:pPr>
            <a:r>
              <a:rPr sz="1600" dirty="0">
                <a:solidFill>
                  <a:schemeClr val="accent5">
                    <a:lumMod val="50000"/>
                  </a:schemeClr>
                </a:solidFill>
                <a:latin typeface="Arial" panose="020B0604020202020204" pitchFamily="34" charset="0"/>
              </a:rPr>
              <a:t>Cieľ: inovatívne </a:t>
            </a:r>
            <a:r>
              <a:rPr sz="1600" i="1" dirty="0" err="1">
                <a:solidFill>
                  <a:schemeClr val="accent5">
                    <a:lumMod val="50000"/>
                  </a:schemeClr>
                </a:solidFill>
                <a:latin typeface="Arial" panose="020B0604020202020204" pitchFamily="34" charset="0"/>
              </a:rPr>
              <a:t>smart</a:t>
            </a:r>
            <a:r>
              <a:rPr sz="1600" i="1" dirty="0">
                <a:solidFill>
                  <a:schemeClr val="accent5">
                    <a:lumMod val="50000"/>
                  </a:schemeClr>
                </a:solidFill>
                <a:latin typeface="Arial" panose="020B0604020202020204" pitchFamily="34" charset="0"/>
              </a:rPr>
              <a:t> služby </a:t>
            </a:r>
            <a:r>
              <a:rPr sz="1600" dirty="0">
                <a:solidFill>
                  <a:schemeClr val="accent5">
                    <a:lumMod val="50000"/>
                  </a:schemeClr>
                </a:solidFill>
                <a:latin typeface="Arial" panose="020B0604020202020204" pitchFamily="34" charset="0"/>
              </a:rPr>
              <a:t>informačných inštitúcií - knižnice, archívy, múzeá, galérie (región)?</a:t>
            </a:r>
          </a:p>
          <a:p>
            <a:pPr lvl="1">
              <a:spcBef>
                <a:spcPts val="600"/>
              </a:spcBef>
              <a:defRPr/>
            </a:pPr>
            <a:r>
              <a:rPr sz="1600" dirty="0">
                <a:solidFill>
                  <a:schemeClr val="accent5">
                    <a:lumMod val="50000"/>
                  </a:schemeClr>
                </a:solidFill>
                <a:latin typeface="Arial" panose="020B0604020202020204" pitchFamily="34" charset="0"/>
              </a:rPr>
              <a:t>Cieľ: </a:t>
            </a:r>
            <a:r>
              <a:rPr sz="1600" dirty="0" err="1">
                <a:solidFill>
                  <a:schemeClr val="accent5">
                    <a:lumMod val="50000"/>
                  </a:schemeClr>
                </a:solidFill>
                <a:latin typeface="Arial" panose="020B0604020202020204" pitchFamily="34" charset="0"/>
              </a:rPr>
              <a:t>smart</a:t>
            </a:r>
            <a:r>
              <a:rPr sz="1600" dirty="0">
                <a:solidFill>
                  <a:schemeClr val="accent5">
                    <a:lumMod val="50000"/>
                  </a:schemeClr>
                </a:solidFill>
                <a:latin typeface="Arial" panose="020B0604020202020204" pitchFamily="34" charset="0"/>
              </a:rPr>
              <a:t> služby len v SVKOS? (lokál?)</a:t>
            </a:r>
          </a:p>
          <a:p>
            <a:pPr>
              <a:spcBef>
                <a:spcPts val="600"/>
              </a:spcBef>
              <a:defRPr/>
            </a:pPr>
            <a:r>
              <a:rPr sz="2000" dirty="0">
                <a:solidFill>
                  <a:schemeClr val="accent5">
                    <a:lumMod val="50000"/>
                  </a:schemeClr>
                </a:solidFill>
                <a:latin typeface="Arial" panose="020B0604020202020204" pitchFamily="34" charset="0"/>
              </a:rPr>
              <a:t>Jedna platforma pre región? – Preferujem </a:t>
            </a:r>
            <a:r>
              <a:rPr sz="2000" i="1" dirty="0">
                <a:solidFill>
                  <a:schemeClr val="accent5">
                    <a:lumMod val="50000"/>
                  </a:schemeClr>
                </a:solidFill>
                <a:latin typeface="Arial" panose="020B0604020202020204" pitchFamily="34" charset="0"/>
              </a:rPr>
              <a:t>jednu spoločnú aplikáciu </a:t>
            </a:r>
            <a:r>
              <a:rPr sz="2000" dirty="0">
                <a:solidFill>
                  <a:schemeClr val="accent5">
                    <a:lumMod val="50000"/>
                  </a:schemeClr>
                </a:solidFill>
                <a:latin typeface="Arial" panose="020B0604020202020204" pitchFamily="34" charset="0"/>
              </a:rPr>
              <a:t>v </a:t>
            </a:r>
            <a:r>
              <a:rPr sz="2000" dirty="0" err="1">
                <a:solidFill>
                  <a:schemeClr val="accent5">
                    <a:lumMod val="50000"/>
                  </a:schemeClr>
                </a:solidFill>
                <a:latin typeface="Arial" panose="020B0604020202020204" pitchFamily="34" charset="0"/>
              </a:rPr>
              <a:t>cloude</a:t>
            </a:r>
            <a:endParaRPr sz="2000" dirty="0">
              <a:solidFill>
                <a:schemeClr val="accent5">
                  <a:lumMod val="50000"/>
                </a:schemeClr>
              </a:solidFill>
              <a:latin typeface="Arial" panose="020B0604020202020204" pitchFamily="34" charset="0"/>
            </a:endParaRPr>
          </a:p>
          <a:p>
            <a:pPr>
              <a:spcBef>
                <a:spcPts val="600"/>
              </a:spcBef>
              <a:defRPr/>
            </a:pPr>
            <a:r>
              <a:rPr sz="2000" dirty="0">
                <a:solidFill>
                  <a:schemeClr val="accent5">
                    <a:lumMod val="50000"/>
                  </a:schemeClr>
                </a:solidFill>
                <a:latin typeface="Arial" panose="020B0604020202020204" pitchFamily="34" charset="0"/>
              </a:rPr>
              <a:t>Združí subjekty (informačné inštitúcie, knižnice a iné PFI v regióne), ktoré sa dobrovoľne rozhodnú používať spoločnú platformu? – Preferujem </a:t>
            </a:r>
            <a:r>
              <a:rPr sz="2000" i="1" dirty="0">
                <a:solidFill>
                  <a:schemeClr val="accent5">
                    <a:lumMod val="50000"/>
                  </a:schemeClr>
                </a:solidFill>
                <a:latin typeface="Arial" panose="020B0604020202020204" pitchFamily="34" charset="0"/>
              </a:rPr>
              <a:t>regionálny komunitný prístup</a:t>
            </a:r>
          </a:p>
          <a:p>
            <a:pPr>
              <a:spcBef>
                <a:spcPts val="600"/>
              </a:spcBef>
              <a:defRPr/>
            </a:pPr>
            <a:r>
              <a:rPr sz="2000" dirty="0">
                <a:solidFill>
                  <a:schemeClr val="accent5">
                    <a:lumMod val="50000"/>
                  </a:schemeClr>
                </a:solidFill>
                <a:latin typeface="Arial" panose="020B0604020202020204" pitchFamily="34" charset="0"/>
              </a:rPr>
              <a:t>Platforma </a:t>
            </a:r>
            <a:r>
              <a:rPr sz="2000" dirty="0" err="1">
                <a:solidFill>
                  <a:schemeClr val="accent5">
                    <a:lumMod val="50000"/>
                  </a:schemeClr>
                </a:solidFill>
                <a:latin typeface="Arial" panose="020B0604020202020204" pitchFamily="34" charset="0"/>
              </a:rPr>
              <a:t>open</a:t>
            </a:r>
            <a:r>
              <a:rPr sz="2000" dirty="0">
                <a:solidFill>
                  <a:schemeClr val="accent5">
                    <a:lumMod val="50000"/>
                  </a:schemeClr>
                </a:solidFill>
                <a:latin typeface="Arial" panose="020B0604020202020204" pitchFamily="34" charset="0"/>
              </a:rPr>
              <a:t> </a:t>
            </a:r>
            <a:r>
              <a:rPr sz="2000" dirty="0" err="1">
                <a:solidFill>
                  <a:schemeClr val="accent5">
                    <a:lumMod val="50000"/>
                  </a:schemeClr>
                </a:solidFill>
                <a:latin typeface="Arial" panose="020B0604020202020204" pitchFamily="34" charset="0"/>
              </a:rPr>
              <a:t>source</a:t>
            </a:r>
            <a:r>
              <a:rPr sz="2000" dirty="0">
                <a:solidFill>
                  <a:schemeClr val="accent5">
                    <a:lumMod val="50000"/>
                  </a:schemeClr>
                </a:solidFill>
                <a:latin typeface="Arial" panose="020B0604020202020204" pitchFamily="34" charset="0"/>
              </a:rPr>
              <a:t> alebo komerčná? – Preferujem </a:t>
            </a:r>
            <a:r>
              <a:rPr sz="2000" i="1" dirty="0" err="1">
                <a:solidFill>
                  <a:schemeClr val="accent5">
                    <a:lumMod val="50000"/>
                  </a:schemeClr>
                </a:solidFill>
                <a:latin typeface="Arial" panose="020B0604020202020204" pitchFamily="34" charset="0"/>
              </a:rPr>
              <a:t>open</a:t>
            </a:r>
            <a:r>
              <a:rPr sz="2000" i="1" dirty="0">
                <a:solidFill>
                  <a:schemeClr val="accent5">
                    <a:lumMod val="50000"/>
                  </a:schemeClr>
                </a:solidFill>
                <a:latin typeface="Arial" panose="020B0604020202020204" pitchFamily="34" charset="0"/>
              </a:rPr>
              <a:t> </a:t>
            </a:r>
            <a:r>
              <a:rPr sz="2000" i="1" dirty="0" err="1">
                <a:solidFill>
                  <a:schemeClr val="accent5">
                    <a:lumMod val="50000"/>
                  </a:schemeClr>
                </a:solidFill>
                <a:latin typeface="Arial" panose="020B0604020202020204" pitchFamily="34" charset="0"/>
              </a:rPr>
              <a:t>source</a:t>
            </a:r>
            <a:endParaRPr sz="2000" i="1" dirty="0">
              <a:solidFill>
                <a:schemeClr val="accent5">
                  <a:lumMod val="50000"/>
                </a:schemeClr>
              </a:solidFill>
              <a:latin typeface="Arial" panose="020B0604020202020204" pitchFamily="34" charset="0"/>
            </a:endParaRPr>
          </a:p>
          <a:p>
            <a:pPr>
              <a:spcBef>
                <a:spcPts val="600"/>
              </a:spcBef>
              <a:defRPr/>
            </a:pPr>
            <a:r>
              <a:rPr sz="2000" dirty="0" err="1">
                <a:solidFill>
                  <a:schemeClr val="accent5">
                    <a:lumMod val="50000"/>
                  </a:schemeClr>
                </a:solidFill>
                <a:latin typeface="Arial" panose="020B0604020202020204" pitchFamily="34" charset="0"/>
              </a:rPr>
              <a:t>Cloud</a:t>
            </a:r>
            <a:r>
              <a:rPr sz="2000" dirty="0">
                <a:solidFill>
                  <a:schemeClr val="accent5">
                    <a:lumMod val="50000"/>
                  </a:schemeClr>
                </a:solidFill>
                <a:latin typeface="Arial" panose="020B0604020202020204" pitchFamily="34" charset="0"/>
              </a:rPr>
              <a:t> riešenie? </a:t>
            </a:r>
            <a:r>
              <a:rPr sz="2000" dirty="0" err="1">
                <a:solidFill>
                  <a:schemeClr val="accent5">
                    <a:lumMod val="50000"/>
                  </a:schemeClr>
                </a:solidFill>
                <a:latin typeface="Arial" panose="020B0604020202020204" pitchFamily="34" charset="0"/>
              </a:rPr>
              <a:t>Multicloud</a:t>
            </a:r>
            <a:r>
              <a:rPr sz="2000" dirty="0">
                <a:solidFill>
                  <a:schemeClr val="accent5">
                    <a:lumMod val="50000"/>
                  </a:schemeClr>
                </a:solidFill>
                <a:latin typeface="Arial" panose="020B0604020202020204" pitchFamily="34" charset="0"/>
              </a:rPr>
              <a:t>? – Preferujem </a:t>
            </a:r>
            <a:r>
              <a:rPr sz="2000" i="1" dirty="0" err="1">
                <a:solidFill>
                  <a:schemeClr val="accent5">
                    <a:lumMod val="50000"/>
                  </a:schemeClr>
                </a:solidFill>
                <a:latin typeface="Arial" panose="020B0604020202020204" pitchFamily="34" charset="0"/>
              </a:rPr>
              <a:t>multicloud</a:t>
            </a:r>
            <a:endParaRPr sz="2000" i="1" dirty="0">
              <a:solidFill>
                <a:schemeClr val="accent5">
                  <a:lumMod val="50000"/>
                </a:schemeClr>
              </a:solidFill>
              <a:latin typeface="Arial" panose="020B0604020202020204" pitchFamily="34" charset="0"/>
            </a:endParaRPr>
          </a:p>
          <a:p>
            <a:pPr>
              <a:spcBef>
                <a:spcPts val="600"/>
              </a:spcBef>
              <a:defRPr/>
            </a:pPr>
            <a:r>
              <a:rPr sz="2000" dirty="0" err="1">
                <a:solidFill>
                  <a:schemeClr val="accent5">
                    <a:lumMod val="50000"/>
                  </a:schemeClr>
                </a:solidFill>
                <a:latin typeface="Arial" panose="020B0604020202020204" pitchFamily="34" charset="0"/>
              </a:rPr>
              <a:t>Cloud</a:t>
            </a:r>
            <a:r>
              <a:rPr sz="2000" dirty="0">
                <a:solidFill>
                  <a:schemeClr val="accent5">
                    <a:lumMod val="50000"/>
                  </a:schemeClr>
                </a:solidFill>
                <a:latin typeface="Arial" panose="020B0604020202020204" pitchFamily="34" charset="0"/>
              </a:rPr>
              <a:t> – verejný, privátny, hybridný? </a:t>
            </a:r>
            <a:r>
              <a:rPr sz="2000" i="1" dirty="0">
                <a:solidFill>
                  <a:schemeClr val="accent5">
                    <a:lumMod val="50000"/>
                  </a:schemeClr>
                </a:solidFill>
                <a:latin typeface="Arial" panose="020B0604020202020204" pitchFamily="34" charset="0"/>
              </a:rPr>
              <a:t>– </a:t>
            </a:r>
            <a:r>
              <a:rPr sz="2000" dirty="0">
                <a:solidFill>
                  <a:schemeClr val="accent5">
                    <a:lumMod val="50000"/>
                  </a:schemeClr>
                </a:solidFill>
                <a:latin typeface="Arial" panose="020B0604020202020204" pitchFamily="34" charset="0"/>
              </a:rPr>
              <a:t>Preferujem </a:t>
            </a:r>
            <a:r>
              <a:rPr sz="2000" i="1" dirty="0">
                <a:solidFill>
                  <a:schemeClr val="accent5">
                    <a:lumMod val="50000"/>
                  </a:schemeClr>
                </a:solidFill>
                <a:latin typeface="Arial" panose="020B0604020202020204" pitchFamily="34" charset="0"/>
              </a:rPr>
              <a:t>hybridný</a:t>
            </a:r>
          </a:p>
          <a:p>
            <a:pPr marL="457200" indent="-457200">
              <a:spcBef>
                <a:spcPts val="600"/>
              </a:spcBef>
              <a:buFont typeface="+mj-lt"/>
              <a:buAutoNum type="arabicPeriod"/>
              <a:defRPr/>
            </a:pPr>
            <a:r>
              <a:rPr sz="2000" dirty="0">
                <a:solidFill>
                  <a:schemeClr val="accent5">
                    <a:lumMod val="50000"/>
                  </a:schemeClr>
                </a:solidFill>
                <a:latin typeface="Arial" panose="020B0604020202020204" pitchFamily="34" charset="0"/>
              </a:rPr>
              <a:t>Vykonať metaanalýzu a finančná analýza (finančná efektívnosť) - 2023</a:t>
            </a:r>
          </a:p>
          <a:p>
            <a:pPr marL="457200" indent="-457200">
              <a:spcBef>
                <a:spcPts val="600"/>
              </a:spcBef>
              <a:buFont typeface="+mj-lt"/>
              <a:buAutoNum type="arabicPeriod"/>
              <a:defRPr/>
            </a:pPr>
            <a:r>
              <a:rPr sz="2000" dirty="0">
                <a:solidFill>
                  <a:schemeClr val="accent5">
                    <a:lumMod val="50000"/>
                  </a:schemeClr>
                </a:solidFill>
                <a:latin typeface="Arial" panose="020B0604020202020204" pitchFamily="34" charset="0"/>
              </a:rPr>
              <a:t>Získať podporu zriaďovateľov a odborne verejnosti</a:t>
            </a:r>
          </a:p>
          <a:p>
            <a:pPr marL="457200" indent="-457200">
              <a:spcBef>
                <a:spcPts val="600"/>
              </a:spcBef>
              <a:buFont typeface="+mj-lt"/>
              <a:buAutoNum type="arabicPeriod"/>
              <a:defRPr/>
            </a:pPr>
            <a:r>
              <a:rPr sz="2000" dirty="0">
                <a:solidFill>
                  <a:schemeClr val="accent5">
                    <a:lumMod val="50000"/>
                  </a:schemeClr>
                </a:solidFill>
                <a:latin typeface="Arial" panose="020B0604020202020204" pitchFamily="34" charset="0"/>
              </a:rPr>
              <a:t>Implementovať riešenie v pilotnom projekte </a:t>
            </a:r>
          </a:p>
          <a:p>
            <a:pPr marL="0" indent="0">
              <a:spcBef>
                <a:spcPts val="600"/>
              </a:spcBef>
              <a:buFont typeface="Arial" panose="020B0604020202020204" pitchFamily="34" charset="0"/>
              <a:buNone/>
              <a:defRPr/>
            </a:pPr>
            <a:endParaRPr sz="2000" dirty="0">
              <a:solidFill>
                <a:schemeClr val="accent5">
                  <a:lumMod val="50000"/>
                </a:schemeClr>
              </a:solidFill>
              <a:latin typeface="Arial" panose="020B0604020202020204" pitchFamily="34" charset="0"/>
            </a:endParaRPr>
          </a:p>
          <a:p>
            <a:pPr>
              <a:defRPr/>
            </a:pPr>
            <a:endParaRPr dirty="0">
              <a:solidFill>
                <a:srgbClr val="000000"/>
              </a:solidFill>
              <a:latin typeface="Arial" panose="020B0604020202020204" pitchFamily="34" charset="0"/>
            </a:endParaRPr>
          </a:p>
          <a:p>
            <a:pPr>
              <a:defRPr/>
            </a:pPr>
            <a:endParaRPr dirty="0">
              <a:solidFill>
                <a:srgbClr val="000000"/>
              </a:solidFill>
              <a:latin typeface="Arial" panose="020B0604020202020204" pitchFamily="34" charset="0"/>
            </a:endParaRPr>
          </a:p>
          <a:p>
            <a:pPr>
              <a:defRPr/>
            </a:pPr>
            <a:endParaRPr dirty="0">
              <a:solidFill>
                <a:srgbClr val="000000"/>
              </a:solidFill>
              <a:latin typeface="Arial" panose="020B0604020202020204" pitchFamily="34" charset="0"/>
            </a:endParaRPr>
          </a:p>
          <a:p>
            <a:pPr>
              <a:defRPr/>
            </a:pPr>
            <a:endParaRPr dirty="0"/>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Nadpis 1">
            <a:extLst>
              <a:ext uri="{FF2B5EF4-FFF2-40B4-BE49-F238E27FC236}">
                <a16:creationId xmlns:a16="http://schemas.microsoft.com/office/drawing/2014/main" id="{8EE076EB-D0D0-4FA0-C8DE-42E133617417}"/>
              </a:ext>
            </a:extLst>
          </p:cNvPr>
          <p:cNvSpPr txBox="1">
            <a:spLocks noGrp="1" noChangeArrowheads="1"/>
          </p:cNvSpPr>
          <p:nvPr>
            <p:ph type="title"/>
          </p:nvPr>
        </p:nvSpPr>
        <p:spPr/>
        <p:txBody>
          <a:bodyPr/>
          <a:lstStyle/>
          <a:p>
            <a:r>
              <a:rPr altLang="sk-SK">
                <a:latin typeface="Century Gothic" panose="020B0502020202020204" pitchFamily="34" charset="0"/>
              </a:rPr>
              <a:t>Infraštruktúra pre platformu</a:t>
            </a:r>
          </a:p>
        </p:txBody>
      </p:sp>
      <p:sp>
        <p:nvSpPr>
          <p:cNvPr id="3" name="Zástupný objekt pre obsah 2">
            <a:extLst>
              <a:ext uri="{FF2B5EF4-FFF2-40B4-BE49-F238E27FC236}">
                <a16:creationId xmlns:a16="http://schemas.microsoft.com/office/drawing/2014/main" id="{1D9A3364-C8CE-A0BC-F8EC-37E37A5C64D3}"/>
              </a:ext>
            </a:extLst>
          </p:cNvPr>
          <p:cNvSpPr>
            <a:spLocks noGrp="1"/>
          </p:cNvSpPr>
          <p:nvPr>
            <p:ph idx="1"/>
          </p:nvPr>
        </p:nvSpPr>
        <p:spPr>
          <a:xfrm>
            <a:off x="1117600" y="1473200"/>
            <a:ext cx="10156825" cy="4699000"/>
          </a:xfrm>
        </p:spPr>
        <p:txBody>
          <a:bodyPr/>
          <a:lstStyle/>
          <a:p>
            <a:pPr marL="457200" indent="-457200">
              <a:buFont typeface="+mj-lt"/>
              <a:buAutoNum type="arabicPeriod"/>
              <a:defRPr/>
            </a:pPr>
            <a:r>
              <a:rPr dirty="0" err="1"/>
              <a:t>Cloud</a:t>
            </a:r>
            <a:r>
              <a:rPr dirty="0"/>
              <a:t> </a:t>
            </a:r>
            <a:r>
              <a:rPr dirty="0" err="1"/>
              <a:t>Hosting</a:t>
            </a:r>
            <a:r>
              <a:rPr dirty="0"/>
              <a:t> – poskytovateľ </a:t>
            </a:r>
            <a:r>
              <a:rPr dirty="0" err="1"/>
              <a:t>hostingu</a:t>
            </a:r>
            <a:endParaRPr dirty="0"/>
          </a:p>
          <a:p>
            <a:pPr marL="457200" indent="-457200">
              <a:buFont typeface="+mj-lt"/>
              <a:buAutoNum type="arabicPeriod"/>
              <a:defRPr/>
            </a:pPr>
            <a:r>
              <a:rPr dirty="0"/>
              <a:t>Virtuálne stroje alebo kontajnery (hosťovanie rôznych komponentov ILS)</a:t>
            </a:r>
          </a:p>
          <a:p>
            <a:pPr marL="457200" indent="-457200">
              <a:buFont typeface="+mj-lt"/>
              <a:buAutoNum type="arabicPeriod"/>
              <a:defRPr/>
            </a:pPr>
            <a:r>
              <a:rPr dirty="0"/>
              <a:t>Operačný systém (Linux – </a:t>
            </a:r>
            <a:r>
              <a:rPr dirty="0" err="1"/>
              <a:t>Ubuntu</a:t>
            </a:r>
            <a:r>
              <a:rPr dirty="0"/>
              <a:t>, </a:t>
            </a:r>
            <a:r>
              <a:rPr dirty="0" err="1"/>
              <a:t>Debian</a:t>
            </a:r>
            <a:r>
              <a:rPr dirty="0"/>
              <a:t>...)</a:t>
            </a:r>
          </a:p>
          <a:p>
            <a:pPr marL="457200" indent="-457200">
              <a:buFont typeface="+mj-lt"/>
              <a:buAutoNum type="arabicPeriod"/>
              <a:defRPr/>
            </a:pPr>
            <a:r>
              <a:rPr dirty="0"/>
              <a:t>Systém správy databáz (DBMS, MySQL...)</a:t>
            </a:r>
          </a:p>
          <a:p>
            <a:pPr marL="457200" indent="-457200">
              <a:buFont typeface="+mj-lt"/>
              <a:buAutoNum type="arabicPeriod"/>
              <a:defRPr/>
            </a:pPr>
            <a:r>
              <a:rPr dirty="0"/>
              <a:t>Webový server</a:t>
            </a:r>
          </a:p>
          <a:p>
            <a:pPr marL="457200" indent="-457200">
              <a:buFont typeface="+mj-lt"/>
              <a:buAutoNum type="arabicPeriod"/>
              <a:defRPr/>
            </a:pPr>
            <a:r>
              <a:rPr dirty="0"/>
              <a:t>Stabilný internet</a:t>
            </a:r>
          </a:p>
          <a:p>
            <a:pPr marL="457200" indent="-457200">
              <a:buFont typeface="+mj-lt"/>
              <a:buAutoNum type="arabicPeriod"/>
              <a:defRPr/>
            </a:pPr>
            <a:r>
              <a:rPr dirty="0"/>
              <a:t>Bezpečnostné opatrenia (firewall, </a:t>
            </a:r>
            <a:r>
              <a:rPr dirty="0" err="1"/>
              <a:t>šifrovanie,kontrola</a:t>
            </a:r>
            <a:r>
              <a:rPr dirty="0"/>
              <a:t> prístupu, zálohovanie, </a:t>
            </a:r>
            <a:r>
              <a:rPr dirty="0" err="1"/>
              <a:t>monotoring</a:t>
            </a:r>
            <a:r>
              <a:rPr dirty="0"/>
              <a:t>...)</a:t>
            </a:r>
          </a:p>
          <a:p>
            <a:pPr>
              <a:defRPr/>
            </a:pPr>
            <a:endParaRPr dirty="0"/>
          </a:p>
          <a:p>
            <a:pPr>
              <a:defRPr/>
            </a:pPr>
            <a:endParaRPr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adpis 1">
            <a:extLst>
              <a:ext uri="{FF2B5EF4-FFF2-40B4-BE49-F238E27FC236}">
                <a16:creationId xmlns:a16="http://schemas.microsoft.com/office/drawing/2014/main" id="{171BC489-3CBF-A607-0FBB-3BFF3A223614}"/>
              </a:ext>
            </a:extLst>
          </p:cNvPr>
          <p:cNvSpPr txBox="1">
            <a:spLocks noGrp="1" noChangeArrowheads="1"/>
          </p:cNvSpPr>
          <p:nvPr>
            <p:ph type="title"/>
          </p:nvPr>
        </p:nvSpPr>
        <p:spPr>
          <a:xfrm>
            <a:off x="1117600" y="265113"/>
            <a:ext cx="10156825" cy="1033462"/>
          </a:xfrm>
        </p:spPr>
        <p:txBody>
          <a:bodyPr/>
          <a:lstStyle/>
          <a:p>
            <a:r>
              <a:rPr altLang="sk-SK">
                <a:latin typeface="Century Gothic" panose="020B0502020202020204" pitchFamily="34" charset="0"/>
              </a:rPr>
              <a:t>Technológie pre smart knižnice</a:t>
            </a:r>
          </a:p>
        </p:txBody>
      </p:sp>
      <p:sp>
        <p:nvSpPr>
          <p:cNvPr id="21506" name="Zástupný objekt pre obsah 2">
            <a:extLst>
              <a:ext uri="{FF2B5EF4-FFF2-40B4-BE49-F238E27FC236}">
                <a16:creationId xmlns:a16="http://schemas.microsoft.com/office/drawing/2014/main" id="{753D9335-C8D0-70EC-602E-DF2C98656964}"/>
              </a:ext>
            </a:extLst>
          </p:cNvPr>
          <p:cNvSpPr txBox="1">
            <a:spLocks noGrp="1" noChangeArrowheads="1"/>
          </p:cNvSpPr>
          <p:nvPr>
            <p:ph idx="1"/>
          </p:nvPr>
        </p:nvSpPr>
        <p:spPr/>
        <p:txBody>
          <a:bodyPr/>
          <a:lstStyle/>
          <a:p>
            <a:r>
              <a:rPr altLang="sk-SK">
                <a:latin typeface="Century Gothic" panose="020B0502020202020204" pitchFamily="34" charset="0"/>
              </a:rPr>
              <a:t>Kľúčové kategórie technológií pre knižnice: </a:t>
            </a:r>
          </a:p>
          <a:p>
            <a:endParaRPr altLang="sk-SK">
              <a:latin typeface="Century Gothic" panose="020B0502020202020204" pitchFamily="34" charset="0"/>
            </a:endParaRPr>
          </a:p>
          <a:p>
            <a:r>
              <a:rPr altLang="sk-SK">
                <a:latin typeface="Century Gothic" panose="020B0502020202020204" pitchFamily="34" charset="0"/>
              </a:rPr>
              <a:t>1. ILS (</a:t>
            </a:r>
            <a:r>
              <a:rPr altLang="sk-SK">
                <a:solidFill>
                  <a:srgbClr val="000000"/>
                </a:solidFill>
                <a:latin typeface="Arial" panose="020B0604020202020204" pitchFamily="34" charset="0"/>
              </a:rPr>
              <a:t>I</a:t>
            </a:r>
            <a:r>
              <a:rPr lang="en-US" altLang="sk-SK">
                <a:solidFill>
                  <a:srgbClr val="000000"/>
                </a:solidFill>
                <a:latin typeface="Arial" panose="020B0604020202020204" pitchFamily="34" charset="0"/>
              </a:rPr>
              <a:t>ntegrated </a:t>
            </a:r>
            <a:r>
              <a:rPr altLang="sk-SK">
                <a:solidFill>
                  <a:srgbClr val="000000"/>
                </a:solidFill>
                <a:latin typeface="Arial" panose="020B0604020202020204" pitchFamily="34" charset="0"/>
              </a:rPr>
              <a:t>L</a:t>
            </a:r>
            <a:r>
              <a:rPr lang="en-US" altLang="sk-SK">
                <a:solidFill>
                  <a:srgbClr val="000000"/>
                </a:solidFill>
                <a:latin typeface="Arial" panose="020B0604020202020204" pitchFamily="34" charset="0"/>
              </a:rPr>
              <a:t>ibrary </a:t>
            </a:r>
            <a:r>
              <a:rPr altLang="sk-SK">
                <a:solidFill>
                  <a:srgbClr val="000000"/>
                </a:solidFill>
                <a:latin typeface="Arial" panose="020B0604020202020204" pitchFamily="34" charset="0"/>
              </a:rPr>
              <a:t>S</a:t>
            </a:r>
            <a:r>
              <a:rPr lang="en-US" altLang="sk-SK">
                <a:solidFill>
                  <a:srgbClr val="000000"/>
                </a:solidFill>
                <a:latin typeface="Arial" panose="020B0604020202020204" pitchFamily="34" charset="0"/>
              </a:rPr>
              <a:t>ystems</a:t>
            </a:r>
            <a:r>
              <a:rPr altLang="sk-SK">
                <a:solidFill>
                  <a:srgbClr val="000000"/>
                </a:solidFill>
                <a:latin typeface="Arial" panose="020B0604020202020204" pitchFamily="34" charset="0"/>
              </a:rPr>
              <a:t>)</a:t>
            </a:r>
          </a:p>
          <a:p>
            <a:pPr lvl="1"/>
            <a:r>
              <a:rPr altLang="sk-SK">
                <a:latin typeface="Century Gothic" panose="020B0502020202020204" pitchFamily="34" charset="0"/>
              </a:rPr>
              <a:t>Integrované knižničné systémy</a:t>
            </a:r>
          </a:p>
          <a:p>
            <a:r>
              <a:rPr altLang="sk-SK">
                <a:latin typeface="Century Gothic" panose="020B0502020202020204" pitchFamily="34" charset="0"/>
              </a:rPr>
              <a:t>2. LSP (</a:t>
            </a:r>
            <a:r>
              <a:rPr altLang="sk-SK">
                <a:solidFill>
                  <a:srgbClr val="000000"/>
                </a:solidFill>
                <a:latin typeface="Arial" panose="020B0604020202020204" pitchFamily="34" charset="0"/>
              </a:rPr>
              <a:t>L</a:t>
            </a:r>
            <a:r>
              <a:rPr lang="en-US" altLang="sk-SK">
                <a:solidFill>
                  <a:srgbClr val="000000"/>
                </a:solidFill>
                <a:latin typeface="Arial" panose="020B0604020202020204" pitchFamily="34" charset="0"/>
              </a:rPr>
              <a:t>ibrary </a:t>
            </a:r>
            <a:r>
              <a:rPr altLang="sk-SK">
                <a:solidFill>
                  <a:srgbClr val="000000"/>
                </a:solidFill>
                <a:latin typeface="Arial" panose="020B0604020202020204" pitchFamily="34" charset="0"/>
              </a:rPr>
              <a:t>S</a:t>
            </a:r>
            <a:r>
              <a:rPr lang="en-US" altLang="sk-SK">
                <a:solidFill>
                  <a:srgbClr val="000000"/>
                </a:solidFill>
                <a:latin typeface="Arial" panose="020B0604020202020204" pitchFamily="34" charset="0"/>
              </a:rPr>
              <a:t>ervices </a:t>
            </a:r>
            <a:r>
              <a:rPr altLang="sk-SK">
                <a:solidFill>
                  <a:srgbClr val="000000"/>
                </a:solidFill>
                <a:latin typeface="Arial" panose="020B0604020202020204" pitchFamily="34" charset="0"/>
              </a:rPr>
              <a:t>P</a:t>
            </a:r>
            <a:r>
              <a:rPr lang="en-US" altLang="sk-SK">
                <a:solidFill>
                  <a:srgbClr val="000000"/>
                </a:solidFill>
                <a:latin typeface="Arial" panose="020B0604020202020204" pitchFamily="34" charset="0"/>
              </a:rPr>
              <a:t>latforms</a:t>
            </a:r>
            <a:r>
              <a:rPr altLang="sk-SK">
                <a:solidFill>
                  <a:srgbClr val="000000"/>
                </a:solidFill>
                <a:latin typeface="Arial" panose="020B0604020202020204" pitchFamily="34" charset="0"/>
              </a:rPr>
              <a:t>)</a:t>
            </a:r>
            <a:endParaRPr altLang="sk-SK">
              <a:latin typeface="Century Gothic" panose="020B0502020202020204" pitchFamily="34" charset="0"/>
            </a:endParaRPr>
          </a:p>
          <a:p>
            <a:pPr lvl="1"/>
            <a:r>
              <a:rPr altLang="sk-SK">
                <a:latin typeface="Century Gothic" panose="020B0502020202020204" pitchFamily="34" charset="0"/>
              </a:rPr>
              <a:t>Platformy knižničných služieb</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adpis 1">
            <a:extLst>
              <a:ext uri="{FF2B5EF4-FFF2-40B4-BE49-F238E27FC236}">
                <a16:creationId xmlns:a16="http://schemas.microsoft.com/office/drawing/2014/main" id="{7FBD6226-D907-31B3-E0E0-5AD107FA6F40}"/>
              </a:ext>
            </a:extLst>
          </p:cNvPr>
          <p:cNvSpPr txBox="1">
            <a:spLocks noGrp="1" noChangeArrowheads="1"/>
          </p:cNvSpPr>
          <p:nvPr>
            <p:ph type="title"/>
          </p:nvPr>
        </p:nvSpPr>
        <p:spPr>
          <a:xfrm>
            <a:off x="914400" y="76200"/>
            <a:ext cx="10360025" cy="1285875"/>
          </a:xfrm>
        </p:spPr>
        <p:txBody>
          <a:bodyPr/>
          <a:lstStyle/>
          <a:p>
            <a:br>
              <a:rPr altLang="sk-SK">
                <a:latin typeface="Century Gothic" panose="020B0502020202020204" pitchFamily="34" charset="0"/>
              </a:rPr>
            </a:br>
            <a:r>
              <a:rPr altLang="sk-SK">
                <a:latin typeface="Century Gothic" panose="020B0502020202020204" pitchFamily="34" charset="0"/>
              </a:rPr>
              <a:t>ILS Integrované knižničné systémy</a:t>
            </a:r>
          </a:p>
        </p:txBody>
      </p:sp>
      <p:sp>
        <p:nvSpPr>
          <p:cNvPr id="23554" name="Zástupný objekt pre obsah 2">
            <a:extLst>
              <a:ext uri="{FF2B5EF4-FFF2-40B4-BE49-F238E27FC236}">
                <a16:creationId xmlns:a16="http://schemas.microsoft.com/office/drawing/2014/main" id="{0EBD4893-2A0F-B5DF-0339-51F5BFA92E78}"/>
              </a:ext>
            </a:extLst>
          </p:cNvPr>
          <p:cNvSpPr txBox="1">
            <a:spLocks noGrp="1" noChangeArrowheads="1"/>
          </p:cNvSpPr>
          <p:nvPr>
            <p:ph idx="1"/>
          </p:nvPr>
        </p:nvSpPr>
        <p:spPr>
          <a:xfrm>
            <a:off x="914400" y="1293813"/>
            <a:ext cx="10360025" cy="4878387"/>
          </a:xfrm>
        </p:spPr>
        <p:txBody>
          <a:bodyPr/>
          <a:lstStyle/>
          <a:p>
            <a:pPr>
              <a:lnSpc>
                <a:spcPct val="100000"/>
              </a:lnSpc>
              <a:spcBef>
                <a:spcPts val="1200"/>
              </a:spcBef>
            </a:pPr>
            <a:r>
              <a:rPr altLang="sk-SK">
                <a:solidFill>
                  <a:schemeClr val="accent1"/>
                </a:solidFill>
                <a:latin typeface="Century Gothic" panose="020B0502020202020204" pitchFamily="34" charset="0"/>
              </a:rPr>
              <a:t>Vznikali v ére automatizácie a informatizácie knižníc (50 rokov)</a:t>
            </a:r>
          </a:p>
          <a:p>
            <a:pPr>
              <a:lnSpc>
                <a:spcPct val="100000"/>
              </a:lnSpc>
              <a:spcBef>
                <a:spcPts val="1200"/>
              </a:spcBef>
            </a:pPr>
            <a:r>
              <a:rPr altLang="sk-SK">
                <a:solidFill>
                  <a:schemeClr val="accent1"/>
                </a:solidFill>
                <a:latin typeface="Century Gothic" panose="020B0502020202020204" pitchFamily="34" charset="0"/>
              </a:rPr>
              <a:t>Základné procesy knižnice sú riešené súbormi programov</a:t>
            </a:r>
          </a:p>
          <a:p>
            <a:pPr>
              <a:lnSpc>
                <a:spcPct val="100000"/>
              </a:lnSpc>
              <a:spcBef>
                <a:spcPts val="1200"/>
              </a:spcBef>
            </a:pPr>
            <a:r>
              <a:rPr altLang="sk-SK">
                <a:solidFill>
                  <a:schemeClr val="accent1"/>
                </a:solidFill>
                <a:latin typeface="Century Gothic" panose="020B0502020202020204" pitchFamily="34" charset="0"/>
              </a:rPr>
              <a:t>Súbory programov sú usporiadané do modulov </a:t>
            </a:r>
          </a:p>
          <a:p>
            <a:pPr>
              <a:lnSpc>
                <a:spcPct val="100000"/>
              </a:lnSpc>
              <a:spcBef>
                <a:spcPts val="1200"/>
              </a:spcBef>
            </a:pPr>
            <a:r>
              <a:rPr altLang="sk-SK">
                <a:solidFill>
                  <a:schemeClr val="accent1"/>
                </a:solidFill>
                <a:latin typeface="Century Gothic" panose="020B0502020202020204" pitchFamily="34" charset="0"/>
              </a:rPr>
              <a:t>Moduly zdieľajú spoločnú databázu</a:t>
            </a:r>
          </a:p>
          <a:p>
            <a:pPr>
              <a:lnSpc>
                <a:spcPct val="100000"/>
              </a:lnSpc>
              <a:spcBef>
                <a:spcPts val="1200"/>
              </a:spcBef>
            </a:pPr>
            <a:r>
              <a:rPr altLang="sk-SK">
                <a:solidFill>
                  <a:schemeClr val="accent1"/>
                </a:solidFill>
                <a:latin typeface="Century Gothic" panose="020B0502020202020204" pitchFamily="34" charset="0"/>
              </a:rPr>
              <a:t>Moduly bežia na rovnakom výpočtovom prostredí </a:t>
            </a:r>
          </a:p>
          <a:p>
            <a:pPr>
              <a:lnSpc>
                <a:spcPct val="100000"/>
              </a:lnSpc>
              <a:spcBef>
                <a:spcPts val="1200"/>
              </a:spcBef>
            </a:pPr>
            <a:r>
              <a:rPr altLang="sk-SK">
                <a:solidFill>
                  <a:schemeClr val="accent1"/>
                </a:solidFill>
                <a:latin typeface="Century Gothic" panose="020B0502020202020204" pitchFamily="34" charset="0"/>
              </a:rPr>
              <a:t>Majú zaujímavú históriu – vznikli a zanikli desiatky ILS</a:t>
            </a:r>
          </a:p>
          <a:p>
            <a:pPr>
              <a:lnSpc>
                <a:spcPct val="100000"/>
              </a:lnSpc>
              <a:spcBef>
                <a:spcPts val="1200"/>
              </a:spcBef>
            </a:pPr>
            <a:r>
              <a:rPr altLang="sk-SK">
                <a:solidFill>
                  <a:schemeClr val="accent1"/>
                </a:solidFill>
                <a:latin typeface="Century Gothic" panose="020B0502020202020204" pitchFamily="34" charset="0"/>
              </a:rPr>
              <a:t>ILS, ktoré „prežili“ sú v súčasnosti zrelé, stabilné - mnoho funkcií </a:t>
            </a:r>
          </a:p>
          <a:p>
            <a:pPr>
              <a:lnSpc>
                <a:spcPct val="100000"/>
              </a:lnSpc>
              <a:spcBef>
                <a:spcPts val="1200"/>
              </a:spcBef>
            </a:pPr>
            <a:r>
              <a:rPr altLang="sk-SK">
                <a:solidFill>
                  <a:schemeClr val="accent1"/>
                </a:solidFill>
                <a:latin typeface="Century Gothic" panose="020B0502020202020204" pitchFamily="34" charset="0"/>
              </a:rPr>
              <a:t>Implementované v mnohých desiatkach tisíc knižníc po celom svete, naďalej prosperujú</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Nadpis 1">
            <a:extLst>
              <a:ext uri="{FF2B5EF4-FFF2-40B4-BE49-F238E27FC236}">
                <a16:creationId xmlns:a16="http://schemas.microsoft.com/office/drawing/2014/main" id="{DD665A1D-45D8-E908-E2C8-E959A5CADCAE}"/>
              </a:ext>
            </a:extLst>
          </p:cNvPr>
          <p:cNvSpPr txBox="1">
            <a:spLocks noGrp="1" noChangeArrowheads="1"/>
          </p:cNvSpPr>
          <p:nvPr>
            <p:ph type="title"/>
          </p:nvPr>
        </p:nvSpPr>
        <p:spPr/>
        <p:txBody>
          <a:bodyPr/>
          <a:lstStyle/>
          <a:p>
            <a:r>
              <a:rPr altLang="sk-SK">
                <a:latin typeface="Century Gothic" panose="020B0502020202020204" pitchFamily="34" charset="0"/>
              </a:rPr>
              <a:t>ILS – základné moduly</a:t>
            </a:r>
          </a:p>
        </p:txBody>
      </p:sp>
      <p:sp>
        <p:nvSpPr>
          <p:cNvPr id="24578" name="Zástupný objekt pre obsah 2">
            <a:extLst>
              <a:ext uri="{FF2B5EF4-FFF2-40B4-BE49-F238E27FC236}">
                <a16:creationId xmlns:a16="http://schemas.microsoft.com/office/drawing/2014/main" id="{7F9C191A-F10C-4F15-CD3E-B94F08E9A473}"/>
              </a:ext>
            </a:extLst>
          </p:cNvPr>
          <p:cNvSpPr txBox="1">
            <a:spLocks noGrp="1" noChangeArrowheads="1"/>
          </p:cNvSpPr>
          <p:nvPr>
            <p:ph idx="1"/>
          </p:nvPr>
        </p:nvSpPr>
        <p:spPr/>
        <p:txBody>
          <a:bodyPr/>
          <a:lstStyle/>
          <a:p>
            <a:pPr marL="914400" lvl="1" indent="-457200">
              <a:buFont typeface="Calibri Light" panose="020F0302020204030204" pitchFamily="34" charset="0"/>
              <a:buAutoNum type="arabicPeriod"/>
            </a:pPr>
            <a:r>
              <a:rPr altLang="sk-SK" sz="2800">
                <a:solidFill>
                  <a:schemeClr val="accent1"/>
                </a:solidFill>
                <a:latin typeface="Century Gothic" panose="020B0502020202020204" pitchFamily="34" charset="0"/>
              </a:rPr>
              <a:t>Katalogizácia (zvyčajne na základe bibliografických záznamov MARC)</a:t>
            </a:r>
          </a:p>
          <a:p>
            <a:pPr marL="914400" lvl="1" indent="-457200">
              <a:buFont typeface="Calibri Light" panose="020F0302020204030204" pitchFamily="34" charset="0"/>
              <a:buAutoNum type="arabicPeriod"/>
            </a:pPr>
            <a:r>
              <a:rPr altLang="sk-SK" sz="2800">
                <a:solidFill>
                  <a:schemeClr val="accent1"/>
                </a:solidFill>
                <a:latin typeface="Century Gothic" panose="020B0502020202020204" pitchFamily="34" charset="0"/>
              </a:rPr>
              <a:t>Akvizícia</a:t>
            </a:r>
          </a:p>
          <a:p>
            <a:pPr marL="914400" lvl="1" indent="-457200">
              <a:buFont typeface="Calibri Light" panose="020F0302020204030204" pitchFamily="34" charset="0"/>
              <a:buAutoNum type="arabicPeriod"/>
            </a:pPr>
            <a:r>
              <a:rPr altLang="sk-SK" sz="2800">
                <a:solidFill>
                  <a:schemeClr val="accent1"/>
                </a:solidFill>
                <a:latin typeface="Century Gothic" panose="020B0502020202020204" pitchFamily="34" charset="0"/>
              </a:rPr>
              <a:t>Správa seriálov</a:t>
            </a:r>
          </a:p>
          <a:p>
            <a:pPr marL="914400" lvl="1" indent="-457200">
              <a:buFont typeface="Calibri Light" panose="020F0302020204030204" pitchFamily="34" charset="0"/>
              <a:buAutoNum type="arabicPeriod"/>
            </a:pPr>
            <a:r>
              <a:rPr altLang="sk-SK" sz="2800">
                <a:solidFill>
                  <a:schemeClr val="accent1"/>
                </a:solidFill>
                <a:latin typeface="Century Gothic" panose="020B0502020202020204" pitchFamily="34" charset="0"/>
              </a:rPr>
              <a:t>Výpožičky </a:t>
            </a:r>
          </a:p>
          <a:p>
            <a:pPr marL="914400" lvl="1" indent="-457200">
              <a:buFont typeface="Calibri Light" panose="020F0302020204030204" pitchFamily="34" charset="0"/>
              <a:buAutoNum type="arabicPeriod"/>
            </a:pPr>
            <a:r>
              <a:rPr altLang="sk-SK" sz="2800">
                <a:solidFill>
                  <a:schemeClr val="accent1"/>
                </a:solidFill>
                <a:latin typeface="Century Gothic" panose="020B0502020202020204" pitchFamily="34" charset="0"/>
              </a:rPr>
              <a:t>Prehľady alebo analýzy</a:t>
            </a:r>
          </a:p>
          <a:p>
            <a:pPr marL="914400" lvl="1" indent="-457200">
              <a:buFont typeface="Calibri Light" panose="020F0302020204030204" pitchFamily="34" charset="0"/>
              <a:buAutoNum type="arabicPeriod"/>
            </a:pPr>
            <a:r>
              <a:rPr altLang="sk-SK" sz="2800">
                <a:solidFill>
                  <a:schemeClr val="accent1"/>
                </a:solidFill>
                <a:latin typeface="Century Gothic" panose="020B0502020202020204" pitchFamily="34" charset="0"/>
              </a:rPr>
              <a:t>Online katalóg</a:t>
            </a:r>
          </a:p>
          <a:p>
            <a:endParaRPr altLang="sk-SK">
              <a:latin typeface="Century Gothic" panose="020B0502020202020204" pitchFamily="34" charset="0"/>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Nadpis 1">
            <a:extLst>
              <a:ext uri="{FF2B5EF4-FFF2-40B4-BE49-F238E27FC236}">
                <a16:creationId xmlns:a16="http://schemas.microsoft.com/office/drawing/2014/main" id="{E613221A-3624-07F9-7890-39B5C164C80F}"/>
              </a:ext>
            </a:extLst>
          </p:cNvPr>
          <p:cNvSpPr txBox="1">
            <a:spLocks noGrp="1" noChangeArrowheads="1"/>
          </p:cNvSpPr>
          <p:nvPr>
            <p:ph type="title"/>
          </p:nvPr>
        </p:nvSpPr>
        <p:spPr>
          <a:xfrm>
            <a:off x="1117600" y="76200"/>
            <a:ext cx="10156825" cy="1217613"/>
          </a:xfrm>
        </p:spPr>
        <p:txBody>
          <a:bodyPr/>
          <a:lstStyle/>
          <a:p>
            <a:r>
              <a:rPr altLang="sk-SK">
                <a:latin typeface="Century Gothic" panose="020B0502020202020204" pitchFamily="34" charset="0"/>
              </a:rPr>
              <a:t>ILS </a:t>
            </a:r>
          </a:p>
        </p:txBody>
      </p:sp>
      <p:sp>
        <p:nvSpPr>
          <p:cNvPr id="3" name="Zástupný objekt pre obsah 2">
            <a:extLst>
              <a:ext uri="{FF2B5EF4-FFF2-40B4-BE49-F238E27FC236}">
                <a16:creationId xmlns:a16="http://schemas.microsoft.com/office/drawing/2014/main" id="{03187884-C581-0FB4-92F9-7758D38C2ED0}"/>
              </a:ext>
            </a:extLst>
          </p:cNvPr>
          <p:cNvSpPr>
            <a:spLocks noGrp="1"/>
          </p:cNvSpPr>
          <p:nvPr>
            <p:ph idx="1"/>
          </p:nvPr>
        </p:nvSpPr>
        <p:spPr>
          <a:xfrm>
            <a:off x="1117600" y="1293813"/>
            <a:ext cx="10156825" cy="4878387"/>
          </a:xfrm>
        </p:spPr>
        <p:txBody>
          <a:bodyPr/>
          <a:lstStyle/>
          <a:p>
            <a:pPr marL="742950" lvl="1" indent="-285750">
              <a:buFont typeface="Arial" panose="020B0604020202020204" pitchFamily="34" charset="0"/>
              <a:buChar char="•"/>
              <a:defRPr/>
            </a:pPr>
            <a:r>
              <a:rPr sz="2400" dirty="0">
                <a:solidFill>
                  <a:schemeClr val="accent1"/>
                </a:solidFill>
                <a:latin typeface="Century Gothic" panose="020B0502020202020204" pitchFamily="34" charset="0"/>
              </a:rPr>
              <a:t>Primárne zamerané na tlačené dokumenty</a:t>
            </a:r>
          </a:p>
          <a:p>
            <a:pPr marL="742950" lvl="1" indent="-285750">
              <a:buFont typeface="Arial" panose="020B0604020202020204" pitchFamily="34" charset="0"/>
              <a:buChar char="•"/>
              <a:defRPr/>
            </a:pPr>
            <a:r>
              <a:rPr sz="2400" dirty="0">
                <a:solidFill>
                  <a:schemeClr val="accent1"/>
                </a:solidFill>
                <a:latin typeface="Century Gothic" panose="020B0502020202020204" pitchFamily="34" charset="0"/>
              </a:rPr>
              <a:t>Spravidla nemajú integrovaný modul pre správu elektronických zdrojov</a:t>
            </a:r>
          </a:p>
          <a:p>
            <a:pPr marL="742950" lvl="1" indent="-285750">
              <a:buFont typeface="Arial" panose="020B0604020202020204" pitchFamily="34" charset="0"/>
              <a:buChar char="•"/>
              <a:defRPr/>
            </a:pPr>
            <a:r>
              <a:rPr sz="2400" dirty="0">
                <a:solidFill>
                  <a:schemeClr val="accent1"/>
                </a:solidFill>
                <a:latin typeface="Century Gothic" panose="020B0502020202020204" pitchFamily="34" charset="0"/>
              </a:rPr>
              <a:t>Nemajú vstavanú vedomostná základňa držby elektronických zdrojov</a:t>
            </a:r>
          </a:p>
          <a:p>
            <a:pPr marL="742950" lvl="1" indent="-285750">
              <a:buFont typeface="Arial" panose="020B0604020202020204" pitchFamily="34" charset="0"/>
              <a:buChar char="•"/>
              <a:defRPr/>
            </a:pPr>
            <a:r>
              <a:rPr sz="2400" dirty="0">
                <a:solidFill>
                  <a:schemeClr val="accent1"/>
                </a:solidFill>
                <a:latin typeface="Century Gothic" panose="020B0502020202020204" pitchFamily="34" charset="0"/>
              </a:rPr>
              <a:t>Katalóg sa zaoberá obsahom priamo spravovaným v ILS</a:t>
            </a:r>
          </a:p>
          <a:p>
            <a:pPr marL="884238" lvl="2" indent="0">
              <a:buFont typeface="Century Gothic" panose="020B0502020202020204" pitchFamily="34" charset="0"/>
              <a:buNone/>
              <a:defRPr/>
            </a:pPr>
            <a:r>
              <a:rPr sz="2200" dirty="0">
                <a:solidFill>
                  <a:schemeClr val="accent1"/>
                </a:solidFill>
                <a:latin typeface="Century Gothic" panose="020B0502020202020204" pitchFamily="34" charset="0"/>
              </a:rPr>
              <a:t>	(nie komerčnými článkami, kapitolami alebo inými 	elektronickými zdrojmi dostupnými prostredníctvom 	predplatného alebo otvoreného prístupu)</a:t>
            </a:r>
          </a:p>
          <a:p>
            <a:pPr marL="742950" lvl="1" indent="-285750">
              <a:buFont typeface="Arial" panose="020B0604020202020204" pitchFamily="34" charset="0"/>
              <a:buChar char="•"/>
              <a:defRPr/>
            </a:pPr>
            <a:r>
              <a:rPr sz="2400" dirty="0">
                <a:solidFill>
                  <a:schemeClr val="accent1"/>
                </a:solidFill>
                <a:latin typeface="Century Gothic" panose="020B0502020202020204" pitchFamily="34" charset="0"/>
              </a:rPr>
              <a:t>Knižnice používajúce ILS môžu mať aj samostatný systém riadenia elektronických zdrojov, hoci možnosti </a:t>
            </a:r>
            <a:r>
              <a:rPr sz="2400" dirty="0" err="1">
                <a:solidFill>
                  <a:schemeClr val="accent1"/>
                </a:solidFill>
                <a:latin typeface="Century Gothic" panose="020B0502020202020204" pitchFamily="34" charset="0"/>
              </a:rPr>
              <a:t>interoperability</a:t>
            </a:r>
            <a:r>
              <a:rPr sz="2400" dirty="0">
                <a:solidFill>
                  <a:schemeClr val="accent1"/>
                </a:solidFill>
                <a:latin typeface="Century Gothic" panose="020B0502020202020204" pitchFamily="34" charset="0"/>
              </a:rPr>
              <a:t> nie sú v nich dobre rozvinuté</a:t>
            </a:r>
          </a:p>
          <a:p>
            <a:pPr marL="0" indent="0">
              <a:buFont typeface="Arial" panose="020B0604020202020204" pitchFamily="34" charset="0"/>
              <a:buNone/>
              <a:defRPr/>
            </a:pPr>
            <a:endParaRPr dirty="0">
              <a:solidFill>
                <a:srgbClr val="000000"/>
              </a:solidFill>
              <a:latin typeface="arial" panose="020B0604020202020204" pitchFamily="34" charset="0"/>
            </a:endParaRPr>
          </a:p>
          <a:p>
            <a:pPr marL="0" indent="0">
              <a:buFont typeface="Arial" panose="020B0604020202020204" pitchFamily="34" charset="0"/>
              <a:buNone/>
              <a:defRPr/>
            </a:pPr>
            <a:br>
              <a:rPr dirty="0"/>
            </a:br>
            <a:endParaRPr dirty="0">
              <a:solidFill>
                <a:srgbClr val="000000"/>
              </a:solidFill>
              <a:latin typeface="Century Gothic" panose="020B0502020202020204" pitchFamily="34" charset="0"/>
            </a:endParaRPr>
          </a:p>
          <a:p>
            <a:pPr>
              <a:defRPr/>
            </a:pPr>
            <a:endParaRPr dirty="0">
              <a:solidFill>
                <a:srgbClr val="000000"/>
              </a:solidFill>
              <a:latin typeface="arial" panose="020B0604020202020204" pitchFamily="34" charset="0"/>
            </a:endParaRPr>
          </a:p>
          <a:p>
            <a:pPr>
              <a:defRPr/>
            </a:pPr>
            <a:endParaRPr dirty="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Nadpis 1">
            <a:extLst>
              <a:ext uri="{FF2B5EF4-FFF2-40B4-BE49-F238E27FC236}">
                <a16:creationId xmlns:a16="http://schemas.microsoft.com/office/drawing/2014/main" id="{E32378BC-19B5-D916-1851-579FAC845B13}"/>
              </a:ext>
            </a:extLst>
          </p:cNvPr>
          <p:cNvSpPr txBox="1">
            <a:spLocks noGrp="1" noChangeArrowheads="1"/>
          </p:cNvSpPr>
          <p:nvPr>
            <p:ph type="title"/>
          </p:nvPr>
        </p:nvSpPr>
        <p:spPr/>
        <p:txBody>
          <a:bodyPr/>
          <a:lstStyle/>
          <a:p>
            <a:r>
              <a:rPr altLang="sk-SK">
                <a:latin typeface="Century Gothic" panose="020B0502020202020204" pitchFamily="34" charset="0"/>
              </a:rPr>
              <a:t>Vlastnosti ILS</a:t>
            </a:r>
          </a:p>
        </p:txBody>
      </p:sp>
      <p:sp>
        <p:nvSpPr>
          <p:cNvPr id="3" name="Zástupný objekt pre obsah 2">
            <a:extLst>
              <a:ext uri="{FF2B5EF4-FFF2-40B4-BE49-F238E27FC236}">
                <a16:creationId xmlns:a16="http://schemas.microsoft.com/office/drawing/2014/main" id="{D5445B15-3E46-4923-8E06-A27D435EE985}"/>
              </a:ext>
            </a:extLst>
          </p:cNvPr>
          <p:cNvSpPr>
            <a:spLocks noGrp="1"/>
          </p:cNvSpPr>
          <p:nvPr>
            <p:ph idx="1"/>
          </p:nvPr>
        </p:nvSpPr>
        <p:spPr/>
        <p:txBody>
          <a:bodyPr/>
          <a:lstStyle/>
          <a:p>
            <a:pPr>
              <a:defRPr/>
            </a:pPr>
            <a:r>
              <a:rPr dirty="0">
                <a:solidFill>
                  <a:schemeClr val="accent1"/>
                </a:solidFill>
                <a:latin typeface="Century Gothic" panose="020B0502020202020204" pitchFamily="34" charset="0"/>
              </a:rPr>
              <a:t>Pracuje na jednom serveri alebo v klastri</a:t>
            </a:r>
          </a:p>
          <a:p>
            <a:pPr>
              <a:defRPr/>
            </a:pPr>
            <a:r>
              <a:rPr dirty="0">
                <a:solidFill>
                  <a:schemeClr val="accent1"/>
                </a:solidFill>
                <a:latin typeface="Century Gothic" panose="020B0502020202020204" pitchFamily="34" charset="0"/>
              </a:rPr>
              <a:t>Slúži jednej organizácii, napríklad jednej knižnici, </a:t>
            </a:r>
            <a:r>
              <a:rPr dirty="0" err="1">
                <a:solidFill>
                  <a:schemeClr val="accent1"/>
                </a:solidFill>
                <a:latin typeface="Century Gothic" panose="020B0502020202020204" pitchFamily="34" charset="0"/>
              </a:rPr>
              <a:t>viacpobočkovému</a:t>
            </a:r>
            <a:r>
              <a:rPr dirty="0">
                <a:solidFill>
                  <a:schemeClr val="accent1"/>
                </a:solidFill>
                <a:latin typeface="Century Gothic" panose="020B0502020202020204" pitchFamily="34" charset="0"/>
              </a:rPr>
              <a:t> systému alebo konzorciu</a:t>
            </a:r>
          </a:p>
          <a:p>
            <a:pPr>
              <a:defRPr/>
            </a:pPr>
            <a:r>
              <a:rPr dirty="0">
                <a:solidFill>
                  <a:schemeClr val="accent1"/>
                </a:solidFill>
                <a:latin typeface="Century Gothic" panose="020B0502020202020204" pitchFamily="34" charset="0"/>
              </a:rPr>
              <a:t>Vyhľadávanie vo vlastných lokálnych zbierkach </a:t>
            </a:r>
          </a:p>
          <a:p>
            <a:pPr>
              <a:defRPr/>
            </a:pPr>
            <a:r>
              <a:rPr dirty="0">
                <a:solidFill>
                  <a:schemeClr val="accent1"/>
                </a:solidFill>
                <a:latin typeface="Century Gothic" panose="020B0502020202020204" pitchFamily="34" charset="0"/>
              </a:rPr>
              <a:t>Zvyčajne má architektúru klient/server </a:t>
            </a:r>
          </a:p>
          <a:p>
            <a:pPr>
              <a:defRPr/>
            </a:pPr>
            <a:r>
              <a:rPr dirty="0">
                <a:solidFill>
                  <a:schemeClr val="accent1"/>
                </a:solidFill>
                <a:latin typeface="Century Gothic" panose="020B0502020202020204" pitchFamily="34" charset="0"/>
              </a:rPr>
              <a:t>Klienti pracovných staníc sú vo všeobecnosti nahrádzaní webovými rozhraniami (katalogizácia cez web)</a:t>
            </a:r>
          </a:p>
          <a:p>
            <a:pPr marL="0" indent="0">
              <a:buFont typeface="Arial" panose="020B0604020202020204" pitchFamily="34" charset="0"/>
              <a:buNone/>
              <a:defRPr/>
            </a:pPr>
            <a:endParaRPr dirty="0"/>
          </a:p>
        </p:txBody>
      </p:sp>
    </p:spTree>
  </p:cSld>
  <p:clrMapOvr>
    <a:masterClrMapping/>
  </p:clrMapOvr>
  <p:transition spd="med">
    <p:fade/>
  </p:transition>
</p:sld>
</file>

<file path=ppt/theme/theme1.xml><?xml version="1.0" encoding="utf-8"?>
<a:theme xmlns:a="http://schemas.openxmlformats.org/drawingml/2006/main" name="Knihy 16: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Prezentácia%20so%20stohom%20modrých%20kníh%20(širokouhlý%20formát)</Template>
  <TotalTime>4458</TotalTime>
  <Words>3512</Words>
  <Application>Microsoft Macintosh PowerPoint</Application>
  <PresentationFormat>Vlastná</PresentationFormat>
  <Paragraphs>360</Paragraphs>
  <Slides>44</Slides>
  <Notes>12</Notes>
  <HiddenSlides>0</HiddenSlides>
  <MMClips>0</MMClips>
  <ScaleCrop>false</ScaleCrop>
  <HeadingPairs>
    <vt:vector size="6" baseType="variant">
      <vt:variant>
        <vt:lpstr>Použité písma</vt:lpstr>
      </vt:variant>
      <vt:variant>
        <vt:i4>10</vt:i4>
      </vt:variant>
      <vt:variant>
        <vt:lpstr>Motív</vt:lpstr>
      </vt:variant>
      <vt:variant>
        <vt:i4>1</vt:i4>
      </vt:variant>
      <vt:variant>
        <vt:lpstr>Nadpisy snímok</vt:lpstr>
      </vt:variant>
      <vt:variant>
        <vt:i4>44</vt:i4>
      </vt:variant>
    </vt:vector>
  </HeadingPairs>
  <TitlesOfParts>
    <vt:vector size="55" baseType="lpstr">
      <vt:lpstr>Calibri</vt:lpstr>
      <vt:lpstr>Arial</vt:lpstr>
      <vt:lpstr>Century Gothic</vt:lpstr>
      <vt:lpstr>Calibri Light</vt:lpstr>
      <vt:lpstr>Times New Roman</vt:lpstr>
      <vt:lpstr>Symbol</vt:lpstr>
      <vt:lpstr>montserrat</vt:lpstr>
      <vt:lpstr>lato</vt:lpstr>
      <vt:lpstr>Roboto</vt:lpstr>
      <vt:lpstr>Segoe UI Web (East European)</vt:lpstr>
      <vt:lpstr>Knihy 16:9</vt:lpstr>
      <vt:lpstr> Smart služby pro "Černou kostku"</vt:lpstr>
      <vt:lpstr>Trendy v knihovníctve</vt:lpstr>
      <vt:lpstr>Smart library</vt:lpstr>
      <vt:lpstr>Atribúty smart library</vt:lpstr>
      <vt:lpstr>Technológie pre smart knižnice</vt:lpstr>
      <vt:lpstr> ILS Integrované knižničné systémy</vt:lpstr>
      <vt:lpstr>ILS – základné moduly</vt:lpstr>
      <vt:lpstr>ILS </vt:lpstr>
      <vt:lpstr>Vlastnosti ILS</vt:lpstr>
      <vt:lpstr>ILS hosting – umiestnenie - súčasnosť</vt:lpstr>
      <vt:lpstr>Rozšírené možnosti vyhľadávania </vt:lpstr>
      <vt:lpstr>Čo je dôležité pri výbere LIS/PLS</vt:lpstr>
      <vt:lpstr>Najlepšie globálne LIS (2023)</vt:lpstr>
      <vt:lpstr>Ktoré ILS chceli knižnice vymeniť v r. 2019</vt:lpstr>
      <vt:lpstr>Lokálne komerčné systémy</vt:lpstr>
      <vt:lpstr>Perspektívy ILS</vt:lpstr>
      <vt:lpstr>Preferencie – náhrady systémov (príklady)</vt:lpstr>
      <vt:lpstr>Trendy v ILS/LSP – atribúty (1)</vt:lpstr>
      <vt:lpstr>Trendy v ILS/LSP – atribúty (2)</vt:lpstr>
      <vt:lpstr>Trendy v ILS/LSP – atribúty (3)</vt:lpstr>
      <vt:lpstr>Trendy v ILS/LSP – atribúty (4)</vt:lpstr>
      <vt:lpstr>Trendy v ILS/LSP – atribúty (5)</vt:lpstr>
      <vt:lpstr>LSP - Platformy knižničných služieb </vt:lpstr>
      <vt:lpstr>Prístupy vývojárov k charakteristike</vt:lpstr>
      <vt:lpstr>Funkčné charakteristiky LSP</vt:lpstr>
      <vt:lpstr>Funkčné charakteristiky LSP (2)</vt:lpstr>
      <vt:lpstr>Funkčné charakteristiky LSP (3)</vt:lpstr>
      <vt:lpstr>Cloud computing </vt:lpstr>
      <vt:lpstr>Cloud verejný, privátny, hybridný</vt:lpstr>
      <vt:lpstr>Prezentácia programu PowerPoint</vt:lpstr>
      <vt:lpstr>Modely nasadenia cloudu </vt:lpstr>
      <vt:lpstr>Multicloud pre ILS/LSP</vt:lpstr>
      <vt:lpstr>KIS3G v roku 2023 (jún)</vt:lpstr>
      <vt:lpstr>KIS3G v roku 2010</vt:lpstr>
      <vt:lpstr>Návštevnosť stránok knižničného katalógu za obdobie december 2014</vt:lpstr>
      <vt:lpstr>KIS3G  v rokoch 2019-2023</vt:lpstr>
      <vt:lpstr>Poplatky v KIS3G </vt:lpstr>
      <vt:lpstr>Licenčný model predplatného Alma </vt:lpstr>
      <vt:lpstr>Funkčné komponenty predplatného Alma - all-inclusive - SaaS</vt:lpstr>
      <vt:lpstr>Manažérske zhrnutie</vt:lpstr>
      <vt:lpstr>Atribúty smart library</vt:lpstr>
      <vt:lpstr>Atribúty smart library</vt:lpstr>
      <vt:lpstr>Smart library – otvorené otázky </vt:lpstr>
      <vt:lpstr>Infraštruktúra pre platformu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knižničný systém SR</dc:title>
  <dc:creator>spravca</dc:creator>
  <cp:lastModifiedBy>Dusan Katuscak</cp:lastModifiedBy>
  <cp:revision>88</cp:revision>
  <dcterms:created xsi:type="dcterms:W3CDTF">2023-06-03T14:18:08Z</dcterms:created>
  <dcterms:modified xsi:type="dcterms:W3CDTF">2024-01-09T10:17:43Z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