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47"/>
  </p:notesMasterIdLst>
  <p:sldIdLst>
    <p:sldId id="256" r:id="rId2"/>
    <p:sldId id="258" r:id="rId3"/>
    <p:sldId id="259" r:id="rId4"/>
    <p:sldId id="257" r:id="rId5"/>
    <p:sldId id="260" r:id="rId6"/>
    <p:sldId id="261" r:id="rId7"/>
    <p:sldId id="274" r:id="rId8"/>
    <p:sldId id="262" r:id="rId9"/>
    <p:sldId id="263" r:id="rId10"/>
    <p:sldId id="264" r:id="rId11"/>
    <p:sldId id="266" r:id="rId12"/>
    <p:sldId id="267" r:id="rId13"/>
    <p:sldId id="268" r:id="rId14"/>
    <p:sldId id="313" r:id="rId15"/>
    <p:sldId id="303" r:id="rId16"/>
    <p:sldId id="272" r:id="rId17"/>
    <p:sldId id="270" r:id="rId18"/>
    <p:sldId id="271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10" r:id="rId34"/>
    <p:sldId id="302" r:id="rId35"/>
    <p:sldId id="312" r:id="rId36"/>
    <p:sldId id="275" r:id="rId37"/>
    <p:sldId id="295" r:id="rId38"/>
    <p:sldId id="297" r:id="rId39"/>
    <p:sldId id="304" r:id="rId40"/>
    <p:sldId id="305" r:id="rId41"/>
    <p:sldId id="299" r:id="rId42"/>
    <p:sldId id="277" r:id="rId43"/>
    <p:sldId id="278" r:id="rId44"/>
    <p:sldId id="311" r:id="rId45"/>
    <p:sldId id="308" r:id="rId4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4"/>
    <p:restoredTop sz="80969"/>
  </p:normalViewPr>
  <p:slideViewPr>
    <p:cSldViewPr snapToGrid="0">
      <p:cViewPr varScale="1">
        <p:scale>
          <a:sx n="102" d="100"/>
          <a:sy n="102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8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7BA7-5F28-524B-B0F3-26B58A17141C}" type="datetimeFigureOut">
              <a:rPr lang="sk-SK" smtClean="0"/>
              <a:t>9.1.2024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08DCD-F59D-5A42-8567-F4AC1360FF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25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ha-v-knihovne.cz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3816851_Library_Services_Platform_LSP_An_Overvie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B%C3%A1za_znalost%C3%AD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ibrarianshipstudies.com/2020/04/ifla-library-reference-model-lrm.html" TargetMode="External"/><Relationship Id="rId5" Type="http://schemas.openxmlformats.org/officeDocument/2006/relationships/hyperlink" Target="https://www.ifla.org/files/assets/cataloguing/frbr-lrm/ifla-lrm-august-2017_rev201712.pdf" TargetMode="External"/><Relationship Id="rId4" Type="http://schemas.openxmlformats.org/officeDocument/2006/relationships/hyperlink" Target="https://metadatamaker.library.illinois.edu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librariesmagazine.org/authors/marshall-breedin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che.org/licenses/LICENSE-2.0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aml.org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hub.com/folio-org/stripes/blob/master/README.md" TargetMode="External"/><Relationship Id="rId5" Type="http://schemas.openxmlformats.org/officeDocument/2006/relationships/hyperlink" Target="https://github.com/folio-org/stripes/blob/master/doc/stripes-framework.md" TargetMode="External"/><Relationship Id="rId4" Type="http://schemas.openxmlformats.org/officeDocument/2006/relationships/hyperlink" Target="https://github.com/folio-org/okapi/blob/master/doc/guide.md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ib.rero.ch/" TargetMode="External"/><Relationship Id="rId4" Type="http://schemas.openxmlformats.org/officeDocument/2006/relationships/hyperlink" Target="https://fr.wikipedia.org/wiki/Ressources_:_description_et_acc%C3%A8s" TargetMode="External"/></Relationships>
</file>

<file path=ppt/notesSlides/_rels/notesSlide39.xml.rels><?xml version="1.0" encoding="UTF-8" standalone="yes"?>
<Relationships xmlns="http://schemas.openxmlformats.org/package/2006/relationships"><Relationship Id="rId13" Type="http://schemas.openxmlformats.org/officeDocument/2006/relationships/hyperlink" Target="https://bib.rero.ch/help/catalogage/subject" TargetMode="External"/><Relationship Id="rId18" Type="http://schemas.openxmlformats.org/officeDocument/2006/relationships/hyperlink" Target="https://bib.rero.ch/help/catalogage/type" TargetMode="External"/><Relationship Id="rId26" Type="http://schemas.openxmlformats.org/officeDocument/2006/relationships/hyperlink" Target="https://bib.rero.ch/help/catalogage/intendedAudience" TargetMode="External"/><Relationship Id="rId39" Type="http://schemas.openxmlformats.org/officeDocument/2006/relationships/hyperlink" Target="https://bib.rero.ch/help/catalogage/issuance" TargetMode="External"/><Relationship Id="rId21" Type="http://schemas.openxmlformats.org/officeDocument/2006/relationships/hyperlink" Target="https://bib.rero.ch/help/catalogage/supplementaryContent" TargetMode="External"/><Relationship Id="rId34" Type="http://schemas.openxmlformats.org/officeDocument/2006/relationships/hyperlink" Target="https://bib.rero.ch/help/catalogage/relatedTo" TargetMode="External"/><Relationship Id="rId42" Type="http://schemas.openxmlformats.org/officeDocument/2006/relationships/hyperlink" Target="https://bib.rero.ch/help/catalogage/credits" TargetMode="External"/><Relationship Id="rId47" Type="http://schemas.openxmlformats.org/officeDocument/2006/relationships/hyperlink" Target="https://bib.rero.ch/help/catalogage/hasReproduction" TargetMode="External"/><Relationship Id="rId7" Type="http://schemas.openxmlformats.org/officeDocument/2006/relationships/hyperlink" Target="https://bib.rero.ch/help/catalogage/dissertation" TargetMode="External"/><Relationship Id="rId2" Type="http://schemas.openxmlformats.org/officeDocument/2006/relationships/slide" Target="../slides/slide43.xml"/><Relationship Id="rId16" Type="http://schemas.openxmlformats.org/officeDocument/2006/relationships/hyperlink" Target="https://bib.rero.ch/help/catalogage/supplementTo" TargetMode="External"/><Relationship Id="rId29" Type="http://schemas.openxmlformats.org/officeDocument/2006/relationships/hyperlink" Target="https://bib.rero.ch/help/catalogage/usageAndAccessPolicy" TargetMode="External"/><Relationship Id="rId11" Type="http://schemas.openxmlformats.org/officeDocument/2006/relationships/hyperlink" Target="https://bib.rero.ch/help/catalogage/preceededBy" TargetMode="External"/><Relationship Id="rId24" Type="http://schemas.openxmlformats.org/officeDocument/2006/relationships/hyperlink" Target="https://bib.rero.ch/help/catalogage/genreForm_imported" TargetMode="External"/><Relationship Id="rId32" Type="http://schemas.openxmlformats.org/officeDocument/2006/relationships/hyperlink" Target="https://bib.rero.ch/help/catalogage/bookFormat" TargetMode="External"/><Relationship Id="rId37" Type="http://schemas.openxmlformats.org/officeDocument/2006/relationships/hyperlink" Target="https://bib.rero.ch/help/catalogage/responsibilityStatement" TargetMode="External"/><Relationship Id="rId40" Type="http://schemas.openxmlformats.org/officeDocument/2006/relationships/hyperlink" Target="https://bib.rero.ch/help/catalogage/productionMethod" TargetMode="External"/><Relationship Id="rId45" Type="http://schemas.openxmlformats.org/officeDocument/2006/relationships/hyperlink" Target="https://bib.rero.ch/help/catalogage/issuedWith" TargetMode="External"/><Relationship Id="rId5" Type="http://schemas.openxmlformats.org/officeDocument/2006/relationships/hyperlink" Target="https://bib.rero.ch/help/catalogage/partOf" TargetMode="External"/><Relationship Id="rId15" Type="http://schemas.openxmlformats.org/officeDocument/2006/relationships/hyperlink" Target="https://bib.rero.ch/help/catalogage/supplement" TargetMode="External"/><Relationship Id="rId23" Type="http://schemas.openxmlformats.org/officeDocument/2006/relationships/hyperlink" Target="https://bib.rero.ch/help/catalogage/genreForm" TargetMode="External"/><Relationship Id="rId28" Type="http://schemas.openxmlformats.org/officeDocument/2006/relationships/hyperlink" Target="https://bib.rero.ch/help/catalogage/electronicLocator" TargetMode="External"/><Relationship Id="rId36" Type="http://schemas.openxmlformats.org/officeDocument/2006/relationships/hyperlink" Target="https://bib.rero.ch/help/catalogage/seriesStatement" TargetMode="External"/><Relationship Id="rId49" Type="http://schemas.openxmlformats.org/officeDocument/2006/relationships/hyperlink" Target="https://bib.rero.ch/help/catalogage/contentMediaCarrier" TargetMode="External"/><Relationship Id="rId10" Type="http://schemas.openxmlformats.org/officeDocument/2006/relationships/hyperlink" Target="https://bib.rero.ch/help/catalogage/work_access_point" TargetMode="External"/><Relationship Id="rId19" Type="http://schemas.openxmlformats.org/officeDocument/2006/relationships/hyperlink" Target="https://bib.rero.ch/help/catalogage/colorContent" TargetMode="External"/><Relationship Id="rId31" Type="http://schemas.openxmlformats.org/officeDocument/2006/relationships/hyperlink" Target="https://bib.rero.ch/help/catalogage/dimensions" TargetMode="External"/><Relationship Id="rId44" Type="http://schemas.openxmlformats.org/officeDocument/2006/relationships/hyperlink" Target="https://bib.rero.ch/help/catalogage/provisionActivity" TargetMode="External"/><Relationship Id="rId4" Type="http://schemas.openxmlformats.org/officeDocument/2006/relationships/hyperlink" Target="https://bib.rero.ch/help/catalogage/tableOfContents" TargetMode="External"/><Relationship Id="rId9" Type="http://schemas.openxmlformats.org/officeDocument/2006/relationships/hyperlink" Target="https://bib.rero.ch/help/catalogage/frequency" TargetMode="External"/><Relationship Id="rId14" Type="http://schemas.openxmlformats.org/officeDocument/2006/relationships/hyperlink" Target="https://bib.rero.ch/help/catalogage/subjects_imported" TargetMode="External"/><Relationship Id="rId22" Type="http://schemas.openxmlformats.org/officeDocument/2006/relationships/hyperlink" Target="https://bib.rero.ch/help/catalogage/duration" TargetMode="External"/><Relationship Id="rId27" Type="http://schemas.openxmlformats.org/officeDocument/2006/relationships/hyperlink" Target="https://bib.rero.ch/help/catalogage/summary" TargetMode="External"/><Relationship Id="rId30" Type="http://schemas.openxmlformats.org/officeDocument/2006/relationships/hyperlink" Target="https://bib.rero.ch/help/catalogage/copyrightDate" TargetMode="External"/><Relationship Id="rId35" Type="http://schemas.openxmlformats.org/officeDocument/2006/relationships/hyperlink" Target="https://bib.rero.ch/help/catalogage/editionStatement" TargetMode="External"/><Relationship Id="rId43" Type="http://schemas.openxmlformats.org/officeDocument/2006/relationships/hyperlink" Target="https://bib.rero.ch/help/catalogage/sequence_numbering" TargetMode="External"/><Relationship Id="rId48" Type="http://schemas.openxmlformats.org/officeDocument/2006/relationships/hyperlink" Target="https://bib.rero.ch/help/catalogage/title" TargetMode="External"/><Relationship Id="rId8" Type="http://schemas.openxmlformats.org/officeDocument/2006/relationships/hyperlink" Target="https://bib.rero.ch/help/catalogage/originalLanguage" TargetMode="External"/><Relationship Id="rId3" Type="http://schemas.openxmlformats.org/officeDocument/2006/relationships/hyperlink" Target="https://bib.rero.ch/help/catalogage/classification" TargetMode="External"/><Relationship Id="rId12" Type="http://schemas.openxmlformats.org/officeDocument/2006/relationships/hyperlink" Target="https://bib.rero.ch/help/catalogage/succeededBy" TargetMode="External"/><Relationship Id="rId17" Type="http://schemas.openxmlformats.org/officeDocument/2006/relationships/hyperlink" Target="https://bib.rero.ch/help/catalogage/originalTitle" TargetMode="External"/><Relationship Id="rId25" Type="http://schemas.openxmlformats.org/officeDocument/2006/relationships/hyperlink" Target="https://bib.rero.ch/help/catalogage/language" TargetMode="External"/><Relationship Id="rId33" Type="http://schemas.openxmlformats.org/officeDocument/2006/relationships/hyperlink" Target="https://bib.rero.ch/help/catalogage/identifiedBy" TargetMode="External"/><Relationship Id="rId38" Type="http://schemas.openxmlformats.org/officeDocument/2006/relationships/hyperlink" Target="https://bib.rero.ch/help/catalogage/acquisitionTerms" TargetMode="External"/><Relationship Id="rId46" Type="http://schemas.openxmlformats.org/officeDocument/2006/relationships/hyperlink" Target="https://bib.rero.ch/help/catalogage/reproductionOf" TargetMode="External"/><Relationship Id="rId20" Type="http://schemas.openxmlformats.org/officeDocument/2006/relationships/hyperlink" Target="https://bib.rero.ch/help/catalogage/illustrativeContent" TargetMode="External"/><Relationship Id="rId41" Type="http://schemas.openxmlformats.org/officeDocument/2006/relationships/hyperlink" Target="https://bib.rero.ch/help/catalogage/not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b.rero.ch/help/catalogage/contributio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librariesmagazine.org/authors/marshall-breedin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h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50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Technické údaje.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je programovaná v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Perl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využíva databázu MySQL/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MariaDB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využíva vyhľadávací stroj Zebra alebo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ElasticSearch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a umožňuje vkladať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JavaScripty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CSS šablóny. 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Obsahuje cca 800 tisíc riadkov kódu,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Perl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SQL, JavaScript. 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5733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Veľmi aktívna je aj česká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komunita vytvárajúca plnú českú lokalizáciu.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Mapu slovenských inštalácií nájdete na portáli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koha.cz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Štatistiky pre české výkazy rieši nadstavba knižničného systému, tzv. Center.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Ako prvý tento systém začala používať Mestská knižnica Česká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Třebová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(v januári 2015) a krátko potom potom Mestská knižnica Ústí nad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Orlicí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v súčasnosti (2023) je v Česku využívaný v cca 1090 knižniciach (mapa). Ide o druhý najpoužívanejší knižničný systém v SR. Na stránke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Koha.sk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nájdete aj plne funkčnú demo verziu. Na jeho vývoji sa v Čechách podieľa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oi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aj firma R-Bit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Technology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s.r.o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.: 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hlinkClick r:id="rId3"/>
              </a:rPr>
              <a:t>https://www.koha-v-knihovne.cz/</a:t>
            </a:r>
            <a:endParaRPr lang="sk-SK" sz="1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166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b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LSP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možno definovať ako ďalšiu generáciu systémov správy knižníc, ktorá má nad rámec všetkých vstavaných funkcií ILS, postavená na platforme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SaaS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pre viacerých nájomníkov, využívajúca výhody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cloud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computingu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webových technológií a vyhľadávacích služieb na poskytovanie možností na správu fyzických, digitálnych a elektronické materiály a ďalšie služby v jedinom jednotnom systéme. </a:t>
            </a:r>
          </a:p>
          <a:p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Na trhu sú dostupné rôzne produkty LSP, ako napríklad OCLC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WorldShare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Management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Services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 Ex Libris Alma, Sierra od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Innovative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Interfaces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ProQuest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Intota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Kuali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OLE,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SirsiDynix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BLUEcloud</a:t>
            </a:r>
            <a:r>
              <a:rPr lang="sk-SK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Suite a FOLIO. Tento článok stručne rozoberá koncept Platformy knižničných služieb (LSP), jej vlastnosti, funkcie a charakteristiky. (</a:t>
            </a:r>
            <a:r>
              <a:rPr lang="sk-SK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Pradhan</a:t>
            </a:r>
            <a:r>
              <a:rPr lang="sk-S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Pallab</a:t>
            </a:r>
            <a:r>
              <a:rPr lang="sk-S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2019.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Library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Services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Platform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(LSP):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Overview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k-S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8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https://www.researchgate.net/publication/333816851_Library_Services_Platform_LSP_An_Overview</a:t>
            </a:r>
            <a:r>
              <a:rPr lang="sk-S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2019.</a:t>
            </a:r>
          </a:p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TIND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Tind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Technologies je nórska spoločnosť založená v roku 2013 s cieľom ponúkať služby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hostingu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údržby pre inštitúcie využívajúce softvér </a:t>
            </a:r>
            <a:r>
              <a:rPr lang="sk-SK" sz="1800" i="1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Invenio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ktorý vytvoril CERN (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Purcell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2015). Odvtedy má spoločnosť niekoľko klientov z radov akademických a vedeckých knižníc, najmä v Nórsku a Severnej Amerike (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Breeding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2020, s. 39). (BREEDING, 2023)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Rovnako ako RERO+, aj TIND vyvinul svoje vlastné riešenia založené na </a:t>
            </a:r>
            <a:r>
              <a:rPr lang="sk-SK" sz="1800" i="1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Invenio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: riešenie digitálnej archivácie, inštitucionálne úložisko, nástroj na správu výskumných údajov a SIGB (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Tind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[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n.d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.]).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Webová stránka projektu obsahuje veľmi málo informácií o použitých pracovných metódach.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Audun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Bjørkøy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(2021).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MEDAD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fakticky derivátom platformy založenej na platforme FOLIO v arabskom svete.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67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Chauhan</a:t>
            </a:r>
            <a:r>
              <a:rPr lang="sk-SK" dirty="0"/>
              <a:t>, </a:t>
            </a:r>
            <a:r>
              <a:rPr lang="sk-SK" dirty="0" err="1"/>
              <a:t>Satbir</a:t>
            </a:r>
            <a:r>
              <a:rPr lang="sk-SK" dirty="0"/>
              <a:t> &amp; K., </a:t>
            </a:r>
            <a:r>
              <a:rPr lang="sk-SK" dirty="0" err="1"/>
              <a:t>Kandhasamy</a:t>
            </a:r>
            <a:r>
              <a:rPr lang="sk-SK" dirty="0"/>
              <a:t> &amp; N., </a:t>
            </a:r>
            <a:r>
              <a:rPr lang="sk-SK" dirty="0" err="1"/>
              <a:t>Sakthivel</a:t>
            </a:r>
            <a:r>
              <a:rPr lang="sk-SK" dirty="0"/>
              <a:t>. (2023). FOLIO: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Future</a:t>
            </a:r>
            <a:r>
              <a:rPr lang="sk-SK" dirty="0"/>
              <a:t> of </a:t>
            </a:r>
            <a:r>
              <a:rPr lang="sk-SK" dirty="0" err="1"/>
              <a:t>Library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Open</a:t>
            </a:r>
            <a:r>
              <a:rPr lang="sk-SK" dirty="0"/>
              <a:t>. SRELS </a:t>
            </a:r>
            <a:r>
              <a:rPr lang="sk-SK" dirty="0" err="1"/>
              <a:t>Journal</a:t>
            </a:r>
            <a:r>
              <a:rPr lang="sk-SK" dirty="0"/>
              <a:t> of </a:t>
            </a:r>
            <a:r>
              <a:rPr lang="sk-SK" dirty="0" err="1"/>
              <a:t>Information</a:t>
            </a:r>
            <a:r>
              <a:rPr lang="sk-SK" dirty="0"/>
              <a:t> Management. 150-156. 10.17821/</a:t>
            </a:r>
            <a:r>
              <a:rPr lang="sk-SK" dirty="0" err="1"/>
              <a:t>srels</a:t>
            </a:r>
            <a:r>
              <a:rPr lang="sk-SK" dirty="0"/>
              <a:t>/2023/v60i3/171035. </a:t>
            </a:r>
          </a:p>
          <a:p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www.researchgate.net</a:t>
            </a:r>
            <a:r>
              <a:rPr lang="sk-SK" dirty="0"/>
              <a:t>/</a:t>
            </a:r>
            <a:r>
              <a:rPr lang="sk-SK" dirty="0" err="1"/>
              <a:t>publication</a:t>
            </a:r>
            <a:r>
              <a:rPr lang="sk-SK" dirty="0"/>
              <a:t>/372146429_FOLIO_The_Future_of_Library_is_Open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84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Funkcionalita platforiem v roku 2012 (GRANT, 2012)</a:t>
            </a:r>
            <a:r>
              <a:rPr lang="sk-SK" dirty="0">
                <a:effectLst/>
              </a:rPr>
              <a:t>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9886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k-SK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Funkčná špecifikácia LSP (2023)</a:t>
            </a:r>
          </a:p>
          <a:p>
            <a:pPr fontAlgn="base"/>
            <a:endParaRPr lang="sk-SK" sz="18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sk-SK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ERMS: 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Cieľom ERMS je vytvoriť systém riadenia pre univerzity, ktorý nám poskytuje webovú aplikáciu, ktorá uľahčuje akademické aktivity pre študentov a fakulty. Učenie je zábava, keď je prístup k zdroju jednoduchý. Užívateľsky prívetivé používateľské rozhranie. Prostredie projektu a používanie sú úplne bezpečné na oboch koncoch. Ide o systém na zber, integráciu, spracovanie, údržbu a šírenie údajov a informácií na podporu rozhodovania, analýzy politiky a formulácie, plánovania, monitorovania a riadenia na všetkých úrovniach vzdelávacieho systému.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 o 3 hlavných používateľov: 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Fakulta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Kto nahráva materiály na vyučovanie, aktualizuje známky a dochádzku; 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Študenti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Kto to používa na prístup k študijným materiálom, kontrolám, dochádzke; 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Správca/manažment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​​Kto drží krok so zmenami, ako sú známky a dochádzka.</a:t>
            </a:r>
          </a:p>
          <a:p>
            <a:pPr algn="just" fontAlgn="base"/>
            <a:endParaRPr lang="sk-SK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sk-SK" sz="2800" b="1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lang="sk-SK" sz="2800" b="1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800" b="1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Bases</a:t>
            </a:r>
            <a:r>
              <a:rPr lang="sk-SK" sz="2800" b="1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sk-SK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Báza znalostí alebo znalostná báza je databáza používaná v expertných systémoch, ktorá obsahuje akumulované znalostí ľudí - expertov, špecialistov v konkrétnych odboroch. Báza znalostí je spravidla rozsiahla dátová štruktúra, ktorá obsahuje symbolickú reprezentáciu expertných znalostí zo zvolenej problémovej oblasti. </a:t>
            </a:r>
            <a:r>
              <a:rPr lang="sk-SK" sz="28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Wikipédia</a:t>
            </a:r>
            <a:endParaRPr lang="sk-SK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b="1" i="1" spc="2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Conceptual</a:t>
            </a:r>
            <a:r>
              <a:rPr lang="sk-SK" sz="1800" b="1" i="1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i="1" spc="2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Organisation</a:t>
            </a:r>
            <a:r>
              <a:rPr lang="sk-SK" sz="1800" b="1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k-SK" sz="1800" b="1" spc="2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Sonnenwald</a:t>
            </a:r>
            <a:r>
              <a:rPr lang="sk-SK" sz="1800" b="1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Diane</a:t>
            </a:r>
            <a:r>
              <a:rPr lang="sk-SK" sz="1800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(2004). „Kultúra inovácií v organizácii“. </a:t>
            </a:r>
            <a:r>
              <a:rPr lang="sk-SK" sz="1800" i="1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Riadenie kognitívnej a afektívnej dôvery v koncepčnú organizáciu výskumu a vývoja</a:t>
            </a:r>
            <a:r>
              <a:rPr lang="sk-SK" sz="1800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10.4018/9781591401261.ch004. V dnešnej znalostnej a konkurencieschopnej ekonomike je úsilie v oblasti výskumu a vývoja (R&amp;D) čoraz viac geograficky rozdelené medzi viaceré inštitúcie. Táto kapitola skúma riadenie kognitívnej a afektívnej dôvery a nedôvery v rámci nového typu geograficky distribuovanej a </a:t>
            </a:r>
            <a:r>
              <a:rPr lang="sk-SK" sz="1800" spc="2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multiinštitucionálnej</a:t>
            </a:r>
            <a:r>
              <a:rPr lang="sk-SK" sz="1800" spc="2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organizácie výskumu a vývoja, nazývanej koncepčná organizácia. Kognitívna aj afektívna dôvera sú pre koncepčnú organizáciu dôležité, pretože sa pri dosahovaní svojich cieľov spolieha na spoluprácu medzi jednotlivými členmi a spolupráca nie je možná bez kognitívnej alebo afektívnej dôvery. Údaje z 2-ročnej prípadovej štúdie koncepčnej organizácie osvetľujú, ako sa štruktúra organizácie, využitie moci a informačných a komunikačných technológií (I&amp;CT) formuje a formuje kognitívnou a afektívnou dôverou. Zdá sa, že úzko prepojená spolupráca sa objavuje iba v situáciách, kde súčasne existuje vysoká kognitívna a afektívna dôvera, a žiadna spolupráca sa neobjaví v situáciách s vysokou kognitívnou a afektívnou nedôverou. Na porovnanie, obmedzená spolupráca sa objavuje, keď afektívna dôvera a kognitívna nedôvera existujú súbežne, a konkurenčná spolupráca sa objavuje, keď kognitívna dôvera a afektívna nedôvera existujú súbežne. V týchto situáciách sa objavili rôzne mechanizmy na riadenie spolupráce. Tieto výsledky pomáhajú informovať o našom chápaní kognitívnej a afektívnej dôvery a nedôvery a ich riadenia vo výskume a vývoji.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Heng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Greta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2023.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Revamping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‘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Editor’: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Thinking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Loud.Vylepšenie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nástroja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 „Editor prepojených údajov Myslite nahlas“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In: Code4Lib.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Issue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55, 2023-1-20. Dostupné: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://journal.code4lib. 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2023.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2012-2022.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Libraries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://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wiki.lyrasis.org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pages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viewpage.action?pageId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=41354028;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Libraries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://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wiki.lyrasis.org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pages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viewpage.action?pageId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=77447730;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Linked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Production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://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wiki.lyrasis.org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pages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viewpage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2012-2022.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2023.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[Online] 2023. [Dátum: 12. 07 2023.] </a:t>
            </a:r>
            <a:r>
              <a:rPr lang="sk-SK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https://metadatamaker.library.illinois.edu/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Napríklad: v šablóne do modulu katalogizácie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oonografie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(LD) v nástroji </a:t>
            </a:r>
            <a:r>
              <a:rPr lang="sk-SK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výskumníci pridali dve nové prepojené dátové funkcie, a to: návrhy 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osobných mien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 VIAF a návrhy 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predmetových hesiel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LCSH. Nové funkcie podporujú vyhľadávanie a automatické dopĺňanie osobných mien vo VIAF a generovanie LCSH (kľúčových slov) na základe textu poskytnutého používateľom do šablóny záznamu. URI kontrolovaných výrazov sú pridané do výstupných metadát. V budúcnosti bude dozaista možné pri „skladaní“ katalogizačného záznamu linkovať aj iné dáta, napríklad názvy vydavateľov, štandardné čísla (ISBN), kódy krajín, kódy jazykov, časové údaje (dátumy) ap. 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Vývoj editorov katalogizácie pomocou 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prepojených dát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stále pokračuje. Stále však existujú problémy, ktoré sa riešia formou spolupráce knihovníkov a informatikov. Hlavný problém spočíva v tom, že zatiaľ neexistuje žiadny integrovaný knižničný systém (ILS), ktorý by bol schopný prijímať dáta z BIBFRAME editorov. Nezdá sa, že by predajcovia ILS podporovali</a:t>
            </a: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trend prepájania dát a fungujú v režime tradičnej rigidnej katalogizácie s využívaním dát špecifikovaných vo formátoch MARC 21.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sk-SK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2023)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vyvinutý a vydaný ako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open-source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aplikácia v roku 2015 (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Heng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2023). Je to nástroj na tvorbu katalogizácie, ktorý umožňuje používateľom vytvárať bibliografické metadáta bez predchádzajúcich znalostí o katalogizácii. </a:t>
            </a:r>
            <a:r>
              <a:rPr lang="sk-SK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sk-SK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Maker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môže mať potenciál, aby si ho v praxi osvojili poloprofesionálni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katalogizátori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 pridanými novými prepojenými zdrojmi údajov, vrátane automatického návrhu osobného mena súboru VIAF (VIAF) (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Virtual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International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Authority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File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 odporúčaní predmetu LCSH (LCSH, 2022) (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Library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Congress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na základe zadávania textu používateľom (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Heng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2023). Rovnako by malo byť možné pripájať </a:t>
            </a:r>
            <a:r>
              <a:rPr lang="sk-SK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 národných súborov autorít.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IFLA LRM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Riva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Pat, et al. 2017.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IFLA </a:t>
            </a:r>
            <a:r>
              <a:rPr lang="sk-SK" sz="1800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Library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Reference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Model: a </a:t>
            </a:r>
            <a:r>
              <a:rPr lang="sk-SK" sz="1800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conceptual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 </a:t>
            </a:r>
            <a:r>
              <a:rPr lang="sk-SK" sz="1800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bibliographic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International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Federation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Library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Associations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August 2017;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amended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corrected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December 2017. </a:t>
            </a:r>
            <a:r>
              <a:rPr lang="sk-SK" sz="1800" u="none" strike="noStrike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https://www.ifla.org/files/assets/cataloguing/frbr-lrm/ifla-lrm-august-2017_rev201712.pdf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IFLA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Library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 (LRM). 2020. </a:t>
            </a:r>
            <a:r>
              <a:rPr lang="sk-SK" sz="1800" u="sng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https://www.librarianshipstudies.com/2020/04/ifla-library-reference-model-lrm.html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[2023-08-16]. [Vzdelávací materiál pre odbor knižničné a informačné štúdiá. Video: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Oliver: </a:t>
            </a:r>
            <a:r>
              <a:rPr lang="sk-SK" sz="1800" u="sng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https://www.librarianshipstudies.com/2020/04/ifla-library-reference-model-lrm.html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].</a:t>
            </a:r>
          </a:p>
          <a:p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i="1" dirty="0" err="1">
                <a:solidFill>
                  <a:srgbClr val="110E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sk-SK" sz="2800" b="1" i="1" dirty="0">
                <a:solidFill>
                  <a:srgbClr val="110E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i="1" dirty="0" err="1">
                <a:solidFill>
                  <a:srgbClr val="110E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sk-SK" sz="2800" b="1" i="1" dirty="0">
                <a:solidFill>
                  <a:srgbClr val="110E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i="1" dirty="0" err="1">
                <a:solidFill>
                  <a:srgbClr val="110E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Napr. </a:t>
            </a:r>
            <a:r>
              <a:rPr lang="sk-SK" sz="1800" b="1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ChatBoots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MADAD v LSP </a:t>
            </a:r>
            <a:r>
              <a:rPr lang="sk-SK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MEDAD je fakticky derivátom platformy založenej na platforme FOLIO v arabskom svete. </a:t>
            </a:r>
            <a:r>
              <a:rPr lang="sk-SK" sz="1800" b="0" i="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Pozri tiež: </a:t>
            </a:r>
            <a:r>
              <a:rPr lang="sk-SK" sz="2800" b="0" i="0" dirty="0">
                <a:effectLst/>
                <a:latin typeface="var(--chakra-fonts-heading)"/>
              </a:rPr>
              <a:t>5 </a:t>
            </a:r>
            <a:r>
              <a:rPr lang="sk-SK" sz="2800" b="0" i="0" dirty="0" err="1">
                <a:effectLst/>
                <a:latin typeface="var(--chakra-fonts-heading)"/>
              </a:rPr>
              <a:t>Ways</a:t>
            </a:r>
            <a:r>
              <a:rPr lang="sk-SK" sz="2800" b="0" i="0" dirty="0">
                <a:effectLst/>
                <a:latin typeface="var(--chakra-fonts-heading)"/>
              </a:rPr>
              <a:t> </a:t>
            </a:r>
            <a:r>
              <a:rPr lang="sk-SK" sz="2800" b="0" i="0" dirty="0" err="1">
                <a:effectLst/>
                <a:latin typeface="var(--chakra-fonts-heading)"/>
              </a:rPr>
              <a:t>Artificial</a:t>
            </a:r>
            <a:r>
              <a:rPr lang="sk-SK" sz="2800" b="0" i="0" dirty="0">
                <a:effectLst/>
                <a:latin typeface="var(--chakra-fonts-heading)"/>
              </a:rPr>
              <a:t> </a:t>
            </a:r>
            <a:r>
              <a:rPr lang="sk-SK" sz="2800" b="0" i="0" dirty="0" err="1">
                <a:effectLst/>
                <a:latin typeface="var(--chakra-fonts-heading)"/>
              </a:rPr>
              <a:t>Intelligence</a:t>
            </a:r>
            <a:r>
              <a:rPr lang="sk-SK" sz="2800" b="0" i="0" dirty="0">
                <a:effectLst/>
                <a:latin typeface="var(--chakra-fonts-heading)"/>
              </a:rPr>
              <a:t> </a:t>
            </a:r>
            <a:r>
              <a:rPr lang="sk-SK" sz="2800" b="0" i="0" dirty="0" err="1">
                <a:effectLst/>
                <a:latin typeface="var(--chakra-fonts-heading)"/>
              </a:rPr>
              <a:t>Impacts</a:t>
            </a:r>
            <a:r>
              <a:rPr lang="sk-SK" sz="2800" b="0" i="0" dirty="0">
                <a:effectLst/>
                <a:latin typeface="var(--chakra-fonts-heading)"/>
              </a:rPr>
              <a:t> </a:t>
            </a:r>
            <a:r>
              <a:rPr lang="sk-SK" sz="2800" b="0" i="0" dirty="0" err="1">
                <a:effectLst/>
                <a:latin typeface="var(--chakra-fonts-heading)"/>
              </a:rPr>
              <a:t>Libraries</a:t>
            </a:r>
            <a:r>
              <a:rPr lang="sk-SK" sz="2800" b="0" i="0" dirty="0">
                <a:effectLst/>
                <a:latin typeface="var(--chakra-fonts-heading)"/>
              </a:rPr>
              <a:t>. 2023. </a:t>
            </a:r>
            <a:r>
              <a:rPr lang="sk-SK" sz="2800" b="0" i="0" dirty="0" err="1">
                <a:effectLst/>
                <a:latin typeface="var(--chakra-fonts-heading)"/>
              </a:rPr>
              <a:t>https</a:t>
            </a:r>
            <a:r>
              <a:rPr lang="sk-SK" sz="2800" b="0" i="0" dirty="0">
                <a:effectLst/>
                <a:latin typeface="var(--chakra-fonts-heading)"/>
              </a:rPr>
              <a:t>://</a:t>
            </a:r>
            <a:r>
              <a:rPr lang="sk-SK" sz="2800" b="0" i="0" dirty="0" err="1">
                <a:effectLst/>
                <a:latin typeface="var(--chakra-fonts-heading)"/>
              </a:rPr>
              <a:t>www.aje.com</a:t>
            </a:r>
            <a:r>
              <a:rPr lang="sk-SK" sz="2800" b="0" i="0" dirty="0">
                <a:effectLst/>
                <a:latin typeface="var(--chakra-fonts-heading)"/>
              </a:rPr>
              <a:t>/</a:t>
            </a:r>
            <a:r>
              <a:rPr lang="sk-SK" sz="2800" b="0" i="0" dirty="0" err="1">
                <a:effectLst/>
                <a:latin typeface="var(--chakra-fonts-heading)"/>
              </a:rPr>
              <a:t>arc</a:t>
            </a:r>
            <a:r>
              <a:rPr lang="sk-SK" sz="2800" b="0" i="0" dirty="0">
                <a:effectLst/>
                <a:latin typeface="var(--chakra-fonts-heading)"/>
              </a:rPr>
              <a:t>/</a:t>
            </a:r>
            <a:r>
              <a:rPr lang="sk-SK" sz="2800" b="0" i="0" dirty="0" err="1">
                <a:effectLst/>
                <a:latin typeface="var(--chakra-fonts-heading)"/>
              </a:rPr>
              <a:t>ways-artificial-intelligence-impacts-libraries</a:t>
            </a:r>
            <a:r>
              <a:rPr lang="sk-SK" sz="2800" b="0" i="0" dirty="0">
                <a:effectLst/>
                <a:latin typeface="var(--chakra-fonts-heading)"/>
              </a:rPr>
              <a:t>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i="0" dirty="0">
              <a:effectLst/>
              <a:latin typeface="var(--chakra-fonts-heading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API,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 alebo 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Application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 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Programming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 Interface, je výraz, ktorý sa často používa v súvislosti s programovaním a vývojom webových aplikácií. 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Napr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.: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https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://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smartyacademy.sk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/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co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-je-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api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-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application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-</a:t>
            </a:r>
            <a:r>
              <a:rPr lang="sk-SK" sz="4000" b="0" i="0" dirty="0" err="1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programming</a:t>
            </a:r>
            <a:r>
              <a:rPr lang="sk-SK" sz="4000" b="0" i="0" dirty="0">
                <a:solidFill>
                  <a:srgbClr val="484848"/>
                </a:solidFill>
                <a:effectLst/>
                <a:latin typeface="Inconsolata" panose="020F0502020204030204" pitchFamily="34" charset="0"/>
              </a:rPr>
              <a:t>-interface/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0" i="0" dirty="0">
              <a:effectLst/>
              <a:latin typeface="var(--chakra-fonts-heading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0" i="0" dirty="0">
              <a:effectLst/>
              <a:latin typeface="var(--chakra-fonts-heading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0" i="0" dirty="0">
              <a:effectLst/>
              <a:latin typeface="var(--chakra-fonts-heading)"/>
            </a:endParaRPr>
          </a:p>
          <a:p>
            <a:endParaRPr lang="sk-SK" sz="1800" b="1" i="1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7857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b="1" i="1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Technická špecifikácia LSP (2023)</a:t>
            </a:r>
          </a:p>
          <a:p>
            <a:endParaRPr lang="sk-SK" sz="1800" b="1" i="1" kern="0" dirty="0">
              <a:solidFill>
                <a:srgbClr val="3734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sk-SK" sz="1800" b="1" i="1" kern="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Beyond</a:t>
            </a:r>
            <a:r>
              <a:rPr lang="sk-SK" sz="1800" b="1" i="1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b="1" i="1" kern="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Client</a:t>
            </a:r>
            <a:r>
              <a:rPr lang="sk-SK" sz="1800" b="1" i="1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/Server </a:t>
            </a:r>
            <a:r>
              <a:rPr lang="sk-SK" sz="1800" b="1" i="1" kern="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Computing</a:t>
            </a:r>
            <a:r>
              <a:rPr lang="sk-SK" sz="2800" i="1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sk-SK" sz="2800" i="0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LSP nevyžadujú lokálnu inštaláciu tučného klienta (zamestnanci), používa sa len </a:t>
            </a:r>
            <a:r>
              <a:rPr lang="sk-SK" sz="2800" i="0" kern="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weobový</a:t>
            </a:r>
            <a:r>
              <a:rPr lang="sk-SK" sz="2800" i="0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800" i="0" kern="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interfejs</a:t>
            </a:r>
            <a:r>
              <a:rPr lang="sk-SK" sz="2800" i="0" kern="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 zamestnancov aj </a:t>
            </a:r>
            <a:r>
              <a:rPr lang="sk-SK" sz="2800" i="0" kern="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použivateľov</a:t>
            </a:r>
            <a:endParaRPr lang="sk-SK" sz="1800" i="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sz="1800" i="1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sz="1800" b="1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i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skutečnosti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existuje dohodnutý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soubor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charakteristik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Národního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který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definuje systém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systém: »Samoobsluha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vyžádání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Široký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přístup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síti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sdružování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Rychlá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elasticita;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Měřená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služba».</a:t>
            </a:r>
          </a:p>
          <a:p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b="1" i="1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IaaS</a:t>
            </a:r>
            <a:r>
              <a:rPr lang="sk-SK" sz="1800" b="1" i="1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b="1" i="1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SaaS</a:t>
            </a:r>
            <a:r>
              <a:rPr lang="sk-SK" sz="1800" b="1" i="1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sk-SK" sz="1800" b="1" i="1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DaaS</a:t>
            </a:r>
            <a:r>
              <a:rPr lang="sk-SK" sz="1800" b="1" i="1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1800" b="1" i="1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Platforms</a:t>
            </a:r>
            <a:r>
              <a:rPr lang="sk-SK" sz="1800" i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chcete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vytvářet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hostovat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webové stránky, ale nechcete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cloudové služby,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koupíte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serverový hardware za vyšší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počáteční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cenu. Máte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kontrolu nad tím, jak 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nastaven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integrován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firmou (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Lokálně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nechcete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kupovat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serverový hardware, ale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přesto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chcete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získat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výpočetní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zdroje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vyžádání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uživatelům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zabalit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prostřednictvím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internetu (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Infrastruktura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Cloudová služba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představuje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širokou škálu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služeb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poskytovaných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vyžádání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společnostem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zákazníkům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internet. 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jej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rozdělit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3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kategorií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S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rychlým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informačních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existují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také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různé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modely cloudových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služeb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objevily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rámci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segmentace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odvětví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IaaS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Infrastruktura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Platforma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Software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služba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;AaaS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Analytics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služba;BaaS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Backend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DaaS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Úložiště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Kontejner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Síť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Databáze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Autentizace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Aplikační platforma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služba;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Integrační platforma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b="1" i="1" spc="2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Multi-Tenant</a:t>
            </a:r>
            <a:r>
              <a:rPr lang="sk-SK" sz="1800" b="1" i="1" spc="2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i="1" spc="2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Platforms</a:t>
            </a:r>
            <a:r>
              <a:rPr lang="sk-SK" sz="1800" b="1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je často jeden z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nejvíce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nepochopených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konceptů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"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Lehká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WhatIs.Com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uvádí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"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Multi-tancy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architektura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jedna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softwarové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slouží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zákazníkům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Každý zákazník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nazývá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klient. Klienti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mohou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schopni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přizpůsobit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některé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části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například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barva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uživatelského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rozhraní (UI) nebo obchodní pravidla, ale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nemohou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přizpůsobit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programy (kód)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pronájmů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může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ekonomické,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protože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náklady na vývoj a údržbu softwaru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běžné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přirovnat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 jedinému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zapůjčení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architektuře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má každý zákazník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vlastní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softwaru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může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udělen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přístup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kódu. 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víceklientské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architektury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stačí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zprostředkovateli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aktualizovat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jenom jednou. S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architekturou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jednou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tenantem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poskytovatel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dotknout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softwaru, aby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mohl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provádět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aktualizace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To má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důležité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důsledky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protože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znamená,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schopen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provozovat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mnohem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efektivnější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operaci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tj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Bude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pravděpodobně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vyžadovat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výpočetních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než systémy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běžící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architektuře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To by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konečném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důsledku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promítnout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nižších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nákladů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tohoto typu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Jak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bylo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uvedeno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výše,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dalším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důvodem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proč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náklady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nižší, je to,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podporuje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všechny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zákazníky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 pro pracovní počet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řekněme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500) z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této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softwaru,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upgradu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této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softwaru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nejnovější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verzi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všech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500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zákazníků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aktualizováno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současně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používá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jednu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softwaru na zákazníka, i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když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hostován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architektuře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musí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aktualizovat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každou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instanci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jednotlivě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samozřejmě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vytváří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režijní náklady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zpoždění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." (GRANT, 2012)</a:t>
            </a:r>
          </a:p>
          <a:p>
            <a:endParaRPr lang="sk-SK" sz="1800" b="1" i="1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sz="1800" b="1" i="1" spc="2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Security</a:t>
            </a:r>
            <a:r>
              <a:rPr lang="sk-SK" sz="1800" b="1" i="1" spc="20" dirty="0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b="1" i="1" spc="20" dirty="0" err="1">
                <a:solidFill>
                  <a:srgbClr val="373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certifications</a:t>
            </a:r>
            <a:r>
              <a:rPr lang="sk-SK" sz="18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 zabezpečeného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systému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potenciálně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zvýšíte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vystavení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druhům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Výsledkem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pořizování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nového systému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správy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knihoven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byste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 a vaši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právníci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pracovníci nákupu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ujistit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splňuje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nějaký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certifikovaný bezpečnostní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Upozorňujeme však,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většina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certifikací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vztahuje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datové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centrum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konkrétní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místo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bezpečnostní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certifikace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tedy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nemusí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poskytovat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žádnou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záruku,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opouštějící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datové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centrum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procházející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větším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přenášena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šifrovaným a bezpečným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způsobem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Opět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to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něco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byste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zkontrolovat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samostatně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součást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zadávání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veřejných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zakázek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Existují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dva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specifické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týkají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takového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zabezpečení: Bezpečnostní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certifikace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Bez zabezpečeného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systému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potenciálně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zvýšíte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vystavení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vaší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druhům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Výsledkem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pořizování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nového systému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computingu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správy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knihoven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SaaS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byste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 a vaši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právníci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pracovníci nákupu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ujistit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splňuje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nějaký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certifikovaný bezpečnostní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Upozorňujeme však,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většina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certifikací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vztahuje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datové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centrum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pouze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konkrétní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místo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Tyto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bezpečnostní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certifikace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tedy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nemusí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poskytovat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žádnou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záruku, že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opouštějící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datové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centrum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procházející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větším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jsou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přenášena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šifrovaným a bezpečným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způsobem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Opět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to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něco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byste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měli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zkontrolovat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samostatně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součást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procesu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zadávání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veřejných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zakázek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Existují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dva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specifické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standardy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týkající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tohoto zabezpečení: ISO/IEC 27001 a SAS 70/SSAE 16. (GRANT, 2012).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9776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583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96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47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Cieľom mojich konzultácií je</a:t>
            </a:r>
          </a:p>
          <a:p>
            <a:r>
              <a:rPr lang="sk-SK" dirty="0"/>
              <a:t>Povzbudiť zamestnancov k tímovej spolupráci pri hľadaní najlepšieho a najefektívnejšieho riešenia pre knižnicu</a:t>
            </a:r>
          </a:p>
          <a:p>
            <a:r>
              <a:rPr lang="sk-SK" dirty="0"/>
              <a:t>Navrhnúť centralizovaný štátny systém pre knižnice na báze LSP</a:t>
            </a:r>
          </a:p>
          <a:p>
            <a:r>
              <a:rPr lang="sk-SK" dirty="0"/>
              <a:t>Pripraviť študentov knihovníctva na nové podmienky práce knižnice</a:t>
            </a:r>
          </a:p>
          <a:p>
            <a:r>
              <a:rPr lang="sk-SK" dirty="0"/>
              <a:t>Najjednoduchšie by bolo navrhnúť manažmentu: kúpte komerčný systém, plaťte každý rok 1,5 miliónov korún a zaviažte sa k uzamknutiu jednému dodávateľovi na 15 rokov...</a:t>
            </a:r>
          </a:p>
          <a:p>
            <a:r>
              <a:rPr lang="sk-SK" dirty="0"/>
              <a:t>Zo skúsenosti viem, že zamestnancov málo zaujíma, koľko knižnica a manažment za systém platí</a:t>
            </a:r>
          </a:p>
          <a:p>
            <a:r>
              <a:rPr lang="sk-SK" dirty="0"/>
              <a:t>Skôr ich zaujíma, nakoľko systém vyhovuje rutinnej prevádzke a keď niečo nefunguje ako má, sťažujú sa manažmentu.</a:t>
            </a:r>
          </a:p>
          <a:p>
            <a:r>
              <a:rPr lang="sk-SK" dirty="0"/>
              <a:t>Zamestnanci dosť ťažko prijímajú zmeny, obávajú sa zmien, ktoré od nich očakávajú nejakú aktivitu... </a:t>
            </a:r>
          </a:p>
          <a:p>
            <a:endParaRPr lang="sk-SK" dirty="0"/>
          </a:p>
          <a:p>
            <a:r>
              <a:rPr lang="sk-SK" dirty="0"/>
              <a:t>Teraz sa knižnica nachádza na križovatke a má možnosť vytvoriť v knižnici novú kultúru inovácií. </a:t>
            </a:r>
          </a:p>
          <a:p>
            <a:r>
              <a:rPr lang="sk-SK" dirty="0"/>
              <a:t>Do novej budovy je potrebné priniesť aj nového profesionálneho ducha, inovácie a </a:t>
            </a:r>
            <a:r>
              <a:rPr lang="sk-SK" dirty="0" err="1"/>
              <a:t>líderstvo</a:t>
            </a:r>
            <a:r>
              <a:rPr lang="sk-SK" dirty="0"/>
              <a:t> v odbore. </a:t>
            </a:r>
          </a:p>
          <a:p>
            <a:r>
              <a:rPr lang="sk-SK" dirty="0"/>
              <a:t>Teraz je tá šanca a ja navrhujem vydať sa na túto neľahkú cestu na základe nových poznatkov, trendov a poznania najlepšej praxe na svete.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2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218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251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606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474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369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9896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F0502020204030204" pitchFamily="34" charset="0"/>
              </a:rPr>
              <a:t>Renouvaud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F0502020204030204" pitchFamily="34" charset="0"/>
              </a:rPr>
              <a:t> je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F0502020204030204" pitchFamily="34" charset="0"/>
              </a:rPr>
              <a:t>interfes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F0502020204030204" pitchFamily="34" charset="0"/>
              </a:rPr>
              <a:t>, ktorý slúži na vyhľadávanie zdrojov v sieti knižníc kantónu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F0502020204030204" pitchFamily="34" charset="0"/>
              </a:rPr>
              <a:t>Vaud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F0502020204030204" pitchFamily="34" charset="0"/>
              </a:rPr>
              <a:t>.</a:t>
            </a:r>
          </a:p>
          <a:p>
            <a:pPr algn="l"/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Dotazy na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katalogy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knihoven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a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knih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a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přístupů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k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různým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typům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zdrojů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: knihy,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e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-knihy, revue, žurnály, články, základní knihy, CD, DVD…</a:t>
            </a:r>
          </a:p>
          <a:p>
            <a:pPr algn="l"/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Po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dentifikácii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má používateľ prístup: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Prolongáciám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výpujček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Rezervacím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dokumentů</a:t>
            </a:r>
            <a:endParaRPr lang="sk-SK" b="0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Vyžádejte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si dokumenty v časopise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Vyhledávaní</a:t>
            </a:r>
            <a:r>
              <a:rPr lang="sk-SK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 v </a:t>
            </a:r>
            <a:r>
              <a:rPr lang="sk-SK" b="0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knihovnách</a:t>
            </a:r>
            <a:endParaRPr lang="sk-SK" b="0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 err="1"/>
              <a:t>https</a:t>
            </a:r>
            <a:r>
              <a:rPr lang="sk-SK" dirty="0"/>
              <a:t>://renouvaud1.primo.exlibrisgroup.com/</a:t>
            </a:r>
            <a:r>
              <a:rPr lang="sk-SK" dirty="0" err="1"/>
              <a:t>discovery</a:t>
            </a:r>
            <a:r>
              <a:rPr lang="sk-SK" dirty="0"/>
              <a:t>/</a:t>
            </a:r>
            <a:r>
              <a:rPr lang="sk-SK" dirty="0" err="1"/>
              <a:t>search?vid</a:t>
            </a:r>
            <a:r>
              <a:rPr lang="sk-SK" dirty="0"/>
              <a:t>=41BCULAUSA_LIB:VU2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k-SK" b="1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SLSP. 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Swiss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Library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Service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Platform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(SLSP) je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poskytovatelem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služeb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pro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knihovny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a spolupracuje s nimi na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provozování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národní knihovní platformy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swisscovery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. Platforma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swisscovery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sdružuje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vědecké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zdroje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ze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současných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celkem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490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knihoven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ve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Švýcarsku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díky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čemuž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jsou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informace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snadno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dostupné a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snadno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dohledatelné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Jménem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knihoven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SLSP fakturuje služby poskytované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knihovnami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uživatelům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swisscovery</a:t>
            </a:r>
            <a:r>
              <a:rPr lang="sk-SK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https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://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slsp.ch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en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Poplatky SLSP: 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Swisscovery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https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://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slsp.ch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en</a:t>
            </a: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sk-SK" b="1" i="0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fees</a:t>
            </a:r>
            <a:endParaRPr lang="sk-SK" b="1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sk-SK" b="1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sk-SK" b="1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SLSP: </a:t>
            </a:r>
            <a:r>
              <a:rPr lang="sk-SK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Nákladový model</a:t>
            </a:r>
            <a:br>
              <a:rPr lang="sk-SK" dirty="0"/>
            </a:b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první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dva roky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provozu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provozní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náklady SLSP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vydělují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součtem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ekvivalentů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plného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úvazku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(FTE)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klientských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knihoven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čímž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stanoví celkový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příspěvek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na FTE. Tento model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příspěvku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je platný pro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první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dva roky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provozu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2021 a 2022.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Poté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bude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nahrazen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novým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modelem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který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bude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definován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  <a:br>
              <a:rPr lang="sk-SK" dirty="0"/>
            </a:b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Částka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vypočtená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pro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provozní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období 2021 je 5 000 CHF na FTE, ale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minimálně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10 000 CHF na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knihovnu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Částka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bude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přepočítána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pro </a:t>
            </a:r>
            <a:r>
              <a:rPr lang="sk-SK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provozní</a:t>
            </a:r>
            <a:r>
              <a:rPr lang="sk-SK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období 2022.</a:t>
            </a:r>
            <a:endParaRPr lang="sk-SK" b="0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sk-SK" b="0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sk-SK" b="1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k-SK" b="0" i="0" dirty="0">
              <a:solidFill>
                <a:srgbClr val="3A3A3A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257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/>
              <a:t>Renouvaud</a:t>
            </a:r>
            <a:r>
              <a:rPr lang="sk-SK" b="1" dirty="0"/>
              <a:t> </a:t>
            </a:r>
            <a:r>
              <a:rPr lang="sk-SK" b="1" dirty="0" err="1"/>
              <a:t>s</a:t>
            </a:r>
            <a:r>
              <a:rPr lang="sk-SK" dirty="0" err="1"/>
              <a:t>e</a:t>
            </a:r>
            <a:r>
              <a:rPr lang="sk-SK" dirty="0"/>
              <a:t> </a:t>
            </a:r>
            <a:r>
              <a:rPr lang="sk-SK" dirty="0" err="1"/>
              <a:t>rozhodl</a:t>
            </a:r>
            <a:r>
              <a:rPr lang="sk-SK" dirty="0"/>
              <a:t> </a:t>
            </a:r>
            <a:r>
              <a:rPr lang="sk-SK" dirty="0" err="1"/>
              <a:t>použít</a:t>
            </a:r>
            <a:r>
              <a:rPr lang="sk-SK" dirty="0"/>
              <a:t> Alma SIGB a nástroj pro </a:t>
            </a:r>
            <a:r>
              <a:rPr lang="sk-SK" dirty="0" err="1"/>
              <a:t>objevování</a:t>
            </a:r>
            <a:r>
              <a:rPr lang="sk-SK" dirty="0"/>
              <a:t> </a:t>
            </a:r>
            <a:r>
              <a:rPr lang="sk-SK" dirty="0" err="1"/>
              <a:t>Primo</a:t>
            </a:r>
            <a:r>
              <a:rPr lang="sk-SK" dirty="0"/>
              <a:t>, oba vyvinuté </a:t>
            </a:r>
            <a:r>
              <a:rPr lang="sk-SK" dirty="0" err="1"/>
              <a:t>společností</a:t>
            </a:r>
            <a:r>
              <a:rPr lang="sk-SK" dirty="0"/>
              <a:t> Ex Libris (</a:t>
            </a:r>
            <a:r>
              <a:rPr lang="sk-SK" dirty="0" err="1"/>
              <a:t>Favre</a:t>
            </a:r>
            <a:r>
              <a:rPr lang="sk-SK" dirty="0"/>
              <a:t> 2018, s. 7). Izraelská nadnárodní </a:t>
            </a:r>
            <a:r>
              <a:rPr lang="sk-SK" dirty="0" err="1"/>
              <a:t>společnost</a:t>
            </a:r>
            <a:r>
              <a:rPr lang="sk-SK" dirty="0"/>
              <a:t> Ex Libris poskytuje cloudové služby </a:t>
            </a:r>
            <a:r>
              <a:rPr lang="sk-SK" dirty="0" err="1"/>
              <a:t>více</a:t>
            </a:r>
            <a:r>
              <a:rPr lang="sk-SK" dirty="0"/>
              <a:t> než 7 500 </a:t>
            </a:r>
            <a:r>
              <a:rPr lang="sk-SK" dirty="0" err="1"/>
              <a:t>institucím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více</a:t>
            </a:r>
            <a:r>
              <a:rPr lang="sk-SK" dirty="0"/>
              <a:t> než 90 </a:t>
            </a:r>
            <a:r>
              <a:rPr lang="sk-SK" dirty="0" err="1"/>
              <a:t>zemích</a:t>
            </a:r>
            <a:r>
              <a:rPr lang="sk-SK" dirty="0"/>
              <a:t> (Ex Libris 2021a). </a:t>
            </a:r>
            <a:r>
              <a:rPr lang="sk-SK" dirty="0" err="1"/>
              <a:t>Všimněte</a:t>
            </a:r>
            <a:r>
              <a:rPr lang="sk-SK" dirty="0"/>
              <a:t> si, že </a:t>
            </a:r>
            <a:r>
              <a:rPr lang="sk-SK" dirty="0" err="1"/>
              <a:t>stejný</a:t>
            </a:r>
            <a:r>
              <a:rPr lang="sk-SK" dirty="0"/>
              <a:t> software </a:t>
            </a:r>
            <a:r>
              <a:rPr lang="sk-SK" dirty="0" err="1"/>
              <a:t>byl</a:t>
            </a:r>
            <a:r>
              <a:rPr lang="sk-SK" dirty="0"/>
              <a:t> také </a:t>
            </a:r>
            <a:r>
              <a:rPr lang="sk-SK" dirty="0" err="1"/>
              <a:t>přijat</a:t>
            </a:r>
            <a:r>
              <a:rPr lang="sk-SK" dirty="0"/>
              <a:t> v </a:t>
            </a:r>
            <a:r>
              <a:rPr lang="sk-SK" dirty="0" err="1"/>
              <a:t>roce</a:t>
            </a:r>
            <a:r>
              <a:rPr lang="sk-SK" dirty="0"/>
              <a:t> 2020 sítí SLSP.</a:t>
            </a:r>
          </a:p>
          <a:p>
            <a:r>
              <a:rPr lang="sk-SK" dirty="0" err="1"/>
              <a:t>Abychom</a:t>
            </a:r>
            <a:r>
              <a:rPr lang="sk-SK" dirty="0"/>
              <a:t> </a:t>
            </a:r>
            <a:r>
              <a:rPr lang="sk-SK" dirty="0" err="1"/>
              <a:t>prozkoumali</a:t>
            </a:r>
            <a:r>
              <a:rPr lang="sk-SK" dirty="0"/>
              <a:t> interakční praktiky </a:t>
            </a:r>
            <a:r>
              <a:rPr lang="sk-SK" dirty="0" err="1"/>
              <a:t>mezi</a:t>
            </a:r>
            <a:r>
              <a:rPr lang="sk-SK" dirty="0"/>
              <a:t> Ex Libris a </a:t>
            </a:r>
            <a:r>
              <a:rPr lang="sk-SK" dirty="0" err="1"/>
              <a:t>jejími</a:t>
            </a:r>
            <a:r>
              <a:rPr lang="sk-SK" dirty="0"/>
              <a:t> </a:t>
            </a:r>
            <a:r>
              <a:rPr lang="sk-SK" dirty="0" err="1"/>
              <a:t>klienty</a:t>
            </a:r>
            <a:r>
              <a:rPr lang="sk-SK" dirty="0"/>
              <a:t>, ale také v rámci </a:t>
            </a:r>
            <a:r>
              <a:rPr lang="sk-SK" dirty="0" err="1"/>
              <a:t>rozsáhlé</a:t>
            </a:r>
            <a:r>
              <a:rPr lang="sk-SK" dirty="0"/>
              <a:t> </a:t>
            </a:r>
            <a:r>
              <a:rPr lang="sk-SK" dirty="0" err="1"/>
              <a:t>sítě</a:t>
            </a:r>
            <a:r>
              <a:rPr lang="sk-SK" dirty="0"/>
              <a:t>, </a:t>
            </a:r>
            <a:r>
              <a:rPr lang="sk-SK" dirty="0" err="1"/>
              <a:t>hovořili</a:t>
            </a:r>
            <a:r>
              <a:rPr lang="sk-SK" dirty="0"/>
              <a:t> </a:t>
            </a:r>
            <a:r>
              <a:rPr lang="sk-SK" dirty="0" err="1"/>
              <a:t>jsme</a:t>
            </a:r>
            <a:r>
              <a:rPr lang="sk-SK" dirty="0"/>
              <a:t> s </a:t>
            </a:r>
            <a:r>
              <a:rPr lang="sk-SK" dirty="0" err="1"/>
              <a:t>Elisou</a:t>
            </a:r>
            <a:r>
              <a:rPr lang="sk-SK" dirty="0"/>
              <a:t> </a:t>
            </a:r>
            <a:r>
              <a:rPr lang="sk-SK" dirty="0" err="1"/>
              <a:t>Dell'Ambrogio</a:t>
            </a:r>
            <a:r>
              <a:rPr lang="sk-SK" dirty="0"/>
              <a:t> a </a:t>
            </a:r>
            <a:r>
              <a:rPr lang="sk-SK" dirty="0" err="1"/>
              <a:t>Christelle</a:t>
            </a:r>
            <a:r>
              <a:rPr lang="sk-SK" dirty="0"/>
              <a:t> </a:t>
            </a:r>
            <a:r>
              <a:rPr lang="sk-SK" dirty="0" err="1"/>
              <a:t>Donius</a:t>
            </a:r>
            <a:r>
              <a:rPr lang="sk-SK" dirty="0"/>
              <a:t>, </a:t>
            </a:r>
            <a:r>
              <a:rPr lang="sk-SK" dirty="0" err="1"/>
              <a:t>respektive</a:t>
            </a:r>
            <a:r>
              <a:rPr lang="sk-SK" dirty="0"/>
              <a:t> </a:t>
            </a:r>
            <a:r>
              <a:rPr lang="sk-SK" dirty="0" err="1"/>
              <a:t>manažerkou</a:t>
            </a:r>
            <a:r>
              <a:rPr lang="sk-SK" dirty="0"/>
              <a:t> a systémovou </a:t>
            </a:r>
            <a:r>
              <a:rPr lang="sk-SK" dirty="0" err="1"/>
              <a:t>knihovnicí</a:t>
            </a:r>
            <a:r>
              <a:rPr lang="sk-SK" dirty="0"/>
              <a:t> v rámci </a:t>
            </a:r>
            <a:r>
              <a:rPr lang="sk-SK" dirty="0" err="1"/>
              <a:t>koordinace</a:t>
            </a:r>
            <a:r>
              <a:rPr lang="sk-SK" dirty="0"/>
              <a:t> Renouvaud6. </a:t>
            </a:r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není</a:t>
            </a:r>
            <a:r>
              <a:rPr lang="sk-SK" dirty="0"/>
              <a:t> </a:t>
            </a:r>
            <a:r>
              <a:rPr lang="sk-SK" dirty="0" err="1"/>
              <a:t>uvedeno</a:t>
            </a:r>
            <a:r>
              <a:rPr lang="sk-SK" dirty="0"/>
              <a:t> </a:t>
            </a:r>
            <a:r>
              <a:rPr lang="sk-SK" dirty="0" err="1"/>
              <a:t>jinak</a:t>
            </a:r>
            <a:r>
              <a:rPr lang="sk-SK" dirty="0"/>
              <a:t>, </a:t>
            </a:r>
            <a:r>
              <a:rPr lang="sk-SK" dirty="0" err="1"/>
              <a:t>informace</a:t>
            </a:r>
            <a:r>
              <a:rPr lang="sk-SK" dirty="0"/>
              <a:t> uvedené v </a:t>
            </a:r>
            <a:r>
              <a:rPr lang="sk-SK" dirty="0" err="1"/>
              <a:t>této</a:t>
            </a:r>
            <a:r>
              <a:rPr lang="sk-SK" dirty="0"/>
              <a:t> </a:t>
            </a:r>
            <a:r>
              <a:rPr lang="sk-SK" dirty="0" err="1"/>
              <a:t>části</a:t>
            </a:r>
            <a:r>
              <a:rPr lang="sk-SK" dirty="0"/>
              <a:t> </a:t>
            </a:r>
            <a:r>
              <a:rPr lang="sk-SK" dirty="0" err="1"/>
              <a:t>byly</a:t>
            </a:r>
            <a:r>
              <a:rPr lang="sk-SK" dirty="0"/>
              <a:t> </a:t>
            </a:r>
            <a:r>
              <a:rPr lang="sk-SK" dirty="0" err="1"/>
              <a:t>shromážděny</a:t>
            </a:r>
            <a:r>
              <a:rPr lang="sk-SK" dirty="0"/>
              <a:t> </a:t>
            </a:r>
            <a:r>
              <a:rPr lang="sk-SK" dirty="0" err="1"/>
              <a:t>během</a:t>
            </a:r>
            <a:r>
              <a:rPr lang="sk-SK" dirty="0"/>
              <a:t> tohoto rozhovoru.</a:t>
            </a:r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Nevýhody </a:t>
            </a:r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OpenSource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softvéru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Ako hlavnú nevýhodu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OpenSource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produktov, mnoho odborníkov označuje ich podporu. Túto nevýhodu </a:t>
            </a:r>
            <a:r>
              <a:rPr lang="sk-SK" sz="1800" spc="90" dirty="0">
                <a:solidFill>
                  <a:srgbClr val="262E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možné eliminovať správnym výberom komerčnej alebo inej inštitucionálnej podpory(zamestnanci verejnej inštitúcie (systémový knihovník, </a:t>
            </a:r>
            <a:r>
              <a:rPr lang="sk-SK" sz="1800" spc="90" dirty="0" err="1">
                <a:solidFill>
                  <a:srgbClr val="262E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kordinátor</a:t>
            </a:r>
            <a:r>
              <a:rPr lang="sk-SK" sz="1800" spc="90" dirty="0">
                <a:solidFill>
                  <a:srgbClr val="262E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+ technologický partner – administrátor systému, vývojár, programátor, možno 2-3 osoby). Dobre spracovaná biznis analýza, implementačné testy a skúsení odborníci sú síce nákladné, avšak v konečnom dôsledku prispejú k stabilnému riešeniu. 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sk-SK" sz="2800" dirty="0">
                <a:effectLst/>
                <a:latin typeface="Arial" panose="020B0604020202020204" pitchFamily="34" charset="0"/>
              </a:rPr>
            </a:br>
            <a:endParaRPr lang="sk-SK" sz="2800" dirty="0">
              <a:effectLst/>
              <a:latin typeface="Arial" panose="020B0604020202020204" pitchFamily="34" charset="0"/>
            </a:endParaRPr>
          </a:p>
          <a:p>
            <a:r>
              <a:rPr lang="sk-SK" sz="2800" b="1" dirty="0">
                <a:effectLst/>
                <a:latin typeface="Arial" panose="020B0604020202020204" pitchFamily="34" charset="0"/>
              </a:rPr>
              <a:t>Pascal REPOND: </a:t>
            </a:r>
            <a:endParaRPr lang="sk-SK" sz="2800" dirty="0">
              <a:effectLst/>
              <a:latin typeface="Arial" panose="020B0604020202020204" pitchFamily="34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„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Abychom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prozkoumali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postupy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interakce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mezi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společností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Ex Libris a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jejími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klienty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ale také v rámci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rozsáhlé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sítě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hovořili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jsme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Elisou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Dell'Ambrogio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Christelle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Doniusovou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manažerkou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systémovou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knihovnicí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Renouvaudovou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koordinací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Není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-li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uvedeno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jinak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informace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uvedené v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této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části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byly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shromážděny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během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tohoto rozhovoru. </a:t>
            </a:r>
            <a:r>
              <a:rPr lang="sk-SK" sz="1800" b="1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Koordinátor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spravuje platformu,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která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umožňuje 114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knihovnám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sítě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plnit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své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poslání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Poskytuje  každodenní podporu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profesionálům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prostřednictvím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podpory 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školení helpdesku 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vede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síť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organizováním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akcí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na podporu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výměn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(BCUL [2020], s. 41)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Koordinátor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je také v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přímém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kontaktu s 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poskytovatelem</a:t>
            </a:r>
            <a:r>
              <a:rPr lang="sk-SK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služeb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což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není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případ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síťových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odborníků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kteří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procházejí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koordinací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svých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požadavků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 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sz="1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979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Proto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je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interakce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organizována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podle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úrovní: 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standardní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knihovníci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komunikují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především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s 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Renouvaud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koordinací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a 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koordinace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komunikuje 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 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poskytovatelem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služeb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Ex Libris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Interakce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mezi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koordinací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Renouvaud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dodavatelem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procházejí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několika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kanály: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Centrum pomoci Ex Libris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: Tato platforma,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zaměřená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na nástroj "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tiketing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", 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"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reporting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", umožňuje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zákazníkům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hlásit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běžné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problémy nebo chyby 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získat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pomoc s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jejich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požadavky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Zákazníci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mohou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označit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naléhavost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své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jízdenky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Ex Libris je spravuje na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několika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úrovních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v závislosti na typu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požadavku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Velmi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urgentní 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lístky (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například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výpadek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serveru nebo modulu)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jsou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zpracovány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během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několika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minut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od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požadavku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Zatímco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některé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mezilehlé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nouzové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tikety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trvají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déle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než je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žádoucí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koordinace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je s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tímto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kanálem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obecně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spokojena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zdůrazňuje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že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poskytovatel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služeb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od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spuštění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sítě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v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roce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2016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výrazně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zlepšil.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Nejen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že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jsou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nástroje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efektivnější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ale také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snížila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doba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odezvy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jejich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kontakty podpory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jsou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považovány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za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kompetentnější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než v minulosti 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reagují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požadavky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proaktivně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12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efektivně</a:t>
            </a:r>
            <a:r>
              <a:rPr lang="sk-SK" sz="12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</a:p>
          <a:p>
            <a:endParaRPr lang="sk-SK" sz="12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Čtvrtletní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setkání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Čtyřikrát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ročně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setkává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koordinátor 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manažerem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podpory ex libris pro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region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EMEA (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Evropa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Střední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východ a Afrika), aby vyhodnotili pomoc a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například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otevřeli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vstupenky,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Renouvaud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důležité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ale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nepostupují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dostatečně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rychle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Tato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možnost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privilegovaného kontaktu je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součástí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smlouvy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společnosti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Renouvaud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společností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 Libris a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byla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vysoce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oceněna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koordinací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protože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z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těžila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což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roce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2016,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kdy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byla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síť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spuštěna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nebylo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Mohou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také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kdykoli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kontaktovat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manažera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případě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naléhavého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nebo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blokujícího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problému.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Chat Helpdesk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Ex Libris nedávno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zpřístupnil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podporu živého chatu.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Koordinace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zatím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nemá 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tímto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kanálem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mnoho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zkušeností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ale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uznává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že je vítaná, i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když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většina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žádostí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stále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prochází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lístky.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Koordinace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nemá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přímé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telefonní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číslo pro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kontaktování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pomoci ex libris, ale paní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Dell'Ambrogio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paní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Donius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domnívají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že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telefon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 v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každém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případě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kanálem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kterému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třeba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tomto typu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interakce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vyhnout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protože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jízdenky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mnohem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cennější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účinnější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pokud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jde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sledování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čas strávený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studiem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problému.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Hlasování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vylepšeních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nových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funkcích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Ex Libris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smluvně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zavazuje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zákazníky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provádění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přibližně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deseti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vylepšení nebo nových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funkcí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ročně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Tato vylepšení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vybírána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pomocí systému NERS (New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Enhancements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Request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System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) spravovaného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společností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 Libris a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jejími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zákaznickými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sdruženími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IGeLU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(International Group of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Former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Libris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Users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) a ELUNA (North American Ex Libris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users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).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Sdružení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každoročně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pořádají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hlasovací cyklus o nových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funkcích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aby vybrala návrhy,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mají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být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předloženy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poskytovateli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služeb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Ta k tomuto cyklu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přispívá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tím, že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přiděluje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body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složitosti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rozvoje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těm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byly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navrženy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druhém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kole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hlasování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Deset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návrhů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získaly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nejvíce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hlasů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pak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 Libris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sestaví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podle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složitosti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Koordinace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Renouvaud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vítá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tuto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organizaci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ale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lituje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nízké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váhy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této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instituce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rovnováze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hlasů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Na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jedné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straně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návrhy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specifické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knihovny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sítě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mohou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ztratit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množství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návrhů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od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jiných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klientů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 Libris na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mezinárodní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úrovni,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zejména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institucí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Severní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Americe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mají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někdy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odlišné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potřeby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; na druhou stranu,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síť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Renouvaud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svými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stovkami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knihoven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počítá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jako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klient, a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proto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má v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těchto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hlasech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pouze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jeden hlas.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Velikost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sítě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počet zapojených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odborníků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nezohledňují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Z tohoto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důvodu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Koordinace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zmiňuje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význam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zákaznických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sdružení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na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vnitrostátní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nebo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regionální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úrovni,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jako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 ACEF (Ex Libris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France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Customer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Association),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jehož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síť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součástí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za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účelem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vzájemné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koordinace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podpory a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vyjádření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jejich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1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názorů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Idea box/Box </a:t>
            </a:r>
            <a:r>
              <a:rPr lang="sk-SK" sz="2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nápadů</a:t>
            </a:r>
            <a:r>
              <a:rPr lang="sk-SK" sz="2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stejném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smyslu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slouží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platforma Idea Exchange (Ex Libris [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n.d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.])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jako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úložiště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nápadů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produkty Ex Libris.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Kdokoliv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zákazník nebo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může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navrhnout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nápad na zlepšení nebo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funkčnost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hlasovat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tyto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nápady.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Poskytovatel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služeb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 vyhodnotí,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jakmile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dosáhnou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určité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úrovně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schválení. •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Komunikace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informace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profesionály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Ex Libris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pravidelně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aktualizuje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svůj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software (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měsíčně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Almu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čtvrtletně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Primo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).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Tyto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nové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verze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implementovány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do testovací databáze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před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jejich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vlastní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produkcí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bulletin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uvádí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seznam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nových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funkcí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seznam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tiketů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uzavřených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pro každou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aktualizaci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Tuto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zprávu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si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mohou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přečíst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odborníci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manažeři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modulů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Renouvaud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zodpovědní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za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udržování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kroku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změnami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svém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oboru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případně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za školení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knihovníků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Poskytovatel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služeb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každoročně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zveřejňuje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střednědobý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dlouhodobý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plán rozvoje a organizuje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webináře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aby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představil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nový vývoj.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Kromě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toho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této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oblasti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aktivní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i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zákaznická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sdružení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IGeLU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například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pořádá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každoroční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konferenci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na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které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představuje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nové produkty a diskutuje 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postupech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klienty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 Libris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knihovníky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z celého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světa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První</a:t>
            </a:r>
            <a:r>
              <a:rPr lang="sk-SK" sz="2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uživatelé</a:t>
            </a:r>
            <a:r>
              <a:rPr lang="sk-SK" sz="2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Když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 Libris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vyvíjí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nový produkt,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nabízí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svým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zákazníkům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příležitost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jej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přijmout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včas, aby mohli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těžit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snížené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sazby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podílet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na vývoji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spolupráci s produktovými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manažery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Renouvaud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v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současné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době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experimentuje s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meziknihovním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výpůjčním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systémem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Rapido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V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této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souvislosti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Coordination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účastní pravidelných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setkání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 Ex Libris a spolupracuje na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projektovém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řízení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nástroje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Basecamp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Developer </a:t>
            </a:r>
            <a:r>
              <a:rPr lang="sk-SK" sz="28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Network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: Navzdory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proprietárnímu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modelu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svého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softwaru si Ex Libris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přeje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vyvinout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otevřenou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platformu,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proto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umožňuje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komunitě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vyvíjet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nástroje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integrace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zejména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prostřednictvím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API.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Tyto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postupy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jsou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podporovány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prostřednictvím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sítě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vývojářů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která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zahrnuje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dokumentaci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, diskusní fórum, blog a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zdůrazňuje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mnoho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pokroků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80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dosažených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komunitou (Ex Libris 2021b)7. </a:t>
            </a:r>
            <a:endParaRPr lang="sk-SK" sz="1800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Segoe UI Web (East European)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sz="12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132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86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pPr algn="l"/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Breeding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Marshall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sk-SK" b="1" i="0" dirty="0">
                <a:solidFill>
                  <a:srgbClr val="444444"/>
                </a:solidFill>
                <a:effectLst/>
                <a:latin typeface="adobe-caslon-pro"/>
              </a:rPr>
              <a:t>2023.</a:t>
            </a:r>
            <a:r>
              <a:rPr lang="sk-SK" b="0" i="0" dirty="0">
                <a:solidFill>
                  <a:srgbClr val="444444"/>
                </a:solidFill>
                <a:effectLst/>
                <a:latin typeface="adobe-caslon-pro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adobe-caslon-pro"/>
              </a:rPr>
              <a:t>Library</a:t>
            </a:r>
            <a:r>
              <a:rPr lang="sk-SK" b="0" i="0" dirty="0">
                <a:solidFill>
                  <a:srgbClr val="444444"/>
                </a:solidFill>
                <a:effectLst/>
                <a:latin typeface="adobe-caslon-pro"/>
              </a:rPr>
              <a:t> Systems Report.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The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advance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 of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open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systems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. By </a:t>
            </a:r>
            <a:r>
              <a:rPr lang="sk-SK" b="0" i="0" u="none" strike="noStrike" dirty="0">
                <a:solidFill>
                  <a:srgbClr val="2A94CB"/>
                </a:solidFill>
                <a:effectLst/>
                <a:latin typeface="futura-pt"/>
                <a:hlinkClick r:id="rId3"/>
              </a:rPr>
              <a:t>Marshall Breeding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 | May 1, 2023.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https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://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americanlibrariesmagazine.org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/2023/05/01/2023-library-systems-report/ </a:t>
            </a:r>
          </a:p>
          <a:p>
            <a:pPr algn="l"/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pPr algn="l"/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Breeding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Marshall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2020.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Smart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Libraries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Q&amp;A: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Differences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ILS and LSP. </a:t>
            </a:r>
            <a:r>
              <a:rPr lang="sk-SK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Smart</a:t>
            </a:r>
            <a:r>
              <a:rPr lang="sk-SK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Libraries</a:t>
            </a:r>
            <a:r>
              <a:rPr lang="sk-SK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Newsletter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40 (10), 3-4.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librarytechnology.org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document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/25609</a:t>
            </a:r>
          </a:p>
          <a:p>
            <a:pPr algn="l"/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GRANT, </a:t>
            </a:r>
            <a:r>
              <a:rPr lang="sk-S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</a:t>
            </a: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2012.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</a:t>
            </a:r>
            <a:r>
              <a:rPr lang="sk-S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[Online] NISO,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2012.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Grant (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carl@care-affiliates.com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je prezidentom CARE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Affiliates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výkonným poradcom dekana knižníc na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Virginia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Je autorom blogu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Grant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Grant (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carl@care-affiliates.com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je prezidentom CARE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Affiliates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výkonným .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www.niso.org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/default/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/2017-09/FE_Grant_Future_Library_Systems_%20isqv24no4.pdf. ISSN 1041-0031.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DENAR, Michal. 2015.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Otevřené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knihovní systémy v českých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knihovnách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[Online] 2015.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itlib.cvtisr.sk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wp-content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uploads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/10_Otevrene%20knihovni.pdf.</a:t>
            </a:r>
          </a:p>
          <a:p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ŽABIČKOVÁ, Petra. 2014.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Nejrozšířenější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knihovní systémy a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použitelnost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Duha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2014, 28(1) . Dostupné z: http://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duha.mzk.cz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clanky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nejrozsirenejsi-open-source-knihov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[Online] 2014. [Dátum: 15. 09 2023.] http://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duha.mzk.cz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clanky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/nejrozsirenejsi-open-source-knihovni-systemy-jejich-pouzitelnost. ISSN 1804-4255.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pPr algn="l"/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158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Platforma knižničných služieb FOLIO (LSP) FOLIO je úplne nová LSP, prvá uvedená na trh za viac ako 12 rokov. FOLIO poskytuje komunitnú spoluprácu knižníc, predajcov a vývojárov, ktorí sa spojili, aby vytvorili platformu knižničných služieb s otvoreným zdrojovým kódom. 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FOLIO presahuje rámec tradičného integrovaného knižničného systému (ILS) a umožňuje komukoľvek stavať na jeho základnej funkcionalite alebo rozširovať platformu prostredníctvom vývoja aplikácií, ktoré poskytujú nové služby. </a:t>
            </a:r>
          </a:p>
          <a:p>
            <a:endParaRPr lang="sk-SK" sz="1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800" b="1" kern="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cs typeface="Times New Roman" panose="02020603050405020304" pitchFamily="18" charset="0"/>
              </a:rPr>
              <a:t>Funkce</a:t>
            </a:r>
            <a:endParaRPr lang="sk-SK" sz="18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FOLIO LSP zahrnuje domény,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které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podporují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operace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knihovny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jako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výpůjčka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akvizice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katalogizace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správa elektronických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zdrojů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 Každá doména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skládá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z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několika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menších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aplikací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například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aplikace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pro odbavení nebo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zaplacení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doméně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oběhu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). </a:t>
            </a:r>
          </a:p>
          <a:p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Mezi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funkce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patří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například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schopnost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: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Spravujte knihovní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inventář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včetně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katalogizace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bibliografické správy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Spravujte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dodavatele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rozpočty, objednávky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fakturaci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získávání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materiálů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Správa elektronických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včetně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držení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dohod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Spravujte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uživatele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včetně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zaměstnanců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knihovny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vyučujících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studentů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různých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čtenářů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půjček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poplatků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odvolání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blokování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stejně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hlášení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Dávejte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oběhu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položky a definujte pravidla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oběhu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včetně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zásad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půjček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upozornění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požadavků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Správa importu a exportu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endParaRPr lang="sk-SK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Naposledy upraveno 26. </a:t>
            </a:r>
            <a:r>
              <a:rPr lang="sk-SK" sz="1800" dirty="0" err="1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února</a:t>
            </a:r>
            <a:r>
              <a:rPr lang="sk-SK" sz="1800" dirty="0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kern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Times New Roman" panose="02020603050405020304" pitchFamily="18" charset="0"/>
              </a:rPr>
              <a:t>Výhody</a:t>
            </a:r>
            <a:endParaRPr lang="sk-SK" sz="18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/>
            <a:r>
              <a:rPr lang="sk-SK" sz="1800" b="0" kern="100" dirty="0" err="1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Řízené</a:t>
            </a:r>
            <a:r>
              <a:rPr lang="sk-SK" sz="1800" b="0" kern="100" dirty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komunitou</a:t>
            </a:r>
            <a:endParaRPr lang="sk-SK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FOLIO je vyvinuto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prostřednictvím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komunitní spolupráce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prodejců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vývojářů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kteří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spojili, aby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vytvořili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platformu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služeb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otevřeným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zdrojovým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kódem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 Komunita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ústředním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bodem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vývoje strategického plánu produktu FOLIO,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směrování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řízení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 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Knihovny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podléhají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odborným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znalostem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vývoji FOLIO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informují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funkcích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funkcích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různých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doménách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FOLIO.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365760"/>
            <a:r>
              <a:rPr lang="sk-SK" sz="1800" b="1" kern="100" dirty="0" err="1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Rozšiřitelný</a:t>
            </a:r>
            <a:endParaRPr lang="sk-SK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Architektura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systému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mikroslužeb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FOLIO podporuje vývojové úsilí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příspěvky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od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více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týmů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které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mohou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představovat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různé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knihovny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a/nebo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poskytovatele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služeb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kteří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pracují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paralelně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zaměřují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na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svou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oblast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odbornosti. V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důsledku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toho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může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být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platforma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rozšířena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různé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vývojáře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aby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uživatelům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poskytovali nové a vylepšené služby. FOLIO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bylo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vyvinuto pro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interoperabilitu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obsahuje rozhraní API pro podporu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externích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funkcí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365760"/>
            <a:r>
              <a:rPr lang="sk-SK" sz="1800" b="1" kern="100" dirty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Moderní</a:t>
            </a:r>
            <a:endParaRPr lang="sk-SK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FOLIO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vyznačuje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moderním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uživatelským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rozhraním,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které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poskytuje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snadný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intuitivní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způsob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jak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porozumět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pracovním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postupům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prezentaci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informací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navigaci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 systému.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365760"/>
            <a:r>
              <a:rPr lang="sk-SK" sz="1800" b="1" kern="100" dirty="0" err="1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Orientace</a:t>
            </a:r>
            <a:r>
              <a:rPr lang="sk-SK" sz="1800" b="1" kern="100" dirty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na </a:t>
            </a:r>
            <a:r>
              <a:rPr lang="sk-SK" sz="1800" b="1" kern="100" dirty="0" err="1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výběr</a:t>
            </a:r>
            <a:r>
              <a:rPr lang="sk-SK" sz="1800" b="1" kern="100" dirty="0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k-SK" sz="1800" b="1" kern="100" dirty="0" err="1">
                <a:solidFill>
                  <a:srgbClr val="222222"/>
                </a:solidFill>
                <a:effectLst/>
                <a:latin typeface="Segoe UI" panose="020B0502040204020203" pitchFamily="34" charset="0"/>
              </a:rPr>
              <a:t>služeb</a:t>
            </a:r>
            <a:endParaRPr lang="sk-SK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FOLIO 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podporováno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prostřednictvím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modelu „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as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service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“,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který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umožňuje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implementovat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FOLIO nezávisle nebo si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vybrat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z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několika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servisních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které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budou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poskytovat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implementační,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hostingové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podpůrné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služby. 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Knihovna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tak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může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provozovat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plně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podporované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řešení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 kompletní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řadou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služeb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dostupných od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poskytovatele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kterého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si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knihovna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vybere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Naposledy upraveno 26. </a:t>
            </a:r>
            <a:r>
              <a:rPr lang="sk-SK" sz="1800" dirty="0" err="1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února</a:t>
            </a:r>
            <a:r>
              <a:rPr lang="sk-SK" sz="1800" dirty="0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sk-SK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kern="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cs typeface="Times New Roman" panose="02020603050405020304" pitchFamily="18" charset="0"/>
              </a:rPr>
              <a:t>Licence</a:t>
            </a:r>
            <a:endParaRPr lang="sk-SK" sz="18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Projekt FOLIO podtrhuje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transparentnost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zajištěním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veřejné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dostupnosti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úložiště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kódu,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verzí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softwaru a cestovní mapy platformy. Software s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otevřeným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zdrojovým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kódem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je k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dispozici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pod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licencí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source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Apache 2. FOLIO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sídlí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v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Open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Library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Foundation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501(c) 3 neziskové </a:t>
            </a:r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organizaci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 err="1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Viz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800" u="sng" dirty="0">
                <a:solidFill>
                  <a:srgbClr val="3176D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licence Apache 2</a:t>
            </a:r>
            <a:r>
              <a:rPr lang="sk-SK" sz="1800" dirty="0"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Naposledy upraveno 26. </a:t>
            </a:r>
            <a:r>
              <a:rPr lang="sk-SK" sz="1800" dirty="0" err="1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února</a:t>
            </a:r>
            <a:r>
              <a:rPr lang="sk-SK" sz="1800" dirty="0">
                <a:solidFill>
                  <a:srgbClr val="79767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915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Základy AWS: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www.simplilearn.com</a:t>
            </a:r>
            <a:r>
              <a:rPr lang="sk-SK" dirty="0"/>
              <a:t>/</a:t>
            </a:r>
            <a:r>
              <a:rPr lang="sk-SK" dirty="0" err="1"/>
              <a:t>tutorials</a:t>
            </a:r>
            <a:r>
              <a:rPr lang="sk-SK" dirty="0"/>
              <a:t>/</a:t>
            </a:r>
            <a:r>
              <a:rPr lang="sk-SK" dirty="0" err="1"/>
              <a:t>aws-tutorial</a:t>
            </a:r>
            <a:endParaRPr lang="sk-SK" dirty="0"/>
          </a:p>
          <a:p>
            <a:endParaRPr lang="sk-SK" dirty="0"/>
          </a:p>
          <a:p>
            <a:r>
              <a:rPr lang="sk-SK" dirty="0"/>
              <a:t>FOLIO (skratka pre </a:t>
            </a:r>
            <a:r>
              <a:rPr lang="sk-SK" i="1" dirty="0" err="1"/>
              <a:t>Future</a:t>
            </a:r>
            <a:r>
              <a:rPr lang="sk-SK" i="1" dirty="0"/>
              <a:t> Of </a:t>
            </a:r>
            <a:r>
              <a:rPr lang="sk-SK" i="1" dirty="0" err="1"/>
              <a:t>Libraries</a:t>
            </a:r>
            <a:r>
              <a:rPr lang="sk-SK" i="1" dirty="0"/>
              <a:t> </a:t>
            </a:r>
            <a:r>
              <a:rPr lang="sk-SK" i="1" dirty="0" err="1"/>
              <a:t>Is</a:t>
            </a:r>
            <a:r>
              <a:rPr lang="sk-SK" i="1" dirty="0"/>
              <a:t> </a:t>
            </a:r>
            <a:r>
              <a:rPr lang="sk-SK" i="1" dirty="0" err="1"/>
              <a:t>Open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b="1" dirty="0" err="1"/>
              <a:t>Chauhan</a:t>
            </a:r>
            <a:r>
              <a:rPr lang="sk-SK" b="1" dirty="0"/>
              <a:t>, </a:t>
            </a:r>
            <a:r>
              <a:rPr lang="sk-SK" b="1" dirty="0" err="1"/>
              <a:t>Satbir</a:t>
            </a:r>
            <a:r>
              <a:rPr lang="sk-SK" b="1" dirty="0"/>
              <a:t> &amp; K., </a:t>
            </a:r>
            <a:r>
              <a:rPr lang="sk-SK" b="1" dirty="0" err="1"/>
              <a:t>Kandhasamy</a:t>
            </a:r>
            <a:r>
              <a:rPr lang="sk-SK" b="1" dirty="0"/>
              <a:t> &amp; N., </a:t>
            </a:r>
            <a:r>
              <a:rPr lang="sk-SK" b="1" dirty="0" err="1"/>
              <a:t>Sakthivel</a:t>
            </a:r>
            <a:r>
              <a:rPr lang="sk-SK" dirty="0"/>
              <a:t>. (2023). FOLIO: </a:t>
            </a:r>
            <a:r>
              <a:rPr lang="sk-SK" i="0" dirty="0" err="1"/>
              <a:t>The</a:t>
            </a:r>
            <a:r>
              <a:rPr lang="sk-SK" i="0" dirty="0"/>
              <a:t> </a:t>
            </a:r>
            <a:r>
              <a:rPr lang="sk-SK" i="0" dirty="0" err="1"/>
              <a:t>Future</a:t>
            </a:r>
            <a:r>
              <a:rPr lang="sk-SK" i="0" dirty="0"/>
              <a:t> of </a:t>
            </a:r>
            <a:r>
              <a:rPr lang="sk-SK" i="0" dirty="0" err="1"/>
              <a:t>Library</a:t>
            </a:r>
            <a:r>
              <a:rPr lang="sk-SK" i="0" dirty="0"/>
              <a:t> </a:t>
            </a:r>
            <a:r>
              <a:rPr lang="sk-SK" i="0" dirty="0" err="1"/>
              <a:t>is</a:t>
            </a:r>
            <a:r>
              <a:rPr lang="sk-SK" i="0" dirty="0"/>
              <a:t> </a:t>
            </a:r>
            <a:r>
              <a:rPr lang="sk-SK" i="0" dirty="0" err="1"/>
              <a:t>Open</a:t>
            </a:r>
            <a:r>
              <a:rPr lang="sk-SK" dirty="0"/>
              <a:t>. </a:t>
            </a:r>
            <a:r>
              <a:rPr lang="sk-SK" i="1" dirty="0"/>
              <a:t>SRELS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Information</a:t>
            </a:r>
            <a:r>
              <a:rPr lang="sk-SK" i="1" dirty="0"/>
              <a:t> Management</a:t>
            </a:r>
            <a:r>
              <a:rPr lang="sk-SK" dirty="0"/>
              <a:t>. 150-156. 10.17821/</a:t>
            </a:r>
            <a:r>
              <a:rPr lang="sk-SK" dirty="0" err="1"/>
              <a:t>srels</a:t>
            </a:r>
            <a:r>
              <a:rPr lang="sk-SK" dirty="0"/>
              <a:t>/2023/v60i3/171035. </a:t>
            </a:r>
          </a:p>
          <a:p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www.researchgate.net</a:t>
            </a:r>
            <a:r>
              <a:rPr lang="sk-SK" dirty="0"/>
              <a:t>/</a:t>
            </a:r>
            <a:r>
              <a:rPr lang="sk-SK" dirty="0" err="1"/>
              <a:t>publication</a:t>
            </a:r>
            <a:r>
              <a:rPr lang="sk-SK" dirty="0"/>
              <a:t>/372146429_FOLIO_The_Future_of_Library_is_Open </a:t>
            </a:r>
          </a:p>
          <a:p>
            <a:endParaRPr lang="sk-SK" dirty="0"/>
          </a:p>
          <a:p>
            <a:r>
              <a:rPr lang="sk-SK" dirty="0"/>
              <a:t>„Riziká pre FOLIO: Hlavné obmedzenia FOLIO v jeho súčasnej podobe sú (ako bolo pozorované) - 2. Zapojenie komerčných predajcov by mohlo v budúcnosti narušiť status FOLIO ako </a:t>
            </a:r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source</a:t>
            </a:r>
            <a:r>
              <a:rPr lang="sk-SK" dirty="0"/>
              <a:t>; 3. Implementácia FOLIO na produkčnej úrovni je pomerne náročná a vyžaduje si dobré technické pochopenie; 4. Mnoho knižníc nemusí byť schopných splniť minimálne požiadavky na implementáciu FOLIO; Základný hardvér: Vysoké požiadavky na zdroje (jeden server s kontajnermi)</a:t>
            </a:r>
          </a:p>
          <a:p>
            <a:r>
              <a:rPr lang="sk-SK" dirty="0"/>
              <a:t>• Minimálne 24 GB RAM (40 GB RAM je odporúčané)</a:t>
            </a:r>
          </a:p>
          <a:p>
            <a:r>
              <a:rPr lang="sk-SK" dirty="0"/>
              <a:t>• 350 GB SSD</a:t>
            </a:r>
          </a:p>
          <a:p>
            <a:r>
              <a:rPr lang="sk-SK" dirty="0"/>
              <a:t>• 8-jadrový procesor</a:t>
            </a:r>
          </a:p>
          <a:p>
            <a:r>
              <a:rPr lang="sk-SK" dirty="0"/>
              <a:t>5. Neponúka veľa priestoru na lokalizáciu; tiež je malá podpora regionálnych jazykov </a:t>
            </a:r>
            <a:r>
              <a:rPr lang="sk-SK" dirty="0" err="1"/>
              <a:t>resp</a:t>
            </a:r>
            <a:r>
              <a:rPr lang="sk-SK" dirty="0"/>
              <a:t> miestne variácie.</a:t>
            </a:r>
          </a:p>
          <a:p>
            <a:r>
              <a:rPr lang="sk-SK" dirty="0"/>
              <a:t>Záver: Z hľadiska pracovnej sily, finančných zdrojov a strojov/materiálne zdroje, </a:t>
            </a:r>
            <a:r>
              <a:rPr lang="sk-SK" dirty="0" err="1"/>
              <a:t>open-source</a:t>
            </a:r>
            <a:r>
              <a:rPr lang="sk-SK" dirty="0"/>
              <a:t> softvér poskytuje to najlepšie riešenie pre knižnice, ktoré čelia rozpočtovým obmedzeniam. Knižnice</a:t>
            </a:r>
          </a:p>
          <a:p>
            <a:r>
              <a:rPr lang="sk-SK" dirty="0"/>
              <a:t>zvyčajne používajú odlišný softvér pre rôzne služby. Pre úložiská možnosti zahŕňajú </a:t>
            </a:r>
            <a:r>
              <a:rPr lang="sk-SK" dirty="0" err="1"/>
              <a:t>DSpace</a:t>
            </a:r>
            <a:r>
              <a:rPr lang="sk-SK" dirty="0"/>
              <a:t> a </a:t>
            </a:r>
            <a:r>
              <a:rPr lang="sk-SK" dirty="0" err="1"/>
              <a:t>Eprints</a:t>
            </a:r>
            <a:r>
              <a:rPr lang="sk-SK" dirty="0"/>
              <a:t>; pre Systémy riadenia knižníc (LMS), existujú možnosti ako </a:t>
            </a:r>
            <a:r>
              <a:rPr lang="sk-SK" dirty="0" err="1"/>
              <a:t>Koha</a:t>
            </a:r>
            <a:r>
              <a:rPr lang="sk-SK" dirty="0"/>
              <a:t> a </a:t>
            </a:r>
            <a:r>
              <a:rPr lang="sk-SK" dirty="0" err="1"/>
              <a:t>Libsys</a:t>
            </a:r>
            <a:r>
              <a:rPr lang="sk-SK" dirty="0"/>
              <a:t>; a pre vyhľadávacie služby, knižnice</a:t>
            </a:r>
          </a:p>
          <a:p>
            <a:r>
              <a:rPr lang="sk-SK" dirty="0"/>
              <a:t>môže využívať EDS alebo </a:t>
            </a:r>
            <a:r>
              <a:rPr lang="sk-SK" dirty="0" err="1"/>
              <a:t>VuFind</a:t>
            </a:r>
            <a:r>
              <a:rPr lang="sk-SK" dirty="0"/>
              <a:t>. Ako sa knižnice rozširujú a ponúkajú viac služieb, počet softvérových produktov, ktoré potrebujú sa môže tiež zvýšiť. Pri zachovaní veľkého počtu softvérových aplikácií ich zvládanie môže byť náročné a vyžaduje odbornosť. Tu nastupujú platformy knižničných služieb (LSP) ako FOLIO. FOLIO ponúka flexibilitu, vlastnosti, funkčnosť a udržateľnosť, ktoré prispievajú k tomu, že  "budúcnosť knižníc bude otvorená". Zatiaľ čo súčasný Integrovaný Knižničný systém (ILS) sa pokúša pridať viacero modulov ako </a:t>
            </a:r>
            <a:r>
              <a:rPr lang="sk-SK" dirty="0" err="1"/>
              <a:t>Electronic</a:t>
            </a:r>
            <a:r>
              <a:rPr lang="sk-SK" dirty="0"/>
              <a:t> </a:t>
            </a:r>
            <a:r>
              <a:rPr lang="sk-SK" dirty="0" err="1"/>
              <a:t>Resource</a:t>
            </a:r>
            <a:r>
              <a:rPr lang="sk-SK" dirty="0"/>
              <a:t> Management (ERM) a tak riešiť situáciu, v prostredí v reálnom čase, môže bojovať udržiavať rovnakú infraštruktúru a architektúru ako FOLIO. V súčasnosti FOLIO nezahŕňa online </a:t>
            </a:r>
            <a:r>
              <a:rPr lang="sk-SK" dirty="0" err="1"/>
              <a:t>Public</a:t>
            </a:r>
            <a:r>
              <a:rPr lang="sk-SK" dirty="0"/>
              <a:t> Access </a:t>
            </a:r>
            <a:r>
              <a:rPr lang="sk-SK" dirty="0" err="1"/>
              <a:t>Catalog</a:t>
            </a:r>
            <a:r>
              <a:rPr lang="sk-SK" dirty="0"/>
              <a:t> (OPAC), ale tento problém bude vyriešené začlenením otvoreného zdroja </a:t>
            </a:r>
            <a:r>
              <a:rPr lang="sk-SK" dirty="0" err="1"/>
              <a:t>Searchwork</a:t>
            </a:r>
            <a:r>
              <a:rPr lang="sk-SK" dirty="0"/>
              <a:t> OPAC vyvinutý </a:t>
            </a:r>
            <a:r>
              <a:rPr lang="sk-SK" dirty="0" err="1"/>
              <a:t>Stanfordskou</a:t>
            </a:r>
            <a:r>
              <a:rPr lang="sk-SK" dirty="0"/>
              <a:t> univerzitou. Okrem toho prichádza na rad aplikácia umelej inteligencie v knižnici pričom sa o téme teraz diskutuje v komunite FOLIO aj v iných vznikajúcich LSP, čo naznačuje potenciál FOLIO stať sa primárnym softvérom pre všetky typy knižníc hlavne vďaka rastúcej dôvere v komunite knižníc.</a:t>
            </a:r>
          </a:p>
          <a:p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>
                <a:effectLst/>
              </a:rPr>
              <a:t>Amazon Web </a:t>
            </a:r>
            <a:r>
              <a:rPr lang="sk-SK" b="1" dirty="0" err="1">
                <a:effectLst/>
              </a:rPr>
              <a:t>Services</a:t>
            </a:r>
            <a:r>
              <a:rPr lang="sk-SK" b="1" dirty="0">
                <a:effectLst/>
              </a:rPr>
              <a:t> </a:t>
            </a:r>
            <a:r>
              <a:rPr lang="sk-SK" dirty="0">
                <a:effectLst/>
              </a:rPr>
              <a:t>ponúka širokú škálu globálnych cloudových produktov vrátane výpočtových, úložných, databázových, analytických, sieťových, mobilných, vývojárskych nástrojov, nástrojov na správu, internetu vecí, zabezpečenia a podnikových aplikácií: na vyžiadanie, dostupné v priebehu niekoľkých sekúnd, s platením. -as-</a:t>
            </a:r>
            <a:r>
              <a:rPr lang="sk-SK" dirty="0" err="1">
                <a:effectLst/>
              </a:rPr>
              <a:t>you</a:t>
            </a:r>
            <a:r>
              <a:rPr lang="sk-SK" dirty="0">
                <a:effectLst/>
              </a:rPr>
              <a:t>-go </a:t>
            </a:r>
            <a:r>
              <a:rPr lang="sk-SK" dirty="0" err="1">
                <a:effectLst/>
              </a:rPr>
              <a:t>price</a:t>
            </a:r>
            <a:endParaRPr lang="sk-S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>
                <a:effectLst/>
              </a:rPr>
              <a:t>FOLIO: EBSCO </a:t>
            </a:r>
            <a:r>
              <a:rPr lang="sk-SK" dirty="0">
                <a:effectLst/>
              </a:rPr>
              <a:t>poskytuje implementačné a </a:t>
            </a:r>
            <a:r>
              <a:rPr lang="sk-SK" dirty="0" err="1">
                <a:effectLst/>
              </a:rPr>
              <a:t>hostingové</a:t>
            </a:r>
            <a:r>
              <a:rPr lang="sk-SK" dirty="0">
                <a:effectLst/>
              </a:rPr>
              <a:t> služby pre softvér s otvoreným zdrojovým kódom FOLIO, platformu knižničných služieb novej generácie, a zároveň aktívne prispieva k jeho ďalšiemu rozvoju.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effectLst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766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indent="-365760"/>
            <a:r>
              <a:rPr lang="sk-SK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Architektúra FOLIO</a:t>
            </a:r>
          </a:p>
          <a:p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Modulárna, moderná architektúra postavená pre </a:t>
            </a:r>
            <a:r>
              <a:rPr lang="sk-SK" sz="1800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b="1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Kľúčovým architektonickým prvkom FOLIO je brána API </a:t>
            </a:r>
            <a:r>
              <a:rPr lang="sk-SK" sz="1800" b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Okapi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Špecifikácia základných webových služieb </a:t>
            </a:r>
            <a:r>
              <a:rPr lang="sk-SK" sz="1800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Okapi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v súčasnej podobe zachytená v </a:t>
            </a:r>
            <a:r>
              <a:rPr lang="sk-SK" sz="1800" b="1" u="sng" spc="40" dirty="0">
                <a:solidFill>
                  <a:srgbClr val="D048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RAML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</a:t>
            </a:r>
            <a:r>
              <a:rPr lang="sk-SK" sz="1800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RESTful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API Modeling </a:t>
            </a:r>
            <a:r>
              <a:rPr lang="sk-SK" sz="1800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 Všetky požiadavky API sú smerované cez </a:t>
            </a:r>
            <a:r>
              <a:rPr lang="sk-SK" sz="1800" i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Okapi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sk-SK" sz="1800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backendových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modulov.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Moduly v ekosystéme </a:t>
            </a:r>
            <a:r>
              <a:rPr lang="sk-SK" sz="1800" i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Okapi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sú definované skôr z hľadiska ich správania (alebo inými slovami </a:t>
            </a:r>
            <a:r>
              <a:rPr lang="sk-SK" sz="1800" i="1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zmluvy o rozhraní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) než ich </a:t>
            </a:r>
            <a:r>
              <a:rPr lang="sk-SK" sz="1800" i="1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obsahu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čo znamená, že neexistuje presná definícia modulu ako balíka alebo archívu, napr. so základnou štruktúrou súborov štandardizovanou. Tieto detaily sú ponechané na implementáciu konkrétneho modulu (moduly na strane servera </a:t>
            </a:r>
            <a:r>
              <a:rPr lang="sk-SK" sz="1800" i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Okapi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môžu využívať akýkoľvek technologický zásobník). Niekedy moduly implementujú trvalé ukladanie, ale to nie je požiadavka modulu.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800" spc="40" dirty="0">
              <a:solidFill>
                <a:srgbClr val="52525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sz="1800" b="1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Používateľské rozhranie je vytvorené pomocou rámca </a:t>
            </a:r>
            <a:r>
              <a:rPr lang="sk-SK" sz="1800" b="1" i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Stripes</a:t>
            </a:r>
            <a:r>
              <a:rPr lang="sk-SK" sz="1800" b="1" i="1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sk-SK" sz="1800" b="1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Chceme, aby moduly používateľského rozhrania tvorili integrovaný a konzistentný celok, a pomocou </a:t>
            </a:r>
            <a:r>
              <a:rPr lang="sk-SK" sz="1800" i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Stripes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ako jediného nástroja na strane klienta – ten úplne beží v prehliadači používateľa a využíva priamo služby FOLIO, a tak je vo FOLIO dosiahnutá požadovaná konzistenciu. Asi to nebude jediné rozhranie pre webové služby, ktoré tvoria FOLIO. Externé systémy budú tiež pôsobiť ako klienti služieb FOLIO a môžu sa zamerať priamo na </a:t>
            </a:r>
            <a:r>
              <a:rPr lang="sk-SK" sz="1800" i="1" spc="40" dirty="0" err="1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Okapi</a:t>
            </a:r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alebo sa môžu zamerať na „okrajový modul“, ktorý môže vykonávať úlohu, ako je konverzia protokolu (napr. Z39.50 na HTTPS).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spc="40" dirty="0">
                <a:solidFill>
                  <a:srgbClr val="5252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Práca modulov môže závisieť od aktivity prebiehajúcej inde v systéme. V týchto prípadoch sa pre moduly používa front správ na publikovanie alebo predplatenie tokov správ na koordináciu tejto práce. Tento prístup umožňuje FOLIO zachovať si svoju modularitu.</a:t>
            </a: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800" spc="20" dirty="0" err="1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Okapi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: brána na správu a prevádzku </a:t>
            </a:r>
            <a:r>
              <a:rPr lang="sk-SK" sz="1800" spc="20" dirty="0" err="1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mikroslužieb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u="sng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  <a:hlinkClick r:id="rId4"/>
              </a:rPr>
              <a:t>https://github.com/folio-org/okapi/blob/master/doc/guide.md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r>
              <a:rPr lang="sk-SK" sz="1800" spc="20" dirty="0" err="1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Stripes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je </a:t>
            </a:r>
            <a:r>
              <a:rPr lang="sk-SK" sz="1800" spc="20" dirty="0" err="1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sada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nástrojov na vytváranie jednostránkových webových aplikácií, v ktorých je možné spustiť moduly používateľského rozhrania FOLIO. Okrem toho, že je domovom </a:t>
            </a:r>
            <a:r>
              <a:rPr lang="sk-SK" sz="1800" u="sng" spc="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  <a:hlinkClick r:id="rId5"/>
              </a:rPr>
              <a:t>rámca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sk-SK" sz="1800" spc="20" dirty="0" err="1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Stripes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toto úložisko slúži ako centrum pre zdieľanú dokumentáciu </a:t>
            </a:r>
            <a:r>
              <a:rPr lang="sk-SK" sz="1800" spc="20" dirty="0" err="1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Stripes</a:t>
            </a:r>
            <a:r>
              <a:rPr lang="sk-SK" sz="1800" spc="20" dirty="0">
                <a:solidFill>
                  <a:srgbClr val="1F232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sk-SK" sz="1800" u="sng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  <a:hlinkClick r:id="rId6"/>
              </a:rPr>
              <a:t>https://github.com/folio-org/stripes/blob/master/README.md</a:t>
            </a:r>
            <a:endParaRPr lang="sk-SK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sk-SK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450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/>
              <a:t>Chauhan</a:t>
            </a:r>
            <a:r>
              <a:rPr lang="sk-SK" b="1" dirty="0"/>
              <a:t>, </a:t>
            </a:r>
            <a:r>
              <a:rPr lang="sk-SK" b="1" dirty="0" err="1"/>
              <a:t>Satbir</a:t>
            </a:r>
            <a:r>
              <a:rPr lang="sk-SK" b="1" dirty="0"/>
              <a:t> &amp; K., </a:t>
            </a:r>
            <a:r>
              <a:rPr lang="sk-SK" b="1" dirty="0" err="1"/>
              <a:t>Kandhasamy</a:t>
            </a:r>
            <a:r>
              <a:rPr lang="sk-SK" b="1" dirty="0"/>
              <a:t> &amp; N., </a:t>
            </a:r>
            <a:r>
              <a:rPr lang="sk-SK" b="1" dirty="0" err="1"/>
              <a:t>Sakthivel</a:t>
            </a:r>
            <a:r>
              <a:rPr lang="sk-SK" b="1" dirty="0"/>
              <a:t>.</a:t>
            </a:r>
            <a:r>
              <a:rPr lang="sk-SK" dirty="0"/>
              <a:t> (2023). FOLIO: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Future</a:t>
            </a:r>
            <a:r>
              <a:rPr lang="sk-SK" dirty="0"/>
              <a:t> of </a:t>
            </a:r>
            <a:r>
              <a:rPr lang="sk-SK" dirty="0" err="1"/>
              <a:t>Library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Open</a:t>
            </a:r>
            <a:r>
              <a:rPr lang="sk-SK" dirty="0"/>
              <a:t>. </a:t>
            </a:r>
            <a:r>
              <a:rPr lang="sk-SK" i="1" dirty="0"/>
              <a:t>SRELS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Information</a:t>
            </a:r>
            <a:r>
              <a:rPr lang="sk-SK" i="1" dirty="0"/>
              <a:t> Management</a:t>
            </a:r>
            <a:r>
              <a:rPr lang="sk-SK" dirty="0"/>
              <a:t>. 150-156. 10.17821/</a:t>
            </a:r>
            <a:r>
              <a:rPr lang="sk-SK" dirty="0" err="1"/>
              <a:t>srels</a:t>
            </a:r>
            <a:r>
              <a:rPr lang="sk-SK" dirty="0"/>
              <a:t>/2023/v60i3/171035.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03784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372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796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856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Osobná preferencia: RERO+. Platforma zaujímavá z hľadiska trendových profesionálnych knihovníckych inovácií.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189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>
                <a:solidFill>
                  <a:srgbClr val="6C757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LSP RERO+ prešiel z formátu MARC21 na formát JSON.</a:t>
            </a:r>
          </a:p>
          <a:p>
            <a:r>
              <a:rPr lang="sk-SK" sz="1800" dirty="0">
                <a:solidFill>
                  <a:srgbClr val="6C757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Ukážka obsahuje ekvivalenty </a:t>
            </a:r>
            <a:r>
              <a:rPr lang="sk-SK" sz="1800" dirty="0" err="1">
                <a:solidFill>
                  <a:srgbClr val="6C757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Bibframe</a:t>
            </a:r>
            <a:r>
              <a:rPr lang="sk-SK" sz="1800" dirty="0">
                <a:solidFill>
                  <a:srgbClr val="6C757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JSON, MARC21 ako aj povinnosť a voliteľnosť dát.</a:t>
            </a:r>
          </a:p>
          <a:p>
            <a:endParaRPr lang="sk-SK" sz="1800" dirty="0">
              <a:solidFill>
                <a:srgbClr val="6C757D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6C757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Posledná aktualizácia: 10.08.2023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Táto príručka predstavuje všetky polia katalogizácie dokumentov, ktoré ponúka RERO ILS. Podrobnosti o formáte, názvoch a štruktúre polí (založené na </a:t>
            </a:r>
            <a:r>
              <a:rPr lang="sk-SK" sz="18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Bibframe 2.0</a:t>
            </a:r>
            <a:r>
              <a:rPr lang="sk-SK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).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Táto príručka tiež špecifikuje pravidlá a postupy katalogizácie (na základe </a:t>
            </a:r>
            <a:r>
              <a:rPr lang="sk-SK" sz="18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/>
              </a:rPr>
              <a:t>RDA</a:t>
            </a:r>
            <a:r>
              <a:rPr lang="sk-SK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) platné v rámci </a:t>
            </a:r>
            <a:r>
              <a:rPr lang="sk-SK" sz="18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/>
              </a:rPr>
              <a:t>siete RERO+</a:t>
            </a:r>
            <a:r>
              <a:rPr lang="sk-SK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. Tieto pravidlá môžu byť odlišné v iných sieťach/inštanciách využívajúcich RERO ILS.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921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+mj-lt"/>
              <a:buAutoNum type="arabicPeriod"/>
            </a:pPr>
            <a:r>
              <a:rPr lang="sk-SK" sz="1800" b="1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LSP RERO+ je postavený na FRBR a LRM</a:t>
            </a:r>
            <a:endParaRPr lang="sk-SK" sz="1800" b="1" kern="100" dirty="0">
              <a:solidFill>
                <a:srgbClr val="222222"/>
              </a:solidFill>
              <a:effectLst/>
              <a:latin typeface="Segoe UI" panose="020B0502040204020203" pitchFamily="34" charset="0"/>
            </a:endParaRPr>
          </a:p>
          <a:p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Povinné políčka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-274320" algn="just">
              <a:spcBef>
                <a:spcPts val="2400"/>
              </a:spcBef>
              <a:spcAft>
                <a:spcPts val="600"/>
              </a:spcAft>
            </a:pP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Entita WORK</a:t>
            </a:r>
            <a:r>
              <a:rPr lang="sk-SK" sz="1400" b="1" kern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(DIELO; DÍLO)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Klasifikácia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/>
              </a:rPr>
              <a:t>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/>
              </a:rPr>
              <a:t>Obsah v (hostiteľský dokument)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Príspevok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Chronologické pokrytie obsahu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7"/>
              </a:rPr>
              <a:t>Informácie o diplomovej alebo dizertačnej práci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8"/>
              </a:rPr>
              <a:t>Jazyk reprezentatívneho vyjadrovania (pôvodný jazyk)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9"/>
              </a:rPr>
              <a:t>Periodicita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prístupový bod funguje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1"/>
              </a:rPr>
              <a:t>Predchádza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2"/>
              </a:rPr>
              <a:t>Nasledovaný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3"/>
              </a:rPr>
              <a:t>Predmet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4"/>
              </a:rPr>
              <a:t>Predmet (importované)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5"/>
              </a:rPr>
              <a:t>Extra príplatok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6"/>
              </a:rPr>
              <a:t>Doplnok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7"/>
              </a:rPr>
              <a:t>Pôvodný názov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8"/>
              </a:rPr>
              <a:t>Typ dokumentu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Entita EXPRESSION (Vyjadrenie, </a:t>
            </a:r>
            <a:r>
              <a:rPr lang="sk-SK" sz="1400" b="1" u="sng" kern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Vyjádření</a:t>
            </a: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14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9"/>
              </a:rPr>
              <a:t>Farebný 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0"/>
              </a:rPr>
              <a:t>Ilustratívny 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1"/>
              </a:rPr>
              <a:t>Ďalší 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Mapové údaje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2"/>
              </a:rPr>
              <a:t>Trvanie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Rebrík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3"/>
              </a:rPr>
              <a:t>pohlavie, forma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4"/>
              </a:rPr>
              <a:t>Pohlavie, formulár (importované)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5"/>
              </a:rPr>
              <a:t>Jazyk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6"/>
              </a:rPr>
              <a:t>Cieľové publikum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7"/>
              </a:rPr>
              <a:t>Zhrnutie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Entita MANIFESTATION (VYKONANIE, PROVEDENÍ)</a:t>
            </a:r>
            <a:endParaRPr lang="sk-SK" sz="14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8"/>
              </a:rPr>
              <a:t>URL adresa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Iné vydanie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9"/>
              </a:rPr>
              <a:t>Podmienky používania a prístupu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0"/>
              </a:rPr>
              <a:t>dátum autorských práv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1"/>
              </a:rPr>
              <a:t>Rozmery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2"/>
              </a:rPr>
              <a:t>Bibliografický formát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3"/>
              </a:rPr>
              <a:t>Identifikátor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Materiálny význam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4"/>
              </a:rPr>
              <a:t>Súvisiace s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5"/>
              </a:rPr>
              <a:t>Upozornenie na vydanie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6"/>
              </a:rPr>
              <a:t>Výpis zbierky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7"/>
              </a:rPr>
              <a:t>Vyhlásenie o zodpovednosti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8"/>
              </a:rPr>
              <a:t>Spôsob akvizície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9"/>
              </a:rPr>
              <a:t>Spôsob publikovania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0"/>
              </a:rPr>
              <a:t>Spôsob výroby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1"/>
              </a:rPr>
              <a:t>Poznámka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2"/>
              </a:rPr>
              <a:t>Poznámka k vyhláseniu o zodpovednosti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3"/>
              </a:rPr>
              <a:t>Poradové číslovanie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4"/>
              </a:rPr>
              <a:t>Výroba, publikácia, distribúcia, distribúcia, výroba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5"/>
              </a:rPr>
              <a:t>Publikované s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Publikované aj ako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6"/>
              </a:rPr>
              <a:t>Reprodukcia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7"/>
              </a:rPr>
              <a:t>Reprodukované ako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8"/>
              </a:rPr>
              <a:t>Názov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9"/>
              </a:rPr>
              <a:t>Typ obsahu, média, materiálna podpora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2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dirty="0"/>
              <a:t>Podľa: </a:t>
            </a:r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pPr algn="l"/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Breeding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Marshall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sk-SK" b="1" i="0" dirty="0">
                <a:solidFill>
                  <a:srgbClr val="444444"/>
                </a:solidFill>
                <a:effectLst/>
                <a:latin typeface="adobe-caslon-pro"/>
              </a:rPr>
              <a:t>2023.</a:t>
            </a:r>
            <a:r>
              <a:rPr lang="sk-SK" b="0" i="0" dirty="0">
                <a:solidFill>
                  <a:srgbClr val="444444"/>
                </a:solidFill>
                <a:effectLst/>
                <a:latin typeface="adobe-caslon-pro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adobe-caslon-pro"/>
              </a:rPr>
              <a:t>Library</a:t>
            </a:r>
            <a:r>
              <a:rPr lang="sk-SK" b="0" i="0" dirty="0">
                <a:solidFill>
                  <a:srgbClr val="444444"/>
                </a:solidFill>
                <a:effectLst/>
                <a:latin typeface="adobe-caslon-pro"/>
              </a:rPr>
              <a:t> Systems Report.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The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advance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 of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open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systems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. By </a:t>
            </a:r>
            <a:r>
              <a:rPr lang="sk-SK" b="0" i="0" u="none" strike="noStrike" dirty="0">
                <a:solidFill>
                  <a:srgbClr val="2A94CB"/>
                </a:solidFill>
                <a:effectLst/>
                <a:latin typeface="futura-pt"/>
                <a:hlinkClick r:id="rId3"/>
              </a:rPr>
              <a:t>Marshall Breeding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 | May 1, 2023.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https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://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futura-pt"/>
              </a:rPr>
              <a:t>americanlibrariesmagazine.org</a:t>
            </a:r>
            <a:r>
              <a:rPr lang="sk-SK" b="0" i="0" dirty="0">
                <a:solidFill>
                  <a:srgbClr val="444444"/>
                </a:solidFill>
                <a:effectLst/>
                <a:latin typeface="futura-pt"/>
              </a:rPr>
              <a:t>/2023/05/01/2023-library-systems-report/ </a:t>
            </a:r>
          </a:p>
          <a:p>
            <a:pPr algn="l"/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pPr algn="l"/>
            <a:endParaRPr lang="sk-SK" b="0" i="0" dirty="0">
              <a:solidFill>
                <a:srgbClr val="444444"/>
              </a:solidFill>
              <a:effectLst/>
              <a:latin typeface="futura-pt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113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01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Považujeme za potrebné rozlišovať medzi ILS s otvoreným zdrojovým kódom a platformami typu LSP</a:t>
            </a:r>
          </a:p>
          <a:p>
            <a:endParaRPr lang="sk-SK" dirty="0"/>
          </a:p>
          <a:p>
            <a:r>
              <a:rPr lang="sk-SK" dirty="0"/>
              <a:t>Tieto ILS majú staršiu architektúru napríklad natívny </a:t>
            </a:r>
            <a:r>
              <a:rPr lang="sk-SK" dirty="0" err="1"/>
              <a:t>discovery</a:t>
            </a:r>
            <a:r>
              <a:rPr lang="sk-SK" dirty="0"/>
              <a:t> systém, synchronizáciu s digitálnymi repozitármi, </a:t>
            </a:r>
            <a:r>
              <a:rPr lang="sk-SK" dirty="0" err="1"/>
              <a:t>linked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, implementáciu RDA a FRBR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06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u="sng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hlinkClick r:id="rId3"/>
              </a:rPr>
              <a:t>https://cs.wikipedia.org/wiki/Koha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je knižničný systém s prístupným zdrojovým kódom. Je šírený pod licenciou GNU General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Public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License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v3 a jeho použitie je bezplatné. Pracuje na platforme Linux alebo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Ubuntu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Začiatok vývoja siaha do roku 1999, kedy konzorcium novozélandských knižníc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Horowhenua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Library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Trust začalo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vyvíjať.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1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Aspen</a:t>
            </a:r>
            <a:r>
              <a:rPr lang="sk-SK" sz="12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plnohodnotný </a:t>
            </a:r>
            <a:r>
              <a:rPr lang="sk-SK" sz="12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Discovery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2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ktorý sa integruje s </a:t>
            </a:r>
            <a:r>
              <a:rPr lang="sk-SK" sz="12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eContent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ďalšími poskytovateľmi tretích strán a poskytuje používateľom komplexný prístup ku všetkým vašim materiálom na jednom mieste. </a:t>
            </a:r>
            <a:r>
              <a:rPr lang="sk-SK" sz="12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Aspen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kombinuje katalóg vašej knižnice s elektronickým obsahom, digitálnymi archívmi a obohatením od všetkých hlavných poskytovateľov </a:t>
            </a:r>
            <a:r>
              <a:rPr lang="sk-SK" sz="12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tretích strán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Zlepšuje tiež relevantnosť a jednoduchosť používania, poskytuje odporúčania na čítanie, zobrazuje všetky formáty názvov v rámci jedného výsledku (FRBR) a oveľa viac. </a:t>
            </a:r>
            <a:r>
              <a:rPr lang="sk-SK" sz="12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Aspen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bol vytvorený s cieľom poskytnúť používateľom vylepšenú skúsenosť v porovnaní s inými systémami </a:t>
            </a:r>
            <a:r>
              <a:rPr lang="sk-SK" sz="12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Discovery</a:t>
            </a:r>
            <a:r>
              <a:rPr lang="sk-SK" sz="12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menším dopadom na rozpočty knižníc.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ASPEN. 2023.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Aspen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[Online]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ByWater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Solutions, 2023. [Dátum: 12. 09 2023.] 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bywatersolutions.com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aspen-discovery</a:t>
            </a:r>
            <a:r>
              <a:rPr lang="sk-S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43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86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78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dodržiava štandardy MARC21, UNIMARC, Z39.50, OAI-PMH a ďalšie, je neustále vyvíjaná medzinárodnou komunitou.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 bežnú prevádzku knižnice je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plne ovládaná pomocou webového prehliadača (odporúčaný Firefox), a to pre čitateľov aj pre knihovníkov.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Pre svoju prevádzku teda nepotrebuje klientsku aplikáciu (tučný klient).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Obsahuje moduly pre akvizíciu, výpožičky, katalogizáciu, autority, správu časopisov, tlač štítkov, generovanie správ pre čitateľov, modul výstupov reportov a vyraďovania.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podporuje aj systém s viacerými pobočkami. Často sa používa ako rozhranie pre knihovníkov a nástroj pre správu knižnice a ako samotný katalóg pre verejnosť je využitý napr.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Vufind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ukážka použitia v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MeK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Ústí nad </a:t>
            </a:r>
            <a:r>
              <a:rPr lang="sk-SK" sz="1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Orlicí</a:t>
            </a:r>
            <a:r>
              <a:rPr lang="sk-SK" sz="1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8DCD-F59D-5A42-8567-F4AC1360FF9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93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4608C-0042-DE20-AAEF-437C6D91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592670-E367-C142-D5C2-8C9F29B7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8C101A-2ABF-49D9-19F8-35DAEA4F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40B-F1E1-6F4B-80DC-B784289AD693}" type="datetime1">
              <a:rPr lang="sk-SK" smtClean="0"/>
              <a:t>9.1.2024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291454-EB99-5111-D880-A5C6616F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4C91AC4-FAF8-36B1-410E-26EA282D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48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EC896-AF45-F0F4-0D71-516D8560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4DC300B-25F5-1C07-AB88-71FF27D21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DC020F7-B664-6B22-BD97-C43BEF10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C014-02E0-004E-B161-33225F60BA9D}" type="datetime1">
              <a:rPr lang="sk-SK" smtClean="0"/>
              <a:t>9.1.2024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B38493-1279-36E4-0EAD-B2909D0B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5A5A1A-A440-3478-628D-E326A708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471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86F1A95-A7A5-85D9-79DF-56E2F800E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31644A5-4A2A-B2BB-9EB1-3C4A53B48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A5B4A0A-6B0C-5F5E-9A55-45BEDCFD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4E2A-B137-7A46-AAA0-327D7CC8E2D1}" type="datetime1">
              <a:rPr lang="sk-SK" smtClean="0"/>
              <a:t>9.1.2024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E40F3F-1D39-3820-CB7F-5E18EE0B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D93369B-B5B5-A12C-EFBE-093DD4C4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365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2E177-C567-2CC0-9B40-98EB56A6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AF33D4-CF5F-67A2-11E7-3411D1B4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9A64AF-5F54-29CF-0194-569E9612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D6BE-B5C2-1E44-99D3-2509CF6F98AD}" type="datetime1">
              <a:rPr lang="sk-SK" smtClean="0"/>
              <a:t>9.1.2024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CAB1B1F-EBFA-6525-11C3-3DBE3122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1BA17FD-A4BD-339A-C365-C6F1C05E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11745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F9F87-E16A-47D8-5096-C9D0AA41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ADC17F-09F4-51F9-7915-F8CDF8AEB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579444D-8CA4-7686-AF41-F35AC682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A9DD-6732-4B45-9558-C4FC32BCF6AC}" type="datetime1">
              <a:rPr lang="sk-SK" smtClean="0"/>
              <a:t>9.1.2024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6F931E-A3ED-98EC-84EC-BFF17271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631CDEE-1ED4-A387-FA60-90854921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1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B60EF-4D4E-428F-A5BD-30364FEC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3A7DED-29D5-4CDD-C969-2EF328958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3D91B3A-1327-6DDF-83B2-C13B42A0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A783C3D-5DA2-351E-46F0-21D9BA51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349B-6461-B947-A1B5-99F308D2300D}" type="datetime1">
              <a:rPr lang="sk-SK" smtClean="0"/>
              <a:t>9.1.2024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EF5F066-6AE2-90CA-2F9D-4CD91515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85B6093-6134-D1F9-AB3D-7B016AC2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80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3F59D-94BD-545F-1B5E-B2121A94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E6DB85-0B8D-A3BD-C81F-1253AC77A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4D17AC2-F9BE-16B1-7B5B-6396878AC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5D3DAF-637F-AE07-987F-319538468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0F1CDBE-AB16-134D-A07A-F27C4BC66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EB7605F-2B1F-FFA9-06CE-3F8BEC64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D6BE-B5C2-1E44-99D3-2509CF6F98AD}" type="datetime1">
              <a:rPr lang="sk-SK" smtClean="0"/>
              <a:t>9.1.2024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6099934-4A0F-C530-88B5-CF6C6A5A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1550545-236D-A698-CF77-4A289D6D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81570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35C5F-1373-A9AD-1FBA-883FE4C7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FD24916-22E8-E06E-1ABE-7B9E6CFE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A22-7D37-4E4B-93E5-AD9B9D922C27}" type="datetime1">
              <a:rPr lang="sk-SK" smtClean="0"/>
              <a:t>9.1.2024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BCE60A6-341C-F0CA-D51D-68EFD3EB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3E4D478-0622-A4B0-5712-3E3F0386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6988960-77F9-302B-4A60-AC638D14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023-365E-D943-A01A-421866843B57}" type="datetime1">
              <a:rPr lang="sk-SK" smtClean="0"/>
              <a:t>9.1.2024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8ADC5B7-41C9-7749-1603-2A7211DD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EE288B-7F58-2861-6448-5409190B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622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39A76-2512-B178-0889-5BBC227C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F82AED-F85D-EC08-19BD-768A917C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499BBB-174D-3C3B-7B4F-9AF056560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2ABDEE-BF2E-7F0F-4671-8B7C4960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C9BE-B01C-BB4E-9E70-F7CAFABEC73C}" type="datetime1">
              <a:rPr lang="sk-SK" smtClean="0"/>
              <a:t>9.1.2024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6984AF-DCDB-FE1D-4FFD-AC7FE11D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55F0D8-A314-72BF-5664-083174B1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763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97327-9EA9-3272-4997-B196AF4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DD6758A-0D55-DEAF-D923-84B6479D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F8E2B1-F99A-F57B-BAF4-7F8DE922B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1F8C026-3D19-1DA8-B303-2EE911E4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B8B2-98F6-754A-B2FC-4E34EB0D12E8}" type="datetime1">
              <a:rPr lang="sk-SK" smtClean="0"/>
              <a:t>9.1.2024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1A843A-5F3F-504E-30BB-83F71B1C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CF17E75-493D-5F85-E110-19D98670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974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56DE89D-2DB2-F83E-4796-42A8B505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78C8A2-B535-9097-FAF6-C9FB88BC2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D91B7A9-CE2B-4214-D4D3-FBFD06F53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D6BE-B5C2-1E44-99D3-2509CF6F98AD}" type="datetime1">
              <a:rPr lang="sk-SK" smtClean="0"/>
              <a:t>9.1.2024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02918C-7605-0BAF-BA2A-AF7BDB7E9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Ostrava 21.09.2023 SVKOS workshop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1B3C4D9-54EB-A539-EB27-0700C07ED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4D39-4989-E14D-846D-4CF7C7EBA8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89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ha-v-knihovne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pl.e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Microsoft_Wordu.doc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Microsoft_Wordu1.doc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co.com/license-agreeme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rri.gov.sk/sekcie/informatizacia/egovernment/vladny-cloud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folio.org/wp-content/uploads/2022/07/FOLIO-Architecture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Ressources_:_description_et_acc%C3%A8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bib.rero.ch/help/catalogage/illustrativeContent" TargetMode="External"/><Relationship Id="rId13" Type="http://schemas.openxmlformats.org/officeDocument/2006/relationships/hyperlink" Target="https://bib.rero.ch/help/catalogage/dimensions" TargetMode="External"/><Relationship Id="rId3" Type="http://schemas.openxmlformats.org/officeDocument/2006/relationships/hyperlink" Target="https://bib.rero.ch/help/catalogage/classification" TargetMode="External"/><Relationship Id="rId7" Type="http://schemas.openxmlformats.org/officeDocument/2006/relationships/hyperlink" Target="https://bib.rero.ch/help/catalogage/colorContent" TargetMode="External"/><Relationship Id="rId12" Type="http://schemas.openxmlformats.org/officeDocument/2006/relationships/hyperlink" Target="https://bib.rero.ch/help/catalogage/copyrightD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b.rero.ch/help/catalogage/contribution" TargetMode="External"/><Relationship Id="rId11" Type="http://schemas.openxmlformats.org/officeDocument/2006/relationships/hyperlink" Target="https://bib.rero.ch/help/catalogage/usageAndAccessPolicy" TargetMode="External"/><Relationship Id="rId5" Type="http://schemas.openxmlformats.org/officeDocument/2006/relationships/hyperlink" Target="https://bib.rero.ch/help/catalogage/partOf" TargetMode="External"/><Relationship Id="rId15" Type="http://schemas.openxmlformats.org/officeDocument/2006/relationships/hyperlink" Target="https://bib.rero.ch/help/catalogage/identifiedBy" TargetMode="External"/><Relationship Id="rId10" Type="http://schemas.openxmlformats.org/officeDocument/2006/relationships/hyperlink" Target="https://bib.rero.ch/help/catalogage/electronicLocator" TargetMode="External"/><Relationship Id="rId4" Type="http://schemas.openxmlformats.org/officeDocument/2006/relationships/hyperlink" Target="https://bib.rero.ch/help/catalogage/tableOfContents" TargetMode="External"/><Relationship Id="rId9" Type="http://schemas.openxmlformats.org/officeDocument/2006/relationships/hyperlink" Target="https://bib.rero.ch/help/catalogage/supplementaryContent" TargetMode="External"/><Relationship Id="rId14" Type="http://schemas.openxmlformats.org/officeDocument/2006/relationships/hyperlink" Target="https://bib.rero.ch/help/catalogage/bookFormat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ms2014.sk/vyzv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dusankatuscak@gmail.com" TargetMode="External"/><Relationship Id="rId2" Type="http://schemas.openxmlformats.org/officeDocument/2006/relationships/hyperlink" Target="mailto:dusan.katuscak@fpf.slu.cz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3D09C-F744-3D9B-D10D-A0E8EFF62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Nové </a:t>
            </a:r>
            <a:r>
              <a:rPr lang="sk-SK" dirty="0" err="1"/>
              <a:t>otevřené</a:t>
            </a:r>
            <a:r>
              <a:rPr lang="sk-SK" dirty="0"/>
              <a:t> systémy pro </a:t>
            </a:r>
            <a:r>
              <a:rPr lang="sk-SK" dirty="0" err="1"/>
              <a:t>knihovny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DBEF16-7009-E756-96D8-27492D81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59429"/>
          </a:xfrm>
        </p:spPr>
        <p:txBody>
          <a:bodyPr>
            <a:normAutofit/>
          </a:bodyPr>
          <a:lstStyle/>
          <a:p>
            <a:r>
              <a:rPr lang="sk-SK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Nejnovější</a:t>
            </a:r>
            <a:r>
              <a:rPr lang="sk-SK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trendy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k-SK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sk-SK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sk-SK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(LSP) vhodné pro „Černou </a:t>
            </a:r>
            <a:r>
              <a:rPr lang="sk-SK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kostku</a:t>
            </a:r>
            <a:r>
              <a:rPr lang="sk-SK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MSVK Ostrava</a:t>
            </a:r>
          </a:p>
          <a:p>
            <a:r>
              <a:rPr lang="sk-SK" sz="18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Dušan </a:t>
            </a:r>
            <a:r>
              <a:rPr lang="sk-SK" sz="1800" i="1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sk-SK" sz="18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 FPF, Opava</a:t>
            </a:r>
            <a:endParaRPr lang="sk-SK" sz="1800" b="0" i="1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13B95EC-3052-2067-FD13-F86BD102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62345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E156F-1C87-221A-76E8-7C8C79E0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KOHA atribúty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BF5DDC-DA0A-9432-239E-2958DB4E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MARC21, UNIMARC, Z39.50, OAI-PMH a ďalšie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Čitatelia a knihovníci ovládajú KOHA cez webový prehliadač (odporúčaný Firefox)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Nepotrebuje klientsku aplikáciu (tučný klient)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Má moduly: akvizíciu, výpožičky, katalogizáciu, autority, správu časopisov, tlač štítkov, generovanie správ pre čitateľov, modul výstupov reportov a vyraďovania</a:t>
            </a:r>
          </a:p>
          <a:p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podporuje aj systém s viacerými pobočka</a:t>
            </a:r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mi</a:t>
            </a:r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EEBE92-D28B-12D8-141E-E44C1894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76213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FF0E3-6EB1-FC9E-0BD7-886F3B04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Koha</a:t>
            </a:r>
            <a:r>
              <a:rPr lang="sk-SK" dirty="0"/>
              <a:t> – technické údaje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EE8A63-F826-1DCA-2D41-BD5B782B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programovaná v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Perl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využíva databázu MySQL/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MariaDB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využíva vyhľadávací stroj Zebra alebo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ElasticSearch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a 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umožňuje vkladať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JavaScripty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CSS šablóny</a:t>
            </a:r>
            <a:endParaRPr lang="sk-SK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o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bsahuje cca 800 tisíc riadkov kódu,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Perl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SQL, JavaScript. </a:t>
            </a:r>
            <a:endParaRPr lang="sk-SK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7E0A009-5966-B2D6-62B9-3983219B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21496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BC924-72B0-C082-4FB0-F104A8AC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/>
          <a:lstStyle/>
          <a:p>
            <a:r>
              <a:rPr lang="sk-SK" dirty="0"/>
              <a:t>KOHA v Česku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0B2552-EA3F-2636-5517-531F52D74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5146675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aktívna česká komunita </a:t>
            </a:r>
            <a:r>
              <a:rPr lang="sk-SK" dirty="0" err="1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Koha</a:t>
            </a:r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plná českú lokalizáciu</a:t>
            </a:r>
          </a:p>
          <a:p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ako 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prvá ILS KOHA začala používať Mestská knižnica Česká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Třebová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(v januári 2015) 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 súčasnosti (2023) je </a:t>
            </a:r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ILS 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KOHA v Česku využívaný v cca 1090 knižniciach</a:t>
            </a:r>
          </a:p>
          <a:p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druhý najpoužívanejší knižničný systém v SR</a:t>
            </a:r>
          </a:p>
          <a:p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n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 vývoji sa v Čechách podieľa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oi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aj firma R-Bit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Technology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sk-SK" sz="2800" dirty="0" err="1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s.r.o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. </a:t>
            </a:r>
            <a:r>
              <a:rPr lang="sk-SK" sz="2800" dirty="0">
                <a:solidFill>
                  <a:srgbClr val="252525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hlinkClick r:id="rId3"/>
              </a:rPr>
              <a:t>https://www.koha-v-knihovne.cz/</a:t>
            </a:r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r>
              <a:rPr lang="sk-SK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Koha</a:t>
            </a:r>
            <a:r>
              <a:rPr lang="sk-S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šírená pod verejnou licenciou Európskej únie</a:t>
            </a:r>
            <a:r>
              <a:rPr lang="sk-SK" u="none" strike="noStrike" dirty="0">
                <a:solidFill>
                  <a:srgbClr val="0000FF"/>
                </a:solidFill>
                <a:effectLst/>
                <a:latin typeface="Roboto Mono" pitchFamily="49" charset="0"/>
                <a:ea typeface="Times New Roman" panose="02020603050405020304" pitchFamily="18" charset="0"/>
                <a:hlinkClick r:id="rId4"/>
              </a:rPr>
              <a:t> [European Union Public Licence]</a:t>
            </a:r>
            <a:r>
              <a:rPr lang="sk-S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„EUPL“). 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sz="2800" dirty="0">
              <a:solidFill>
                <a:srgbClr val="252525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63140CD-228C-0F7B-0636-E4D56FBE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95389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5BB83-12AA-1EAB-5C90-B022CE30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Platformy (LSP)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7DDF76-5D92-3B54-24BC-C8A1702F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lvl="1"/>
            <a:endParaRPr lang="sk-SK" dirty="0">
              <a:solidFill>
                <a:srgbClr val="333333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0E31452-DC94-10AF-354A-533D77D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7710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707A7-CF08-55BE-B03B-647F54A6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Cesta ku otvoreným knižničným systémom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89E06F8-A845-3306-B9D8-BB963AFCE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58194"/>
            <a:ext cx="10515600" cy="3886200"/>
          </a:xfrm>
          <a:prstGeom prst="rect">
            <a:avLst/>
          </a:prstGeo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1A51E1F-013A-CE09-C795-472623D8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00967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60B03-D1F5-2765-D133-7AF3C79C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ILS a LSP z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pohledu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veřejných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zakázek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45753A-8BD2-A72E-150D-FFF7968E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>
              <a:solidFill>
                <a:srgbClr val="000000"/>
              </a:solidFill>
              <a:latin typeface="Segoe UI Web (East European)"/>
            </a:endParaRPr>
          </a:p>
          <a:p>
            <a:r>
              <a:rPr lang="sk-SK" dirty="0" err="1">
                <a:solidFill>
                  <a:srgbClr val="000000"/>
                </a:solidFill>
                <a:latin typeface="Segoe UI Web (East European)"/>
              </a:rPr>
              <a:t>Proprietární</a:t>
            </a:r>
            <a:r>
              <a:rPr lang="sk-SK" dirty="0">
                <a:solidFill>
                  <a:srgbClr val="000000"/>
                </a:solidFill>
                <a:latin typeface="Segoe UI Web (East European)"/>
              </a:rPr>
              <a:t> systémy ILS a LSP je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třeba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pořídit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(</a:t>
            </a:r>
            <a:r>
              <a:rPr lang="sk-SK" dirty="0" err="1"/>
              <a:t>veřejné</a:t>
            </a:r>
            <a:r>
              <a:rPr lang="sk-SK" dirty="0"/>
              <a:t> </a:t>
            </a:r>
            <a:r>
              <a:rPr lang="sk-SK" dirty="0" err="1"/>
              <a:t>zakázky</a:t>
            </a:r>
            <a:r>
              <a:rPr lang="sk-SK" dirty="0"/>
              <a:t>)</a:t>
            </a:r>
            <a:endParaRPr lang="sk-SK" b="0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Otevřené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ILS (KOHA, Evergreen)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není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třeba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veřejne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pořizovat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!</a:t>
            </a:r>
          </a:p>
          <a:p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Open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source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LSP (FOLIO a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další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)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nejsou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pořizovány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!</a:t>
            </a:r>
          </a:p>
          <a:p>
            <a:endParaRPr lang="sk-SK" dirty="0">
              <a:solidFill>
                <a:srgbClr val="000000"/>
              </a:solidFill>
              <a:latin typeface="Segoe UI Web (East European)"/>
            </a:endParaRPr>
          </a:p>
          <a:p>
            <a:r>
              <a:rPr lang="sk-SK" dirty="0" err="1"/>
              <a:t>Pokud</a:t>
            </a:r>
            <a:r>
              <a:rPr lang="sk-SK" dirty="0"/>
              <a:t> </a:t>
            </a:r>
            <a:r>
              <a:rPr lang="sk-SK" dirty="0" err="1"/>
              <a:t>instituce</a:t>
            </a:r>
            <a:r>
              <a:rPr lang="sk-SK" dirty="0"/>
              <a:t> </a:t>
            </a:r>
            <a:r>
              <a:rPr lang="sk-SK" dirty="0" err="1"/>
              <a:t>není</a:t>
            </a:r>
            <a:r>
              <a:rPr lang="sk-SK" dirty="0"/>
              <a:t> </a:t>
            </a:r>
            <a:r>
              <a:rPr lang="sk-SK" dirty="0" err="1"/>
              <a:t>schopna</a:t>
            </a:r>
            <a:r>
              <a:rPr lang="sk-SK" dirty="0"/>
              <a:t> sama </a:t>
            </a:r>
            <a:r>
              <a:rPr lang="sk-SK" dirty="0" err="1"/>
              <a:t>podporovat</a:t>
            </a:r>
            <a:r>
              <a:rPr lang="sk-SK" dirty="0"/>
              <a:t> </a:t>
            </a:r>
            <a:r>
              <a:rPr lang="sk-SK" dirty="0" err="1"/>
              <a:t>provoz</a:t>
            </a:r>
            <a:r>
              <a:rPr lang="sk-SK" dirty="0"/>
              <a:t> LSP (ILS), </a:t>
            </a:r>
            <a:r>
              <a:rPr lang="sk-SK" dirty="0" err="1"/>
              <a:t>měla</a:t>
            </a:r>
            <a:r>
              <a:rPr lang="sk-SK" dirty="0"/>
              <a:t> by </a:t>
            </a:r>
            <a:r>
              <a:rPr lang="sk-SK" dirty="0" err="1"/>
              <a:t>obstarat</a:t>
            </a:r>
            <a:r>
              <a:rPr lang="sk-SK" dirty="0"/>
              <a:t> (</a:t>
            </a:r>
            <a:r>
              <a:rPr lang="sk-SK" dirty="0" err="1"/>
              <a:t>pořídit</a:t>
            </a:r>
            <a:r>
              <a:rPr lang="sk-SK" dirty="0"/>
              <a:t>) externí službu (firmu), </a:t>
            </a:r>
            <a:r>
              <a:rPr lang="sk-SK" dirty="0" err="1"/>
              <a:t>která</a:t>
            </a:r>
            <a:r>
              <a:rPr lang="sk-SK" dirty="0"/>
              <a:t> </a:t>
            </a:r>
            <a:r>
              <a:rPr lang="sk-SK" dirty="0" err="1"/>
              <a:t>její</a:t>
            </a:r>
            <a:r>
              <a:rPr lang="sk-SK" dirty="0"/>
              <a:t> služby a rozvoj LSP </a:t>
            </a:r>
            <a:r>
              <a:rPr lang="sk-SK" dirty="0" err="1"/>
              <a:t>zajistí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4C2509C-D730-277C-482D-E68DF0D2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68036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E4609DD-8800-B3C1-AFEF-6541AFE8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-1"/>
            <a:ext cx="12311741" cy="7347857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FF92272-6198-065B-C071-0ED9DC81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86430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4801A06-8EFE-AD2A-FDFA-0EA39FC56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072803"/>
              </p:ext>
            </p:extLst>
          </p:nvPr>
        </p:nvGraphicFramePr>
        <p:xfrm>
          <a:off x="152401" y="-43657"/>
          <a:ext cx="12039599" cy="694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65800" imgH="3937000" progId="Word.Document.12">
                  <p:embed/>
                </p:oleObj>
              </mc:Choice>
              <mc:Fallback>
                <p:oleObj name="Dokument" r:id="rId3" imgW="5765800" imgH="393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1" y="-43657"/>
                        <a:ext cx="12039599" cy="694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7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9678D61-E37B-D631-4F87-30C3C6ED2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76877"/>
              </p:ext>
            </p:extLst>
          </p:nvPr>
        </p:nvGraphicFramePr>
        <p:xfrm>
          <a:off x="334963" y="1763713"/>
          <a:ext cx="11652250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5765800" imgH="1727200" progId="Word.Document.12">
                  <p:embed/>
                </p:oleObj>
              </mc:Choice>
              <mc:Fallback>
                <p:oleObj name="Dokument" r:id="rId3" imgW="5765800" imgH="172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1763713"/>
                        <a:ext cx="11652250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546E31D-BD29-1E13-636E-F903A061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19657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1D76F-04D7-FB59-F941-CB046A4D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kern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Projekt CARDS ČESKO (CARDS, 2021)</a:t>
            </a:r>
            <a:br>
              <a:rPr lang="sk-SK" b="1" kern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99C5D2-4679-4A46-B336-72FBA52B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Ambicí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projektu CARDS (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200" kern="0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ytvořit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centrální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3200" b="1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platformu nové </a:t>
            </a:r>
            <a:r>
              <a:rPr lang="sk-SK" sz="3200" b="1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generace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(PNG) pro správu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typů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informačních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zdrojů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Společná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platforma pro informační centra a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knihovny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vysokých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potenciálně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Akademii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věd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ČR.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200" kern="0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ytvoření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provoz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rozvoj bude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garantovat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Servisní centrum PNG s podporou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všech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zúčastněných</a:t>
            </a:r>
            <a:r>
              <a:rPr lang="sk-SK" sz="32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institucí</a:t>
            </a:r>
            <a:endParaRPr lang="sk-SK" sz="3200" kern="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2023-2028 –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realizace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projektu</a:t>
            </a:r>
            <a:endParaRPr lang="sk-SK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3200" kern="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sk-SK" sz="3200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FBEC55-F1D4-EF1C-B1D2-D509071B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01029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37EB4-A15E-7D8E-F361-FCF685C2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Cíl</a:t>
            </a:r>
            <a:r>
              <a:rPr lang="sk-SK" dirty="0"/>
              <a:t> odborné pomoci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146AF1-AEC3-CB91-03D5-BB140D20D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Objektivně</a:t>
            </a:r>
            <a:r>
              <a:rPr lang="sk-SK" sz="3200" dirty="0"/>
              <a:t> a </a:t>
            </a:r>
            <a:r>
              <a:rPr lang="sk-SK" sz="3200" dirty="0" err="1"/>
              <a:t>nestranně</a:t>
            </a:r>
            <a:r>
              <a:rPr lang="sk-SK" sz="3200" dirty="0"/>
              <a:t> </a:t>
            </a:r>
            <a:r>
              <a:rPr lang="sk-SK" sz="3200" dirty="0" err="1"/>
              <a:t>zkoumat</a:t>
            </a:r>
            <a:r>
              <a:rPr lang="sk-SK" sz="3200" dirty="0"/>
              <a:t> </a:t>
            </a:r>
            <a:r>
              <a:rPr lang="sk-SK" sz="3200" dirty="0" err="1"/>
              <a:t>nejnovější</a:t>
            </a:r>
            <a:r>
              <a:rPr lang="sk-SK" sz="3200" dirty="0"/>
              <a:t> trendy LIS a LSP
</a:t>
            </a:r>
            <a:r>
              <a:rPr lang="sk-SK" sz="3200" dirty="0" err="1"/>
              <a:t>Prozkoumat</a:t>
            </a:r>
            <a:r>
              <a:rPr lang="sk-SK" sz="3200" dirty="0"/>
              <a:t> </a:t>
            </a:r>
            <a:r>
              <a:rPr lang="sk-SK" sz="3200" dirty="0" err="1"/>
              <a:t>funkce</a:t>
            </a:r>
            <a:r>
              <a:rPr lang="sk-SK" sz="3200" dirty="0"/>
              <a:t> a </a:t>
            </a:r>
            <a:r>
              <a:rPr lang="sk-SK" sz="3200" dirty="0" err="1"/>
              <a:t>technologie</a:t>
            </a:r>
            <a:r>
              <a:rPr lang="sk-SK" sz="3200" dirty="0"/>
              <a:t> vybraných LSP
Na </a:t>
            </a:r>
            <a:r>
              <a:rPr lang="sk-SK" sz="3200" dirty="0" err="1"/>
              <a:t>základě</a:t>
            </a:r>
            <a:r>
              <a:rPr lang="sk-SK" sz="3200" dirty="0"/>
              <a:t> analýzy </a:t>
            </a:r>
            <a:r>
              <a:rPr lang="sk-SK" sz="3200" dirty="0" err="1"/>
              <a:t>informací</a:t>
            </a:r>
            <a:r>
              <a:rPr lang="sk-SK" sz="3200" dirty="0"/>
              <a:t> a </a:t>
            </a:r>
            <a:r>
              <a:rPr lang="sk-SK" sz="3200" dirty="0" err="1"/>
              <a:t>osvědčených</a:t>
            </a:r>
            <a:r>
              <a:rPr lang="sk-SK" sz="3200" dirty="0"/>
              <a:t> </a:t>
            </a:r>
            <a:r>
              <a:rPr lang="sk-SK" sz="3200" dirty="0" err="1"/>
              <a:t>postupů</a:t>
            </a:r>
            <a:r>
              <a:rPr lang="sk-SK" sz="3200" dirty="0"/>
              <a:t> (BAT) </a:t>
            </a:r>
            <a:r>
              <a:rPr lang="sk-SK" sz="3200" dirty="0" err="1"/>
              <a:t>navrhnout</a:t>
            </a:r>
            <a:r>
              <a:rPr lang="sk-SK" sz="3200" dirty="0"/>
              <a:t> </a:t>
            </a:r>
            <a:r>
              <a:rPr lang="sk-SK" sz="3200" dirty="0" err="1"/>
              <a:t>nejvhodnější</a:t>
            </a:r>
            <a:r>
              <a:rPr lang="sk-SK" sz="3200" dirty="0"/>
              <a:t> systémy
</a:t>
            </a:r>
            <a:r>
              <a:rPr lang="sk-SK" sz="3200" dirty="0" err="1"/>
              <a:t>Navrhnout</a:t>
            </a:r>
            <a:r>
              <a:rPr lang="sk-SK" sz="3200" dirty="0"/>
              <a:t> </a:t>
            </a:r>
            <a:r>
              <a:rPr lang="sk-SK" sz="3200" dirty="0" err="1"/>
              <a:t>nejefektivnější</a:t>
            </a:r>
            <a:r>
              <a:rPr lang="sk-SK" sz="3200" dirty="0"/>
              <a:t> </a:t>
            </a:r>
            <a:r>
              <a:rPr lang="sk-SK" sz="3200" dirty="0" err="1"/>
              <a:t>řešení</a:t>
            </a:r>
            <a:r>
              <a:rPr lang="sk-SK" sz="3200" dirty="0"/>
              <a:t> a LSP pro SVKOS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CAA0F63-AD81-D0F4-FC22-B0C92539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64890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5445B-6C38-7A58-CA44-AE624CD1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Cíle</a:t>
            </a:r>
            <a:r>
              <a:rPr lang="sk-SK" dirty="0"/>
              <a:t> CARDIS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A8B5BB-78BD-6552-0F71-FBAC7326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Pořídit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nový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perspektivní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knihovní systém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součást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platformy pro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efektivní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správu a 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zpřístupnění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tištěných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elektronických i digitalizovaných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dokumentů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Cílem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centralizace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činností/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služeb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tak, aby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byla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zvýšena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jejich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kvalita a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efektivnost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 tomu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dopomůže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Centrální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katalogizace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shared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catalogue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pouze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jediný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záznam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Centrální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autentizace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přes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eduid.cz</a:t>
            </a:r>
            <a:endParaRPr lang="sk-SK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Centralizované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vyhledávání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zachováním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jednotlivých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institucionálních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portálů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včetně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jejich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specifického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brandu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Centralizovaná MVS (využití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Získej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Centralizované EIZ (využití </a:t>
            </a:r>
            <a:r>
              <a:rPr lang="sk-SK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CzechELibu</a:t>
            </a:r>
            <a:r>
              <a:rPr lang="sk-SK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5BA1958-5734-1ECC-C941-57EB8E95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88716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C1B78-ED6C-4AC7-91FC-6B38A0D8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PROČ?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84A1E6-0511-CD17-CE4E-1E23C5F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5153932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ts val="1800"/>
              </a:lnSpc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sk-SK" sz="180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Stávající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systémy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dosluhují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neumějí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řešit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nové výzvy</a:t>
            </a:r>
            <a:endParaRPr lang="sk-SK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Potřeba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zajistit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kvalitnější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služby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vědecké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komunitě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ČR v 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souladu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se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světovými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trendy</a:t>
            </a:r>
            <a:endParaRPr lang="sk-SK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Příležitost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nastavit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systémové možnosti pro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efektivnější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spolupráci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knihoven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zlepšení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služeb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jejich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zákazníkům</a:t>
            </a:r>
            <a:endParaRPr lang="sk-SK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Téměř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jistě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poslední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možnost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využití projektové </a:t>
            </a: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dotace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EU</a:t>
            </a:r>
            <a:endParaRPr lang="sk-SK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8FE85C7-94D2-BA58-5165-A4320458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65123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AE5A6-A87B-62A4-4BDD-B5D3C98A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Účastníci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B6B1ED-6482-AC50-F3C2-37E6B0BC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2904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Přípravou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řešením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projektu MŠMT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pověřilo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NTK.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účast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 projektu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projevilo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zájem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prozatím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knihoven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převážně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VŠ + KNAV, KAŠ, MK v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Praze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MSVK, MZK, NK ČR, NTK, SVK KH, VKOL). 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NTK je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otevřena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spolupráci s krajskými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knihovnami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které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projeví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participaci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zájem</a:t>
            </a:r>
            <a:r>
              <a:rPr lang="sk-SK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k-SK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4A5CBD6-F0B4-3776-4C49-B5132405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67025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18760-FB35-7C6B-664A-D23AFB56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Podmínky</a:t>
            </a:r>
            <a:r>
              <a:rPr lang="sk-SK" sz="40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4000" b="1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úspěšné</a:t>
            </a:r>
            <a:r>
              <a:rPr lang="sk-SK" sz="40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4000" b="1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realizace</a:t>
            </a:r>
            <a:b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591E27-63B0-56B3-7CBE-E2040D5F8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Nová knihovní platforma bude po zahájení projektu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soutěžena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formou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veřejné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zakázky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Rámcová kritéria,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která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musí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uchazeč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splňovat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sk-SK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Hotový kvalitní produkt </a:t>
            </a:r>
            <a:r>
              <a:rPr lang="sk-SK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světové</a:t>
            </a:r>
            <a:r>
              <a:rPr lang="sk-SK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úrovně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standardy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integrované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řešení</a:t>
            </a:r>
            <a:endParaRPr lang="sk-SK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Dlouhodobá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perspektiva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sk-SK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 15 let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s možností vývoje</a:t>
            </a:r>
          </a:p>
          <a:p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Rozumná cena – výše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ročního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poplatku za základní knihovní služby pro zapojené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instituce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může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oproti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dosavadním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cenám (za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Aleph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Discovery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zvýšena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 nižších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desítkách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procent</a:t>
            </a:r>
            <a:endParaRPr lang="sk-SK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Počítá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pásmovými cenami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dle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velikosti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institucí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rozdělených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podle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stanovených kritérií do cenových pásem S, M a L</a:t>
            </a:r>
          </a:p>
          <a:p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efektivních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forem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spolupráce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knihoven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flexibilita</a:t>
            </a:r>
          </a:p>
          <a:p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Součástí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bude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Discovery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služba pro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všechny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typy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informačních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zdrojů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včetně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 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komplementárního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projektu EOSC-CZ</a:t>
            </a: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D3FB2B3-22CD-1A8A-9587-A08577DE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67314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38A22-CD8E-F743-3DBC-C1F0B278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Finance</a:t>
            </a:r>
            <a:r>
              <a:rPr lang="sk-SK" dirty="0"/>
              <a:t> z projektu CARDIS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395811-55B5-D2BE-FF22-06DA3989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Implementace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platformy pro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všechny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zúčastněné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knihovny</a:t>
            </a:r>
            <a:endParaRPr lang="sk-SK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Deduplikace</a:t>
            </a:r>
            <a:r>
              <a:rPr lang="sk-SK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Integrace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PNG s „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okolními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systémy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třetích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stran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VVŠ / v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knihovnách</a:t>
            </a:r>
            <a:endParaRPr lang="sk-SK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Personální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příspěvek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konverzi</a:t>
            </a:r>
            <a:endParaRPr lang="sk-SK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Projektový bonus na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provozní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náklady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ne-Alephovských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knihoven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 dobu projektu</a:t>
            </a: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Personální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provozní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zajištění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Servisního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centra PNG</a:t>
            </a: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Služby (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právní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ekonomické,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dodavatelské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Školení, </a:t>
            </a:r>
            <a:r>
              <a:rPr lang="sk-SK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semináře</a:t>
            </a:r>
            <a:r>
              <a:rPr lang="sk-SK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cestovné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CF86AF8-B4F9-E878-3306-EE291E23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57917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DDAE9-3F30-6484-7D68-6B28BD69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Současná</a:t>
            </a:r>
            <a:r>
              <a:rPr lang="sk-SK" b="1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situace</a:t>
            </a:r>
            <a:r>
              <a:rPr lang="sk-SK" b="1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(</a:t>
            </a:r>
            <a:r>
              <a:rPr lang="sk-SK" b="1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podzim</a:t>
            </a:r>
            <a:r>
              <a:rPr lang="sk-SK" b="1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2023)</a:t>
            </a:r>
            <a:br>
              <a:rPr lang="sk-SK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25F403-E73B-C73F-18CE-CB7C1A20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629"/>
            <a:ext cx="10515600" cy="5029200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probíhají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předběžné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konzultace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 Ex Libris/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Clarivates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pokud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bude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veřejném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výběrovém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řízení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vybrána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Alma +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Primo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k-SK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podle</a:t>
            </a:r>
            <a:r>
              <a:rPr lang="sk-SK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CARDS „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současnosti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nejpokročilejší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v </a:t>
            </a:r>
            <a:r>
              <a:rPr lang="sk-SK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Evropě</a:t>
            </a:r>
            <a:r>
              <a:rPr lang="sk-SK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zavedený produkt“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k-SK" sz="40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Cosmotron</a:t>
            </a:r>
            <a:r>
              <a:rPr lang="sk-SK" sz="40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EBSCO, </a:t>
            </a:r>
            <a:r>
              <a:rPr lang="sk-SK" sz="40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sk-SK" sz="40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kern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počítá</a:t>
            </a:r>
            <a:r>
              <a:rPr lang="sk-SK" sz="4000" kern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 využitím OSS FOLIO</a:t>
            </a:r>
            <a:r>
              <a:rPr lang="sk-SK" sz="4000" dirty="0">
                <a:effectLst/>
              </a:rPr>
              <a:t> </a:t>
            </a:r>
            <a:endParaRPr lang="sk-SK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99D472A-E181-F3AE-4834-AF011098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45776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FF5F6-6567-EC66-CE7E-BAD5DA2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187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sk-SK" sz="36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Můj</a:t>
            </a:r>
            <a:r>
              <a:rPr lang="sk-SK" sz="36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osobní názor na koncept CARDIS</a:t>
            </a:r>
            <a:endParaRPr lang="sk-SK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788D63-8FF7-BCC3-5C86-1A41CA0B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1391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CARDS je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nepochybně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správný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a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aktuální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koncept,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protože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Předpokládá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efektivní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centralizaci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služeb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nejdůležitějších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knihoven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v jednom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společném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prostředí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Předpokládá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nasazení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platformy LSP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integrující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funkce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ILS</a:t>
            </a: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Předpokládá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nasazení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kvalitního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patentovaného produktu ALMA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společnosti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ExLibris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Clarivate</a:t>
            </a: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Předpokládá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vytvoření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komunity CARDIS</a:t>
            </a: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Předpokládá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centralizovanou podporu a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sdílené</a:t>
            </a:r>
            <a:r>
              <a:rPr lang="sk-SK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financování</a:t>
            </a:r>
            <a:endParaRPr lang="sk-SK" sz="320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sz="3200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Koncepce</a:t>
            </a:r>
            <a:r>
              <a:rPr lang="sk-SK" sz="3200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je </a:t>
            </a:r>
            <a:r>
              <a:rPr lang="sk-SK" sz="3200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oficiálně</a:t>
            </a:r>
            <a:r>
              <a:rPr lang="sk-SK" sz="3200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sk-SK" sz="3200" dirty="0" err="1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podporována</a:t>
            </a:r>
            <a:r>
              <a:rPr lang="sk-SK" sz="3200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</a:rPr>
              <a:t> MŠMT</a:t>
            </a: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E59ADA2-1A4D-9415-CCB9-6015DD68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72506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F9304-EF9F-4CA9-5043-0D807128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>
            <a:normAutofit fontScale="90000"/>
          </a:bodyPr>
          <a:lstStyle/>
          <a:p>
            <a:r>
              <a:rPr lang="sk-SK" dirty="0"/>
              <a:t>Osobní poznámky a dotazy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CC7458-3894-19CD-45BE-9532F596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Jedná </a:t>
            </a:r>
            <a:r>
              <a:rPr lang="sk-SK" dirty="0" err="1"/>
              <a:t>se</a:t>
            </a:r>
            <a:r>
              <a:rPr lang="sk-SK" dirty="0"/>
              <a:t> o </a:t>
            </a:r>
            <a:r>
              <a:rPr lang="sk-SK" dirty="0" err="1"/>
              <a:t>důležitou</a:t>
            </a:r>
            <a:r>
              <a:rPr lang="sk-SK" dirty="0"/>
              <a:t> </a:t>
            </a:r>
            <a:r>
              <a:rPr lang="sk-SK" dirty="0" err="1"/>
              <a:t>iniciativu</a:t>
            </a:r>
            <a:r>
              <a:rPr lang="sk-SK" dirty="0"/>
              <a:t> NTK a podporu MŠMT. </a:t>
            </a:r>
            <a:r>
              <a:rPr lang="sk-SK" dirty="0" err="1"/>
              <a:t>Knihovny</a:t>
            </a:r>
            <a:r>
              <a:rPr lang="sk-SK" dirty="0"/>
              <a:t> CARDIS však </a:t>
            </a:r>
            <a:r>
              <a:rPr lang="sk-SK" dirty="0" err="1"/>
              <a:t>patří</a:t>
            </a:r>
            <a:r>
              <a:rPr lang="sk-SK" dirty="0"/>
              <a:t> </a:t>
            </a:r>
            <a:r>
              <a:rPr lang="sk-SK" dirty="0" err="1"/>
              <a:t>různým</a:t>
            </a:r>
            <a:r>
              <a:rPr lang="sk-SK" dirty="0"/>
              <a:t> </a:t>
            </a:r>
            <a:r>
              <a:rPr lang="sk-SK" dirty="0" err="1"/>
              <a:t>zřizovatelům</a:t>
            </a:r>
            <a:r>
              <a:rPr lang="sk-SK" dirty="0"/>
              <a:t> (</a:t>
            </a:r>
            <a:r>
              <a:rPr lang="sk-SK" dirty="0" err="1"/>
              <a:t>resorty</a:t>
            </a:r>
            <a:r>
              <a:rPr lang="sk-SK" dirty="0"/>
              <a:t>, samosprávy, obce...). </a:t>
            </a:r>
            <a:r>
              <a:rPr lang="sk-SK" dirty="0" err="1"/>
              <a:t>Proběhla</a:t>
            </a:r>
            <a:r>
              <a:rPr lang="sk-SK" dirty="0"/>
              <a:t> </a:t>
            </a:r>
            <a:r>
              <a:rPr lang="sk-SK" dirty="0" err="1"/>
              <a:t>komunikace</a:t>
            </a:r>
            <a:r>
              <a:rPr lang="sk-SK" dirty="0"/>
              <a:t> a </a:t>
            </a:r>
            <a:r>
              <a:rPr lang="sk-SK" dirty="0" err="1"/>
              <a:t>ohledně</a:t>
            </a:r>
            <a:r>
              <a:rPr lang="sk-SK" dirty="0"/>
              <a:t> </a:t>
            </a:r>
            <a:r>
              <a:rPr lang="sk-SK" dirty="0" err="1"/>
              <a:t>věcných</a:t>
            </a:r>
            <a:r>
              <a:rPr lang="sk-SK" dirty="0"/>
              <a:t> a </a:t>
            </a:r>
            <a:r>
              <a:rPr lang="sk-SK" dirty="0" err="1"/>
              <a:t>finančních</a:t>
            </a:r>
            <a:r>
              <a:rPr lang="sk-SK" dirty="0"/>
              <a:t> </a:t>
            </a:r>
            <a:r>
              <a:rPr lang="sk-SK" dirty="0" err="1"/>
              <a:t>otázek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zřizovateli</a:t>
            </a:r>
            <a:r>
              <a:rPr lang="sk-SK" dirty="0"/>
              <a:t>?</a:t>
            </a:r>
          </a:p>
          <a:p>
            <a:r>
              <a:rPr lang="sk-SK" dirty="0" err="1"/>
              <a:t>Nebylo</a:t>
            </a:r>
            <a:r>
              <a:rPr lang="sk-SK" dirty="0"/>
              <a:t> by vhodné </a:t>
            </a:r>
            <a:r>
              <a:rPr lang="sk-SK" dirty="0" err="1"/>
              <a:t>prosazovat</a:t>
            </a:r>
            <a:r>
              <a:rPr lang="sk-SK" dirty="0"/>
              <a:t> CARDIS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součást</a:t>
            </a:r>
            <a:r>
              <a:rPr lang="sk-SK" dirty="0"/>
              <a:t> politiky na úrovni vlády (</a:t>
            </a:r>
            <a:r>
              <a:rPr lang="sk-SK" dirty="0" err="1"/>
              <a:t>např</a:t>
            </a:r>
            <a:r>
              <a:rPr lang="sk-SK" dirty="0"/>
              <a:t>. </a:t>
            </a:r>
            <a:r>
              <a:rPr lang="sk-SK" dirty="0" err="1"/>
              <a:t>Digitální</a:t>
            </a:r>
            <a:r>
              <a:rPr lang="sk-SK" dirty="0"/>
              <a:t> Česko?)</a:t>
            </a:r>
          </a:p>
          <a:p>
            <a:r>
              <a:rPr lang="sk-SK" dirty="0" err="1"/>
              <a:t>Nevím</a:t>
            </a:r>
            <a:r>
              <a:rPr lang="sk-SK" dirty="0"/>
              <a:t>, </a:t>
            </a:r>
            <a:r>
              <a:rPr lang="sk-SK" dirty="0" err="1"/>
              <a:t>jestli</a:t>
            </a:r>
            <a:r>
              <a:rPr lang="sk-SK" dirty="0"/>
              <a:t> NTK a </a:t>
            </a:r>
            <a:r>
              <a:rPr lang="sk-SK" dirty="0" err="1"/>
              <a:t>partneři</a:t>
            </a:r>
            <a:r>
              <a:rPr lang="sk-SK" dirty="0"/>
              <a:t> </a:t>
            </a:r>
            <a:r>
              <a:rPr lang="sk-SK" dirty="0" err="1"/>
              <a:t>provedli</a:t>
            </a:r>
            <a:r>
              <a:rPr lang="sk-SK" dirty="0"/>
              <a:t> k </a:t>
            </a:r>
            <a:r>
              <a:rPr lang="sk-SK" dirty="0" err="1"/>
              <a:t>záměru</a:t>
            </a:r>
            <a:r>
              <a:rPr lang="sk-SK" dirty="0"/>
              <a:t> informační </a:t>
            </a:r>
            <a:r>
              <a:rPr lang="sk-SK" dirty="0" err="1"/>
              <a:t>průzkum</a:t>
            </a:r>
            <a:r>
              <a:rPr lang="sk-SK" dirty="0"/>
              <a:t> a </a:t>
            </a:r>
            <a:r>
              <a:rPr lang="sk-SK" dirty="0" err="1"/>
              <a:t>zda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k </a:t>
            </a:r>
            <a:r>
              <a:rPr lang="sk-SK" dirty="0" err="1"/>
              <a:t>dispozici</a:t>
            </a:r>
            <a:r>
              <a:rPr lang="sk-SK" dirty="0"/>
              <a:t> jeho výsledky?</a:t>
            </a:r>
          </a:p>
          <a:p>
            <a:r>
              <a:rPr lang="sk-SK" dirty="0"/>
              <a:t>Existuje k projektu </a:t>
            </a:r>
            <a:r>
              <a:rPr lang="sk-SK" dirty="0" err="1"/>
              <a:t>Studie</a:t>
            </a:r>
            <a:r>
              <a:rPr lang="sk-SK" dirty="0"/>
              <a:t> </a:t>
            </a:r>
            <a:r>
              <a:rPr lang="sk-SK" dirty="0" err="1"/>
              <a:t>proveditelnosti</a:t>
            </a:r>
            <a:r>
              <a:rPr lang="sk-SK" dirty="0"/>
              <a:t> a </a:t>
            </a:r>
            <a:r>
              <a:rPr lang="sk-SK" dirty="0" err="1"/>
              <a:t>Cost</a:t>
            </a:r>
            <a:r>
              <a:rPr lang="sk-SK" dirty="0"/>
              <a:t> Benefit </a:t>
            </a:r>
            <a:r>
              <a:rPr lang="sk-SK" dirty="0" err="1"/>
              <a:t>Analysis</a:t>
            </a:r>
            <a:r>
              <a:rPr lang="sk-SK" dirty="0"/>
              <a:t>? Nákladový model? Forma? </a:t>
            </a:r>
            <a:r>
              <a:rPr lang="sk-SK" dirty="0" err="1"/>
              <a:t>Nadace</a:t>
            </a:r>
            <a:r>
              <a:rPr lang="sk-SK" dirty="0"/>
              <a:t>?</a:t>
            </a:r>
          </a:p>
          <a:p>
            <a:r>
              <a:rPr lang="sk-SK" dirty="0" err="1"/>
              <a:t>Byly</a:t>
            </a:r>
            <a:r>
              <a:rPr lang="sk-SK" dirty="0"/>
              <a:t> po </a:t>
            </a:r>
            <a:r>
              <a:rPr lang="sk-SK" dirty="0" err="1"/>
              <a:t>věcné</a:t>
            </a:r>
            <a:r>
              <a:rPr lang="sk-SK" dirty="0"/>
              <a:t> a finanční </a:t>
            </a:r>
            <a:r>
              <a:rPr lang="sk-SK" dirty="0" err="1"/>
              <a:t>stránce</a:t>
            </a:r>
            <a:r>
              <a:rPr lang="sk-SK" dirty="0"/>
              <a:t> prakticky </a:t>
            </a:r>
            <a:r>
              <a:rPr lang="sk-SK" dirty="0" err="1"/>
              <a:t>ověřeny</a:t>
            </a:r>
            <a:r>
              <a:rPr lang="sk-SK" dirty="0"/>
              <a:t> </a:t>
            </a:r>
            <a:r>
              <a:rPr lang="sk-SK" dirty="0" err="1"/>
              <a:t>všechny</a:t>
            </a:r>
            <a:r>
              <a:rPr lang="sk-SK" dirty="0"/>
              <a:t> nebo vybrané dostupné </a:t>
            </a:r>
            <a:r>
              <a:rPr lang="sk-SK" dirty="0" err="1"/>
              <a:t>alternativní</a:t>
            </a:r>
            <a:r>
              <a:rPr lang="sk-SK" dirty="0"/>
              <a:t> LSP na </a:t>
            </a:r>
            <a:r>
              <a:rPr lang="sk-SK" dirty="0" err="1"/>
              <a:t>světě</a:t>
            </a:r>
            <a:r>
              <a:rPr lang="sk-SK" dirty="0"/>
              <a:t>?</a:t>
            </a:r>
          </a:p>
          <a:p>
            <a:r>
              <a:rPr lang="sk-SK" dirty="0" err="1"/>
              <a:t>Domnívám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, že by </a:t>
            </a:r>
            <a:r>
              <a:rPr lang="sk-SK" dirty="0" err="1"/>
              <a:t>bylo</a:t>
            </a:r>
            <a:r>
              <a:rPr lang="sk-SK" dirty="0"/>
              <a:t> vhodné </a:t>
            </a:r>
            <a:r>
              <a:rPr lang="sk-SK" dirty="0" err="1"/>
              <a:t>zpřístupnit</a:t>
            </a:r>
            <a:r>
              <a:rPr lang="sk-SK" dirty="0"/>
              <a:t> </a:t>
            </a:r>
            <a:r>
              <a:rPr lang="sk-SK" dirty="0" err="1"/>
              <a:t>přesnější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o </a:t>
            </a:r>
            <a:r>
              <a:rPr lang="sk-SK" dirty="0" err="1"/>
              <a:t>předpokládaných</a:t>
            </a:r>
            <a:r>
              <a:rPr lang="sk-SK" dirty="0"/>
              <a:t> </a:t>
            </a:r>
            <a:r>
              <a:rPr lang="sk-SK" dirty="0" err="1"/>
              <a:t>finančních</a:t>
            </a:r>
            <a:r>
              <a:rPr lang="sk-SK" dirty="0"/>
              <a:t> </a:t>
            </a:r>
            <a:r>
              <a:rPr lang="sk-SK" dirty="0" err="1"/>
              <a:t>nákladech</a:t>
            </a:r>
            <a:r>
              <a:rPr lang="sk-SK" dirty="0"/>
              <a:t> jednotlivých </a:t>
            </a:r>
            <a:r>
              <a:rPr lang="sk-SK" dirty="0" err="1"/>
              <a:t>institucí</a:t>
            </a:r>
            <a:r>
              <a:rPr lang="sk-SK" dirty="0"/>
              <a:t> s </a:t>
            </a:r>
            <a:r>
              <a:rPr lang="sk-SK" dirty="0" err="1"/>
              <a:t>rozpisem</a:t>
            </a:r>
            <a:r>
              <a:rPr lang="sk-SK" dirty="0"/>
              <a:t> na položky za služby platformy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fázi</a:t>
            </a:r>
            <a:r>
              <a:rPr lang="sk-SK" dirty="0"/>
              <a:t> </a:t>
            </a:r>
            <a:r>
              <a:rPr lang="sk-SK" dirty="0" err="1"/>
              <a:t>přechodu</a:t>
            </a:r>
            <a:r>
              <a:rPr lang="sk-SK" dirty="0"/>
              <a:t> a v </a:t>
            </a:r>
            <a:r>
              <a:rPr lang="sk-SK" dirty="0" err="1"/>
              <a:t>provozu</a:t>
            </a:r>
            <a:r>
              <a:rPr lang="sk-SK" dirty="0"/>
              <a:t>. Je k </a:t>
            </a:r>
            <a:r>
              <a:rPr lang="sk-SK" dirty="0" err="1"/>
              <a:t>dispozici</a:t>
            </a:r>
            <a:r>
              <a:rPr lang="sk-SK" dirty="0"/>
              <a:t> </a:t>
            </a:r>
            <a:r>
              <a:rPr lang="sk-SK" dirty="0" err="1"/>
              <a:t>byznys</a:t>
            </a:r>
            <a:r>
              <a:rPr lang="sk-SK" dirty="0"/>
              <a:t> model?</a:t>
            </a:r>
          </a:p>
          <a:p>
            <a:r>
              <a:rPr lang="sk-SK" dirty="0"/>
              <a:t>Nehrozí, že </a:t>
            </a:r>
            <a:r>
              <a:rPr lang="sk-SK" dirty="0" err="1"/>
              <a:t>volbou</a:t>
            </a:r>
            <a:r>
              <a:rPr lang="sk-SK" dirty="0"/>
              <a:t> LSP ALMA </a:t>
            </a:r>
            <a:r>
              <a:rPr lang="sk-SK" dirty="0" err="1"/>
              <a:t>budou</a:t>
            </a:r>
            <a:r>
              <a:rPr lang="sk-SK" dirty="0"/>
              <a:t> </a:t>
            </a:r>
            <a:r>
              <a:rPr lang="sk-SK" dirty="0" err="1"/>
              <a:t>knihovny</a:t>
            </a:r>
            <a:r>
              <a:rPr lang="sk-SK" dirty="0"/>
              <a:t> </a:t>
            </a:r>
            <a:r>
              <a:rPr lang="sk-SK" dirty="0" err="1"/>
              <a:t>zamčené</a:t>
            </a:r>
            <a:r>
              <a:rPr lang="sk-SK" dirty="0"/>
              <a:t> u </a:t>
            </a:r>
            <a:r>
              <a:rPr lang="sk-SK" dirty="0" err="1"/>
              <a:t>jednoho</a:t>
            </a:r>
            <a:r>
              <a:rPr lang="sk-SK" dirty="0"/>
              <a:t> </a:t>
            </a:r>
            <a:r>
              <a:rPr lang="sk-SK" dirty="0" err="1"/>
              <a:t>dodavatele</a:t>
            </a:r>
            <a:r>
              <a:rPr lang="sk-SK" dirty="0"/>
              <a:t> na 15 let?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A6887-E3C4-0205-E0FA-8449D945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830380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BF086-0773-1EFD-9CB9-F1078A7F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Švajčiarske skúsenosti (RERO, RENOVAUD, SLSP, RERO+)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2DE25A-8941-0646-A8C4-3CD8D1D1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40000" lnSpcReduction="20000"/>
          </a:bodyPr>
          <a:lstStyle/>
          <a:p>
            <a:r>
              <a:rPr lang="sk-SK" sz="4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RERO</a:t>
            </a:r>
            <a:r>
              <a:rPr lang="sk-SK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sk-SK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ronym „</a:t>
            </a:r>
            <a:r>
              <a:rPr lang="sk-SK" sz="4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sk-SK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romand</a:t>
            </a:r>
            <a:r>
              <a:rPr lang="sk-SK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od 1985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200 knižníc v jednej konzorciálnej sieti (VTLS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Virtua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Inovative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Jedna databáze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2016,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kanton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Vaud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založil vlastní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kantonální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síť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Renouvaud</a:t>
            </a:r>
            <a:endParaRPr lang="sk-SK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letech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2020-2021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probíhala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realizace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velkého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projektu zahájeného v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2015 (SLSP)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švýcarské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sítě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knihoven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b="1" dirty="0">
                <a:latin typeface="Arial" panose="020B0604020202020204" pitchFamily="34" charset="0"/>
                <a:cs typeface="Arial" panose="020B0604020202020204" pitchFamily="34" charset="0"/>
              </a:rPr>
              <a:t>SLSP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2020 zapojí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vědecké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a akademické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knihovny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frankofonního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Švýcarska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Nadace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sk-SK" sz="4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Národní knihovní platforma </a:t>
            </a:r>
            <a:r>
              <a:rPr lang="sk-SK" sz="45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SLSP </a:t>
            </a:r>
            <a:r>
              <a:rPr lang="sk-SK" sz="45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swisscovery</a:t>
            </a:r>
            <a:r>
              <a:rPr lang="sk-SK" sz="45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 v </a:t>
            </a:r>
            <a:r>
              <a:rPr lang="sk-SK" sz="4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současnosti</a:t>
            </a:r>
            <a:r>
              <a:rPr lang="sk-SK" sz="4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5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490 </a:t>
            </a:r>
            <a:r>
              <a:rPr lang="sk-SK" sz="4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přidružených</a:t>
            </a:r>
            <a:r>
              <a:rPr lang="sk-SK" sz="4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knihoven</a:t>
            </a:r>
            <a:r>
              <a:rPr lang="sk-SK" sz="4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RERO pokračovalo a na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základě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studie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proveditelnosti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a schválení jeho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dozorovým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orgánem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RERO 29.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stává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b="1" dirty="0">
                <a:latin typeface="Arial" panose="020B0604020202020204" pitchFamily="34" charset="0"/>
                <a:cs typeface="Arial" panose="020B0604020202020204" pitchFamily="34" charset="0"/>
              </a:rPr>
              <a:t>RERO+ 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RERO+ je centrum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dovedností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knihovny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nadace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soukromého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práva 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veřejného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zájmu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44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knihoven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Tento nový subjekt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řídí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nadační rada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složená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sedmi až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devíti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volených na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čtyři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roky; </a:t>
            </a:r>
          </a:p>
          <a:p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provozní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administrativní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činnost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odpovídá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vedení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nadace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. Orgán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externího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auditu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ověřuje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své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účty, aby je podal </a:t>
            </a:r>
            <a:r>
              <a:rPr lang="sk-SK" sz="4400" dirty="0" err="1">
                <a:latin typeface="Arial" panose="020B0604020202020204" pitchFamily="34" charset="0"/>
                <a:cs typeface="Arial" panose="020B0604020202020204" pitchFamily="34" charset="0"/>
              </a:rPr>
              <a:t>příslušnému</a:t>
            </a:r>
            <a:r>
              <a:rPr lang="sk-SK" sz="4400" dirty="0">
                <a:latin typeface="Arial" panose="020B0604020202020204" pitchFamily="34" charset="0"/>
                <a:cs typeface="Arial" panose="020B0604020202020204" pitchFamily="34" charset="0"/>
              </a:rPr>
              <a:t> orgánu.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F36CB0E-D735-6357-8FF8-C2B194A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09953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82F01-C6DA-B8A0-F2F8-FBAF6187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ALMA a PRIMO v </a:t>
            </a:r>
            <a:r>
              <a:rPr lang="sk-SK" sz="4000" dirty="0" err="1"/>
              <a:t>systémech</a:t>
            </a:r>
            <a:r>
              <a:rPr lang="sk-SK" sz="4000" dirty="0"/>
              <a:t> </a:t>
            </a:r>
            <a:r>
              <a:rPr lang="sk-SK" sz="4000" dirty="0" err="1"/>
              <a:t>Renouvaud</a:t>
            </a:r>
            <a:r>
              <a:rPr lang="sk-SK" sz="4000" dirty="0"/>
              <a:t>  a SLSP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92834F-6B67-F168-DF5F-81CAA5DFB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2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Praktickou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interakci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Renouvaud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ExLibris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zajišťuje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25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Koordinátor – spravuje platformu 114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knihoven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25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Systémový knihovník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25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Pouze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„koordinátor“ má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přímý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kontakt s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ExLibris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ts val="2250"/>
              </a:lnSpc>
              <a:spcBef>
                <a:spcPts val="0"/>
              </a:spcBef>
              <a:spcAft>
                <a:spcPts val="600"/>
              </a:spcAft>
            </a:pPr>
            <a:endParaRPr lang="sk-SK" sz="2400" dirty="0">
              <a:solidFill>
                <a:srgbClr val="1A1A1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25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Hlavní nevýhodou  </a:t>
            </a:r>
            <a:r>
              <a:rPr lang="sk-SK" sz="2400" i="1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</a:t>
            </a:r>
            <a:r>
              <a:rPr lang="sk-SK" sz="2400" i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i="1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bývá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podpora!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25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eliminovat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25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výběr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komerční nebo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jiné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institucionální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podpory (pracovníci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veřejné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instituce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(systémový knihovník, koordinátor, + 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25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technologický partner –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správce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systému,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vývojář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programátor, </a:t>
            </a:r>
            <a:r>
              <a:rPr lang="sk-SK" sz="240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případně</a:t>
            </a:r>
            <a:r>
              <a:rPr lang="sk-SK" sz="24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2-3 osoby)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7501249-D5FC-330B-C43A-FC360CB8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68637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8E180-4677-36D9-6782-00F86CF5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Pojem LSP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E6756F-5C0C-5B8D-8A87-43BCEEA74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Koncept LSP ("platforma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knihovnických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služeb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")
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Marshal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Breeding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- renomovaný konzultant a expert na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technologie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knihovny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roce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2011 
Definoval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zcela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nový koncept integrovaných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knihovnických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služeb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jedné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platformě</a:t>
            </a:r>
            <a:endParaRPr lang="sk-SK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Carl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Grant ustálil LSP na úrovni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standardního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termínu v NISO v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roce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2012
V České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republice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</a:rPr>
              <a:t>- 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Petra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Žabičková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(2014) a Michal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Denar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(2015),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kteří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se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zabývali </a:t>
            </a:r>
            <a:r>
              <a:rPr lang="sk-SK" dirty="0" err="1">
                <a:solidFill>
                  <a:srgbClr val="252525"/>
                </a:solidFill>
                <a:latin typeface="Roboto" panose="02000000000000000000" pitchFamily="2" charset="0"/>
              </a:rPr>
              <a:t>o</a:t>
            </a:r>
            <a:r>
              <a:rPr lang="sk-SK" b="0" i="0" dirty="0" err="1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tevřenými</a:t>
            </a:r>
            <a:r>
              <a:rPr lang="sk-SK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systémy </a:t>
            </a:r>
          </a:p>
          <a:p>
            <a:endParaRPr lang="sk-SK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8414ACB-436A-E555-BC8A-9C7F7F29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429657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E876B-2814-B775-5DD0-11A5FA0B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Formy interakcie s </a:t>
            </a:r>
            <a:r>
              <a:rPr lang="sk-SK" dirty="0" err="1"/>
              <a:t>ExLibris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BA33B2-3ED6-2829-7356-E012D16C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400" b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Centrum pomoci Ex Libris</a:t>
            </a:r>
            <a:r>
              <a:rPr lang="sk-SK" sz="2400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: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– „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tiketing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“ problémov, chýb, požiadaviek</a:t>
            </a:r>
          </a:p>
          <a:p>
            <a:pPr marL="514350" indent="-514350">
              <a:buAutoNum type="arabicPeriod"/>
            </a:pPr>
            <a:r>
              <a:rPr lang="sk-SK" sz="2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Čtvrtletní</a:t>
            </a:r>
            <a:r>
              <a:rPr lang="sk-SK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setkání</a:t>
            </a:r>
            <a:endParaRPr lang="sk-SK" sz="24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k-SK" sz="2400" b="1" i="0" u="none" strike="noStrike" dirty="0">
                <a:effectLst/>
                <a:latin typeface="Segoe UI Web (East European)"/>
              </a:rPr>
              <a:t>Chat Helpdesk</a:t>
            </a:r>
          </a:p>
          <a:p>
            <a:pPr marL="514350" indent="-514350">
              <a:buAutoNum type="arabicPeriod"/>
            </a:pPr>
            <a:r>
              <a:rPr lang="sk-SK" sz="2400" b="1" i="0" u="none" strike="noStrike" dirty="0" err="1">
                <a:effectLst/>
                <a:latin typeface="Segoe UI Web (East European)"/>
              </a:rPr>
              <a:t>Hlasování</a:t>
            </a:r>
            <a:r>
              <a:rPr lang="sk-SK" sz="2400" b="1" i="0" u="none" strike="noStrike" dirty="0">
                <a:effectLst/>
                <a:latin typeface="Segoe UI Web (East European)"/>
              </a:rPr>
              <a:t> o </a:t>
            </a:r>
            <a:r>
              <a:rPr lang="sk-SK" sz="2400" b="1" i="0" u="none" strike="noStrike" dirty="0" err="1">
                <a:effectLst/>
                <a:latin typeface="Segoe UI Web (East European)"/>
              </a:rPr>
              <a:t>vylepšeních</a:t>
            </a:r>
            <a:r>
              <a:rPr lang="sk-SK" sz="2400" b="1" i="0" u="none" strike="noStrike" dirty="0">
                <a:effectLst/>
                <a:latin typeface="Segoe UI Web (East European)"/>
              </a:rPr>
              <a:t> a nových </a:t>
            </a:r>
            <a:r>
              <a:rPr lang="sk-SK" sz="2400" b="1" i="0" u="none" strike="noStrike" dirty="0" err="1">
                <a:effectLst/>
                <a:latin typeface="Segoe UI Web (East European)"/>
              </a:rPr>
              <a:t>funkcích</a:t>
            </a:r>
            <a:endParaRPr lang="sk-SK" sz="2400" b="1" i="0" u="none" strike="noStrike" dirty="0">
              <a:effectLst/>
              <a:latin typeface="Segoe UI Web (East European)"/>
            </a:endParaRPr>
          </a:p>
          <a:p>
            <a:pPr marL="514350" indent="-514350">
              <a:buAutoNum type="arabicPeriod"/>
            </a:pP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Idea box/Box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nápadů</a:t>
            </a:r>
            <a:endParaRPr lang="sk-SK" sz="2400" b="1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514350" indent="-514350">
              <a:buAutoNum type="arabicPeriod"/>
            </a:pP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První</a:t>
            </a: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uživatelé</a:t>
            </a:r>
            <a:endParaRPr lang="sk-SK" sz="2400" b="1" i="0" u="none" strike="noStrike" dirty="0">
              <a:solidFill>
                <a:srgbClr val="000000"/>
              </a:solidFill>
              <a:effectLst/>
              <a:latin typeface="Segoe UI Web (East European)"/>
            </a:endParaRPr>
          </a:p>
          <a:p>
            <a:pPr marL="514350" indent="-514350">
              <a:buAutoNum type="arabicPeriod"/>
            </a:pP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Developer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Network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E6CF43C-E4EF-2A21-EC76-8D9C0658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44402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0CB3A-0921-D48B-9013-20FA3169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1667F2-3E93-CC27-1A9A-4AECEB2B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867"/>
            <a:ext cx="10515600" cy="4365096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Dôkladne preskúmať a prakticky vyskúšať dve platformy  LSP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FOLIO – ako podstatná inovácia svetového významu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RERO+ - ako zaujímavá alternatíva pre jednu knižnicu alebo konzorcium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BEF86A9-6001-3C3E-9607-B330E579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78286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2F728-EDAC-1DF3-EEDB-A3354D0C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FOLIO - úplne nová LSP</a:t>
            </a:r>
            <a:br>
              <a:rPr lang="sk-SK" dirty="0">
                <a:solidFill>
                  <a:srgbClr val="252525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9E3590-24E9-DE94-FBD8-D27D1279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vyhovuje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potřebám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knihovny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Výhody -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spravováno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komunitou, k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dispozici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kompletní programy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Rozšiřitelnost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Moderní (web)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Orientace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výběr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(servis, implementovanie,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transparentnost</a:t>
            </a:r>
            <a:endParaRPr lang="sk-SK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Kvalitná dokumentácia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marL="342900" lvl="0" indent="-342900" algn="just"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endParaRPr lang="sk-SK" b="1" kern="0" dirty="0">
              <a:solidFill>
                <a:srgbClr val="222222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400"/>
              </a:spcBef>
              <a:spcAft>
                <a:spcPts val="600"/>
              </a:spcAft>
              <a:buFont typeface="+mj-lt"/>
              <a:buAutoNum type="arabicPeriod"/>
            </a:pPr>
            <a:endParaRPr lang="sk-SK" sz="28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CF54C1B-D632-3C54-C3A6-677126D8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541250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18E72-EC10-51D8-E1C9-182EEBAC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EBSCO a FOLIO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2ED1CB-DA78-91C7-4386-47A350D7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4711418"/>
          </a:xfrm>
        </p:spPr>
        <p:txBody>
          <a:bodyPr>
            <a:normAutofit lnSpcReduction="10000"/>
          </a:bodyPr>
          <a:lstStyle/>
          <a:p>
            <a:r>
              <a:rPr lang="sk-SK" dirty="0">
                <a:effectLst/>
              </a:rPr>
              <a:t>Amazon Web </a:t>
            </a:r>
            <a:r>
              <a:rPr lang="sk-SK" dirty="0" err="1">
                <a:effectLst/>
              </a:rPr>
              <a:t>Services</a:t>
            </a:r>
            <a:r>
              <a:rPr lang="sk-SK" dirty="0">
                <a:effectLst/>
              </a:rPr>
              <a:t> (AWS) CLOUD</a:t>
            </a:r>
          </a:p>
          <a:p>
            <a:r>
              <a:rPr lang="sk-SK" dirty="0">
                <a:effectLst/>
              </a:rPr>
              <a:t>Alternatíva – platforma AZURE</a:t>
            </a:r>
          </a:p>
          <a:p>
            <a:pPr lvl="1"/>
            <a:r>
              <a:rPr lang="sk-SK" dirty="0">
                <a:effectLst/>
              </a:rPr>
              <a:t>Väčšina produktov EBSCO primárne využíva AWS na ukladanie dát a poskytovanie softvéru</a:t>
            </a:r>
          </a:p>
          <a:p>
            <a:pPr lvl="1"/>
            <a:r>
              <a:rPr lang="sk-SK" dirty="0">
                <a:effectLst/>
              </a:rPr>
              <a:t>FOLIO </a:t>
            </a:r>
            <a:r>
              <a:rPr lang="sk-SK" dirty="0" err="1">
                <a:effectLst/>
              </a:rPr>
              <a:t>Hosting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Services</a:t>
            </a:r>
            <a:r>
              <a:rPr lang="sk-SK" dirty="0">
                <a:effectLst/>
              </a:rPr>
              <a:t> umožňuje zákazníkom vybrať si možnosti </a:t>
            </a:r>
            <a:r>
              <a:rPr lang="sk-SK" dirty="0" err="1">
                <a:effectLst/>
              </a:rPr>
              <a:t>hostingu</a:t>
            </a:r>
            <a:r>
              <a:rPr lang="sk-SK" dirty="0">
                <a:effectLst/>
              </a:rPr>
              <a:t> v iných regiónoch</a:t>
            </a:r>
          </a:p>
          <a:p>
            <a:r>
              <a:rPr lang="sk-SK" dirty="0"/>
              <a:t>Alternatívy pre FOLIO KIS5G Slovensko</a:t>
            </a:r>
          </a:p>
          <a:p>
            <a:pPr lvl="1"/>
            <a:r>
              <a:rPr lang="sk-SK" dirty="0">
                <a:effectLst/>
              </a:rPr>
              <a:t>EBSCO </a:t>
            </a:r>
            <a:r>
              <a:rPr lang="sk-SK" dirty="0" err="1">
                <a:effectLst/>
              </a:rPr>
              <a:t>host</a:t>
            </a:r>
            <a:r>
              <a:rPr lang="sk-SK" dirty="0">
                <a:effectLst/>
              </a:rPr>
              <a:t> (licencie: </a:t>
            </a:r>
            <a:r>
              <a:rPr lang="sk-SK" dirty="0">
                <a:effectLst/>
                <a:hlinkClick r:id="rId3"/>
              </a:rPr>
              <a:t>https://www.ebsco.com/license-agreement</a:t>
            </a:r>
            <a:r>
              <a:rPr lang="sk-SK" dirty="0">
                <a:effectLst/>
              </a:rPr>
              <a:t> )</a:t>
            </a:r>
          </a:p>
          <a:p>
            <a:pPr lvl="1"/>
            <a:r>
              <a:rPr lang="sk-SK" dirty="0"/>
              <a:t>Vládny </a:t>
            </a:r>
            <a:r>
              <a:rPr lang="sk-SK" dirty="0" err="1"/>
              <a:t>cloud</a:t>
            </a:r>
            <a:r>
              <a:rPr lang="sk-SK" dirty="0"/>
              <a:t> (</a:t>
            </a:r>
            <a:r>
              <a:rPr lang="sk-SK" dirty="0">
                <a:hlinkClick r:id="rId4"/>
              </a:rPr>
              <a:t>https://mirri.gov.sk/sekcie/informatizacia/egovernment/vladny-cloud/</a:t>
            </a:r>
            <a:r>
              <a:rPr lang="sk-SK" dirty="0"/>
              <a:t> )</a:t>
            </a:r>
          </a:p>
          <a:p>
            <a:pPr lvl="1"/>
            <a:r>
              <a:rPr lang="sk-SK" dirty="0">
                <a:effectLst/>
              </a:rPr>
              <a:t>EBSCO FOLIO - </a:t>
            </a:r>
            <a:r>
              <a:rPr lang="sk-SK" dirty="0" err="1">
                <a:effectLst/>
              </a:rPr>
              <a:t>Open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source</a:t>
            </a:r>
            <a:r>
              <a:rPr lang="sk-SK" dirty="0">
                <a:effectLst/>
              </a:rPr>
              <a:t> softvér je pre knižnice úplne zadarmo. Jediné náklady sú </a:t>
            </a:r>
            <a:r>
              <a:rPr lang="sk-SK" dirty="0"/>
              <a:t>platy </a:t>
            </a:r>
            <a:r>
              <a:rPr lang="sk-SK" dirty="0">
                <a:effectLst/>
              </a:rPr>
              <a:t>personálu a za hosťovanie</a:t>
            </a:r>
          </a:p>
          <a:p>
            <a:pPr lvl="1"/>
            <a:endParaRPr lang="sk-SK" dirty="0">
              <a:effectLst/>
            </a:endParaRPr>
          </a:p>
          <a:p>
            <a:pPr lvl="1"/>
            <a:endParaRPr lang="sk-SK" dirty="0">
              <a:effectLst/>
            </a:endParaRPr>
          </a:p>
          <a:p>
            <a:pPr marL="457200" lvl="1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DC3BBF9-B2EB-E107-6682-F61F2079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008913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71063-0228-5C11-AE82-8C9F423A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Architektúra FOLIO</a:t>
            </a:r>
          </a:p>
        </p:txBody>
      </p:sp>
      <p:pic>
        <p:nvPicPr>
          <p:cNvPr id="4" name="Obrázok 1" descr="Schéma architektúry FOLIO">
            <a:extLst>
              <a:ext uri="{FF2B5EF4-FFF2-40B4-BE49-F238E27FC236}">
                <a16:creationId xmlns:a16="http://schemas.microsoft.com/office/drawing/2014/main" id="{3189EBCC-FE5F-BDA1-82F5-CFF5929DF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074" y="1550368"/>
            <a:ext cx="4805982" cy="48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F838BE2-DC89-CC41-F2DF-644DC45F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00674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62E12-4BCF-22E0-D86C-2AB4361B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Architektúra LSP FOLIO (podrobnejšia)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CF6921-02F4-BD05-62A8-0137CA6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F1AC21F-1378-D31B-4CCD-C2D4F6F8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Ostrava 21.09.2023 SVKOS workshop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EFD0D71-FB86-27F6-A068-F78DE473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284791"/>
            <a:ext cx="10515599" cy="48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6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AB32C-D70D-C13C-C557-08880F6B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Architektura</a:t>
            </a:r>
            <a:r>
              <a:rPr lang="sk-SK" dirty="0"/>
              <a:t> LSP MEDAD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E014DBB-FFDC-E1DC-F548-8644244A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4816" y="2186955"/>
            <a:ext cx="9118948" cy="3321472"/>
          </a:xfr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7E7A123-D2F1-F8B4-6474-63A9C4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58188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B7AFB-CD42-66B2-4B97-73C5347BF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Rozšírenie FOLIO 2021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044DD26-C764-3141-C82B-4FC787C3E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4570" y="1825625"/>
            <a:ext cx="6342859" cy="4351338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AE0769E-D760-48D3-AE3E-2D41D294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398547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1B15694-68CD-2D65-F025-BC1BA9B2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82781"/>
            <a:ext cx="10227733" cy="6519729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4A78378-4B47-845C-4A37-2F19299B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576664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8406F4D-8DC5-F79C-75CD-21ABD78E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566A4B2-483E-7C9F-70EB-CDE024A3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2" y="296126"/>
            <a:ext cx="10247177" cy="60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77205-3167-0C56-0FC7-15CF63BF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Situace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roce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80DD43-1028-90EE-A7FA-62AE0342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roprietární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produkty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nadále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dominují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(LIS)</a:t>
            </a:r>
          </a:p>
          <a:p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Knihovny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používají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proprietární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systémy pro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své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základní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akvizice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katalogizace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půjčování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sk-SK" sz="36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lternativy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otevřeným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zdrojovým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kódem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stále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více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konkurenceschopné</a:t>
            </a:r>
            <a:r>
              <a:rPr lang="sk-SK" sz="3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36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Platformy LSP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funkčně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sladěny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LIS a </a:t>
            </a:r>
            <a:r>
              <a:rPr lang="sk-SK" sz="36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představují</a:t>
            </a:r>
            <a:r>
              <a:rPr lang="sk-SK" sz="3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trend</a:t>
            </a:r>
            <a:endParaRPr lang="sk-SK" sz="36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3408971-FEA6-6C36-532E-DD01EBD5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750850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03BD8E0-342A-6521-81AB-C32ABE7D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3100BBE-F8AF-8EB7-A90B-32988AF2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5" y="255184"/>
            <a:ext cx="10382491" cy="6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1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3D199-F4C9-76D1-8CB5-FAF68B10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RERO+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DA164B-690C-34C3-C7BA-96C753DF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20000"/>
              </a:lnSpc>
              <a:spcAft>
                <a:spcPts val="600"/>
              </a:spcAft>
            </a:pPr>
            <a:r>
              <a:rPr lang="sk-SK" sz="3400" dirty="0">
                <a:latin typeface="Arial" panose="020B0604020202020204" pitchFamily="34" charset="0"/>
                <a:cs typeface="Arial" panose="020B0604020202020204" pitchFamily="34" charset="0"/>
              </a:rPr>
              <a:t>Prakticky funguje v 60 knižniciach – južné Švajčiarsko - nadácia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LSP RERO+ prešiel z formátu MARC21 na formát JSON.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Ukážka obsahuje ekvivalenty </a:t>
            </a:r>
            <a:r>
              <a:rPr lang="sk-SK" sz="3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Bibframe</a:t>
            </a:r>
            <a:r>
              <a:rPr lang="sk-SK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JSON, MARC</a:t>
            </a: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ako aj povinnosť a voliteľnosť dát.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Inovatívna katalogizácia - založené na </a:t>
            </a:r>
            <a:r>
              <a:rPr lang="sk-SK" sz="3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Bibframe 2.0</a:t>
            </a:r>
            <a:endParaRPr lang="sk-SK" sz="3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Medzi prvým rešpektuje pravidlá a postupy katalogizácie (na základe </a:t>
            </a:r>
            <a:r>
              <a:rPr lang="sk-SK" sz="3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RDA</a:t>
            </a: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Tieto pravidlá môžu byť odlišné v iných sieťach/inštanciách využívajúcich RERO ILS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Dobrá dokumentácia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124A704-5E00-5EC3-42AB-17FDAEA9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459295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1FD3895-43BA-C596-C41D-225B4122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9" y="78439"/>
            <a:ext cx="9927771" cy="6515375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26D2779-12EB-089F-DF5B-AF8D000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280691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CC0B57FB-9958-5A9C-C19E-2E669AB74574}"/>
              </a:ext>
            </a:extLst>
          </p:cNvPr>
          <p:cNvSpPr txBox="1"/>
          <p:nvPr/>
        </p:nvSpPr>
        <p:spPr>
          <a:xfrm>
            <a:off x="1191985" y="682093"/>
            <a:ext cx="9535885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k-SK" sz="1800" b="1" kern="10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Polia podľa entít LRM (FRBR)</a:t>
            </a:r>
            <a:endParaRPr lang="sk-SK" sz="1800" b="1" kern="100" dirty="0">
              <a:solidFill>
                <a:srgbClr val="222222"/>
              </a:solidFill>
              <a:effectLst/>
              <a:latin typeface="Segoe UI" panose="020B0502040204020203" pitchFamily="34" charset="0"/>
            </a:endParaRPr>
          </a:p>
          <a:p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Povinné políčka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-274320" algn="just">
              <a:spcBef>
                <a:spcPts val="2400"/>
              </a:spcBef>
              <a:spcAft>
                <a:spcPts val="600"/>
              </a:spcAft>
            </a:pP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Entita WORK</a:t>
            </a:r>
            <a:r>
              <a:rPr lang="sk-SK" sz="1400" b="1" kern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(DIELO; DÍLO)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Klasifikácia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/>
              </a:rPr>
              <a:t>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/>
              </a:rPr>
              <a:t>Obsah v (hostiteľský dokument)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/>
              </a:rPr>
              <a:t>Príspevok</a:t>
            </a:r>
            <a:endParaRPr lang="sk-SK" sz="1200" u="sng" dirty="0">
              <a:solidFill>
                <a:srgbClr val="007BFF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ATD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400"/>
              </a:spcBef>
              <a:spcAft>
                <a:spcPts val="600"/>
              </a:spcAft>
            </a:pP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Entita EXPRESSION (Vyjadrenie, </a:t>
            </a:r>
            <a:r>
              <a:rPr lang="sk-SK" sz="1400" b="1" u="sng" kern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Vyjádření</a:t>
            </a: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14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7"/>
              </a:rPr>
              <a:t>Farebný 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8"/>
              </a:rPr>
              <a:t>Ilustratívny obsah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9"/>
              </a:rPr>
              <a:t>Ďalší obsah</a:t>
            </a:r>
            <a:endParaRPr lang="sk-SK" sz="1200" u="sng" dirty="0">
              <a:solidFill>
                <a:srgbClr val="007BFF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k-SK" sz="1200" u="sng" dirty="0">
                <a:solidFill>
                  <a:srgbClr val="007B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ATD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400"/>
              </a:spcBef>
              <a:spcAft>
                <a:spcPts val="600"/>
              </a:spcAft>
            </a:pPr>
            <a:r>
              <a:rPr lang="sk-SK" sz="1400" b="1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Entita MANIFESTATION (VYKONANIE, PROVEDENÍ)</a:t>
            </a:r>
            <a:endParaRPr lang="sk-SK" sz="1400" b="1" kern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0"/>
              </a:rPr>
              <a:t>URL adresa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Iné vydanie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1"/>
              </a:rPr>
              <a:t>Podmienky používania a prístupu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2"/>
              </a:rPr>
              <a:t>dátum autorských práv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3"/>
              </a:rPr>
              <a:t>Rozmery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4"/>
              </a:rPr>
              <a:t>Bibliografický formát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15"/>
              </a:rPr>
              <a:t>Identifikátor</a:t>
            </a:r>
            <a:endParaRPr lang="sk-SK" sz="1200" u="sng" dirty="0">
              <a:solidFill>
                <a:srgbClr val="007BFF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sk-SK" sz="1200" u="sng" dirty="0">
                <a:solidFill>
                  <a:srgbClr val="007B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ATD</a:t>
            </a:r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sk-SK" sz="12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EFF9E13-EDCD-1C64-E508-E98442C1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263559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CA5C-9B2A-F66D-3FE7-F9253506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085"/>
          </a:xfrm>
        </p:spPr>
        <p:txBody>
          <a:bodyPr/>
          <a:lstStyle/>
          <a:p>
            <a:r>
              <a:rPr lang="sk-SK" dirty="0"/>
              <a:t>Možnosti realizácie – príklad možnosti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D2E6C5-AC04-2620-48A1-C5EE5C59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68636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sk-SK" cap="all" dirty="0">
                <a:latin typeface="Arial" panose="020B0604020202020204" pitchFamily="34" charset="0"/>
                <a:cs typeface="Arial" panose="020B0604020202020204" pitchFamily="34" charset="0"/>
              </a:rPr>
              <a:t>Vyhlásená výzva </a:t>
            </a:r>
            <a:r>
              <a:rPr lang="sk-SK" b="0" i="0" dirty="0">
                <a:solidFill>
                  <a:srgbClr val="1D2634"/>
                </a:solidFill>
                <a:effectLst/>
                <a:latin typeface="Roboto" panose="02000000000000000000" pitchFamily="2" charset="0"/>
              </a:rPr>
              <a:t>29.9.2023</a:t>
            </a:r>
          </a:p>
          <a:p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EFRR - Európsky fond regionálneho rozvoja (2021-2027)</a:t>
            </a:r>
            <a:r>
              <a:rPr lang="sk-SK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ÝZVA</a:t>
            </a:r>
            <a:endParaRPr lang="sk-SK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PSK-MIRRI-604-2023-DV-EFRR - Zvýšenie dostupnosti systémov verejnej správy (</a:t>
            </a:r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https://www.itms2014.sk/vyzva</a:t>
            </a:r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l"/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13 750 000,00 €</a:t>
            </a:r>
          </a:p>
          <a:p>
            <a:pPr algn="l"/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CIEĽ: zvýšiť dostupnosť informačných systémov verejnej správy.</a:t>
            </a:r>
          </a:p>
          <a:p>
            <a:pPr algn="l"/>
            <a:r>
              <a:rPr lang="sk-SK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prioritne o použitie služieb verejnej alebo privátnej časti vládneho </a:t>
            </a:r>
            <a:r>
              <a:rPr lang="sk-SK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cloudu</a:t>
            </a:r>
            <a:endParaRPr lang="sk-SK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Aktivita KIS5G?: 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Budovanie aplikačnej a technologickej architektúry na princípoch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postavenej na bezpečnej sieti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Govnet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podpora rozširovania služieb vládneho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cloudu</a:t>
            </a:r>
            <a:r>
              <a:rPr lang="sk-SK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vrátane prevádzkových nákladov</a:t>
            </a:r>
            <a:endParaRPr lang="sk-SK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k-SK" b="1" i="0" dirty="0">
              <a:solidFill>
                <a:srgbClr val="1D2634"/>
              </a:solidFill>
              <a:effectLst/>
              <a:latin typeface="Roboto Slab" pitchFamily="2" charset="0"/>
            </a:endParaRPr>
          </a:p>
          <a:p>
            <a:pPr algn="l"/>
            <a:endParaRPr lang="sk-SK" b="1" i="0" dirty="0">
              <a:solidFill>
                <a:srgbClr val="1D2634"/>
              </a:solidFill>
              <a:effectLst/>
              <a:latin typeface="Roboto Slab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AFCC16F-D0A9-9590-E9A8-5F8644EC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055775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3B415-6FBA-2884-0B13-64D77229B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 </a:t>
            </a:r>
            <a:r>
              <a:rPr lang="sk-SK" dirty="0">
                <a:sym typeface="Wingdings" pitchFamily="2" charset="2"/>
              </a:rPr>
              <a:t>)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A670F-9030-0A6F-247C-734B98068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dusan.katuscak@fpf.slu.cz</a:t>
            </a:r>
            <a:endParaRPr lang="sk-SK" dirty="0"/>
          </a:p>
          <a:p>
            <a:r>
              <a:rPr lang="sk-SK" dirty="0">
                <a:hlinkClick r:id="rId3"/>
              </a:rPr>
              <a:t>dusankatuscak@gmail.com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74858EE-88B0-675A-DB76-387DFED7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03443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6EC92-8017-24D4-022F-1FA843CE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Najrozšírenejšie otvorené ILS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E1137B-BEE8-A22E-5A48-5A464A4DD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4000" b="1" dirty="0">
                <a:latin typeface="Arial" panose="020B0604020202020204" pitchFamily="34" charset="0"/>
                <a:cs typeface="Arial" panose="020B0604020202020204" pitchFamily="34" charset="0"/>
              </a:rPr>
              <a:t>KOHA</a:t>
            </a:r>
          </a:p>
          <a:p>
            <a:r>
              <a:rPr lang="sk-SK" sz="4000" b="1" kern="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Evergreen </a:t>
            </a:r>
            <a:endParaRPr lang="sk-SK" sz="4000" b="1" kern="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k-SK" sz="3600" kern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 systémy sú veľmi vyspelé</a:t>
            </a:r>
          </a:p>
          <a:p>
            <a:pPr lvl="1"/>
            <a:r>
              <a:rPr lang="sk-SK" sz="3600" kern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Rozvíjajú ich komunity – dobrá participácia</a:t>
            </a:r>
          </a:p>
          <a:p>
            <a:pPr lvl="1"/>
            <a:r>
              <a:rPr lang="sk-SK" sz="3600" kern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má voľne dostupné programy</a:t>
            </a:r>
          </a:p>
          <a:p>
            <a:pPr lvl="1"/>
            <a:r>
              <a:rPr lang="sk-SK" sz="3600" kern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 vhodné pre menšie a stredné knižnice</a:t>
            </a:r>
          </a:p>
          <a:p>
            <a:pPr lvl="1"/>
            <a:r>
              <a:rPr lang="sk-SK" sz="3600" kern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Nahrádzajú proprietárne systémy</a:t>
            </a:r>
          </a:p>
          <a:p>
            <a:pPr lvl="1"/>
            <a:r>
              <a:rPr lang="sk-SK" sz="3600" kern="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sú to však platformy (LSP)!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EA5FBE1-0146-75B5-4CAD-C463FE4A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419700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C5437-9642-255F-D398-36C9B391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78C5CA-4F0C-5905-3674-870A64BB5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otevřený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integrovaný knihovní systém </a:t>
            </a:r>
          </a:p>
          <a:p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odporu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poskytují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společnosti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</a:p>
          <a:p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knihovny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provozovat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Koha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bez externí podpory</a:t>
            </a:r>
          </a:p>
          <a:p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vývojový tím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Koha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používa platformu </a:t>
            </a:r>
            <a:r>
              <a:rPr lang="sk-SK" i="1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Bugzilla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nástroj na sledovanie problémov vyvinutý nadáciou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Mozilla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Foundation</a:t>
            </a:r>
            <a:endParaRPr lang="sk-SK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i="1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Bugzilla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umožňuje komunite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Koha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sledovať chyby a požiadavky na vylepšenia a sledovať novinky </a:t>
            </a:r>
            <a:endParaRPr lang="sk-SK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Významnou podporou platformy </a:t>
            </a:r>
            <a:r>
              <a:rPr lang="sk-SK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Koha</a:t>
            </a:r>
            <a:r>
              <a:rPr lang="sk-SK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sk-SK" i="1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Aspen</a:t>
            </a:r>
            <a:r>
              <a:rPr lang="sk-SK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i="1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discovery</a:t>
            </a:r>
            <a:r>
              <a:rPr lang="sk-SK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systém od </a:t>
            </a:r>
            <a:r>
              <a:rPr lang="sk-SK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ByWater</a:t>
            </a:r>
            <a:r>
              <a:rPr lang="sk-SK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Solutions</a:t>
            </a:r>
            <a:endParaRPr lang="sk-SK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A7E3624-34CC-1D39-7938-0A355828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67462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6C25E1E-77AC-1CA2-3FCA-CB26DAA0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" y="266335"/>
            <a:ext cx="11283043" cy="6517102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FC0AEDC-72E0-481D-BC17-5D0A190C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311639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1A29B-0CE7-06E0-4758-58E2A59B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KOHA DEMO zamestnanecký web klient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D1487A15-2C12-352A-10E9-C30473DD1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896" y="1825625"/>
            <a:ext cx="8238207" cy="4351338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6404896-A4DD-470C-72A6-E4EBE7F4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22198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365B9-CCC6-1CDC-8151-98BD8896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KOHA DEMO OPAC osobný účet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D2C617F9-40FF-9E10-731D-2F6F2D05B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33699"/>
            <a:ext cx="9713032" cy="4743264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CEF7326-0E1B-4EBB-FBEB-D0F96869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Ostrava 21.09.2023 SVKOS workshop </a:t>
            </a:r>
          </a:p>
        </p:txBody>
      </p:sp>
    </p:spTree>
    <p:extLst>
      <p:ext uri="{BB962C8B-B14F-4D97-AF65-F5344CB8AC3E}">
        <p14:creationId xmlns:p14="http://schemas.microsoft.com/office/powerpoint/2010/main" val="1580262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8672</Words>
  <Application>Microsoft Macintosh PowerPoint</Application>
  <PresentationFormat>Širokouhlá</PresentationFormat>
  <Paragraphs>600</Paragraphs>
  <Slides>45</Slides>
  <Notes>40</Notes>
  <HiddenSlides>0</HiddenSlides>
  <MMClips>0</MMClips>
  <ScaleCrop>false</ScaleCrop>
  <HeadingPairs>
    <vt:vector size="8" baseType="variant">
      <vt:variant>
        <vt:lpstr>Použité písma</vt:lpstr>
      </vt:variant>
      <vt:variant>
        <vt:i4>17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64" baseType="lpstr">
      <vt:lpstr>adobe-caslon-pro</vt:lpstr>
      <vt:lpstr>Arial</vt:lpstr>
      <vt:lpstr>Arial</vt:lpstr>
      <vt:lpstr>Calibri</vt:lpstr>
      <vt:lpstr>Calibri Light</vt:lpstr>
      <vt:lpstr>futura-pt</vt:lpstr>
      <vt:lpstr>Georgia</vt:lpstr>
      <vt:lpstr>Inconsolata</vt:lpstr>
      <vt:lpstr>Roboto</vt:lpstr>
      <vt:lpstr>Roboto Mono</vt:lpstr>
      <vt:lpstr>Roboto Slab</vt:lpstr>
      <vt:lpstr>Segoe UI</vt:lpstr>
      <vt:lpstr>Segoe UI Web (East European)</vt:lpstr>
      <vt:lpstr>Source Sans Pro</vt:lpstr>
      <vt:lpstr>Symbol</vt:lpstr>
      <vt:lpstr>Times New Roman</vt:lpstr>
      <vt:lpstr>var(--chakra-fonts-heading)</vt:lpstr>
      <vt:lpstr>Motív Office</vt:lpstr>
      <vt:lpstr>Dokument</vt:lpstr>
      <vt:lpstr>Nové otevřené systémy pro knihovny</vt:lpstr>
      <vt:lpstr>Cíl odborné pomoci</vt:lpstr>
      <vt:lpstr>Pojem LSP</vt:lpstr>
      <vt:lpstr>Situace v roce 2023</vt:lpstr>
      <vt:lpstr>Najrozšírenejšie otvorené ILS</vt:lpstr>
      <vt:lpstr>KOHA</vt:lpstr>
      <vt:lpstr>Prezentácia programu PowerPoint</vt:lpstr>
      <vt:lpstr>KOHA DEMO zamestnanecký web klient</vt:lpstr>
      <vt:lpstr>KOHA DEMO OPAC osobný účet</vt:lpstr>
      <vt:lpstr>KOHA atribúty</vt:lpstr>
      <vt:lpstr>Koha – technické údaje</vt:lpstr>
      <vt:lpstr>KOHA v Česku</vt:lpstr>
      <vt:lpstr>Platformy (LSP)</vt:lpstr>
      <vt:lpstr>Cesta ku otvoreným knižničným systémom</vt:lpstr>
      <vt:lpstr>ILS a LSP z pohledu veřejných zakázek </vt:lpstr>
      <vt:lpstr>Prezentácia programu PowerPoint</vt:lpstr>
      <vt:lpstr>Prezentácia programu PowerPoint</vt:lpstr>
      <vt:lpstr>Prezentácia programu PowerPoint</vt:lpstr>
      <vt:lpstr>Projekt CARDS ČESKO (CARDS, 2021) </vt:lpstr>
      <vt:lpstr>Cíle CARDIS</vt:lpstr>
      <vt:lpstr>PROČ?</vt:lpstr>
      <vt:lpstr>Účastníci </vt:lpstr>
      <vt:lpstr>Podmínky úspěšné realizace </vt:lpstr>
      <vt:lpstr>Finance z projektu CARDIS</vt:lpstr>
      <vt:lpstr>Současná situace (podzim 2023) </vt:lpstr>
      <vt:lpstr>Můj osobní názor na koncept CARDIS</vt:lpstr>
      <vt:lpstr>Osobní poznámky a dotazy </vt:lpstr>
      <vt:lpstr>Švajčiarske skúsenosti (RERO, RENOVAUD, SLSP, RERO+)</vt:lpstr>
      <vt:lpstr>ALMA a PRIMO v systémech Renouvaud  a SLSP </vt:lpstr>
      <vt:lpstr>Formy interakcie s ExLibris </vt:lpstr>
      <vt:lpstr>Návrh</vt:lpstr>
      <vt:lpstr>FOLIO - úplne nová LSP </vt:lpstr>
      <vt:lpstr>EBSCO a FOLIO</vt:lpstr>
      <vt:lpstr>Architektúra FOLIO</vt:lpstr>
      <vt:lpstr>Architektúra LSP FOLIO (podrobnejšia)</vt:lpstr>
      <vt:lpstr>Architektura LSP MEDAD</vt:lpstr>
      <vt:lpstr>Rozšírenie FOLIO 2021</vt:lpstr>
      <vt:lpstr>Prezentácia programu PowerPoint</vt:lpstr>
      <vt:lpstr>Prezentácia programu PowerPoint</vt:lpstr>
      <vt:lpstr>Prezentácia programu PowerPoint</vt:lpstr>
      <vt:lpstr>RERO+</vt:lpstr>
      <vt:lpstr>Prezentácia programu PowerPoint</vt:lpstr>
      <vt:lpstr>Prezentácia programu PowerPoint</vt:lpstr>
      <vt:lpstr>Možnosti realizácie – príklad možnosti</vt:lpstr>
      <vt:lpstr>Ďakujem za pozornosť )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otevřené systémy pro knihovny</dc:title>
  <dc:creator>Dusan Katuscak</dc:creator>
  <cp:lastModifiedBy>Dusan Katuscak</cp:lastModifiedBy>
  <cp:revision>58</cp:revision>
  <dcterms:created xsi:type="dcterms:W3CDTF">2023-09-19T14:07:59Z</dcterms:created>
  <dcterms:modified xsi:type="dcterms:W3CDTF">2024-01-09T10:28:50Z</dcterms:modified>
</cp:coreProperties>
</file>