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64" r:id="rId2"/>
    <p:sldId id="329" r:id="rId3"/>
    <p:sldId id="332" r:id="rId4"/>
    <p:sldId id="330" r:id="rId5"/>
    <p:sldId id="331" r:id="rId6"/>
    <p:sldId id="333" r:id="rId7"/>
    <p:sldId id="334" r:id="rId8"/>
    <p:sldId id="342" r:id="rId9"/>
    <p:sldId id="292" r:id="rId10"/>
    <p:sldId id="315" r:id="rId11"/>
    <p:sldId id="340" r:id="rId12"/>
    <p:sldId id="335" r:id="rId13"/>
    <p:sldId id="336" r:id="rId14"/>
    <p:sldId id="337" r:id="rId15"/>
    <p:sldId id="339" r:id="rId16"/>
    <p:sldId id="338" r:id="rId17"/>
    <p:sldId id="297" r:id="rId18"/>
    <p:sldId id="298" r:id="rId19"/>
    <p:sldId id="302" r:id="rId20"/>
    <p:sldId id="304" r:id="rId21"/>
    <p:sldId id="260" r:id="rId22"/>
    <p:sldId id="261" r:id="rId23"/>
    <p:sldId id="274" r:id="rId24"/>
    <p:sldId id="262" r:id="rId25"/>
    <p:sldId id="263" r:id="rId26"/>
    <p:sldId id="346" r:id="rId27"/>
    <p:sldId id="266" r:id="rId28"/>
    <p:sldId id="267" r:id="rId29"/>
    <p:sldId id="307" r:id="rId30"/>
    <p:sldId id="347" r:id="rId31"/>
    <p:sldId id="310" r:id="rId32"/>
    <p:sldId id="362" r:id="rId33"/>
    <p:sldId id="344" r:id="rId34"/>
    <p:sldId id="270" r:id="rId35"/>
    <p:sldId id="271" r:id="rId36"/>
    <p:sldId id="348" r:id="rId37"/>
    <p:sldId id="289" r:id="rId38"/>
    <p:sldId id="357" r:id="rId39"/>
    <p:sldId id="349" r:id="rId40"/>
    <p:sldId id="350" r:id="rId41"/>
    <p:sldId id="324" r:id="rId42"/>
    <p:sldId id="325" r:id="rId43"/>
    <p:sldId id="293" r:id="rId44"/>
    <p:sldId id="361" r:id="rId45"/>
    <p:sldId id="352" r:id="rId46"/>
    <p:sldId id="359" r:id="rId47"/>
    <p:sldId id="353" r:id="rId48"/>
    <p:sldId id="354" r:id="rId49"/>
    <p:sldId id="355" r:id="rId50"/>
    <p:sldId id="356" r:id="rId51"/>
    <p:sldId id="305" r:id="rId52"/>
    <p:sldId id="299" r:id="rId53"/>
    <p:sldId id="277" r:id="rId54"/>
    <p:sldId id="278" r:id="rId55"/>
    <p:sldId id="294" r:id="rId56"/>
    <p:sldId id="351" r:id="rId57"/>
    <p:sldId id="311" r:id="rId58"/>
    <p:sldId id="360" r:id="rId59"/>
    <p:sldId id="358" r:id="rId60"/>
  </p:sldIdLst>
  <p:sldSz cx="12188825" cy="6858000"/>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9EC"/>
          </a:solidFill>
        </a:fill>
      </a:tcStyle>
    </a:wholeTbl>
    <a:band1H>
      <a:tcStyle>
        <a:tcBdr/>
        <a:fill>
          <a:solidFill>
            <a:srgbClr val="CFD0D6"/>
          </a:solidFill>
        </a:fill>
      </a:tcStyle>
    </a:band1H>
    <a:band2H>
      <a:tcStyle>
        <a:tcBdr/>
      </a:tcStyle>
    </a:band2H>
    <a:band1V>
      <a:tcStyle>
        <a:tcBdr/>
        <a:fill>
          <a:solidFill>
            <a:srgbClr val="CFD0D6"/>
          </a:solidFill>
        </a:fill>
      </a:tcStyle>
    </a:band1V>
    <a:band2V>
      <a:tcStyle>
        <a:tcBdr/>
      </a:tcStyle>
    </a:band2V>
    <a:lastCol>
      <a:tcTxStyle b="on">
        <a:font>
          <a:latin typeface="+mn-lt"/>
          <a:ea typeface="+mn-ea"/>
          <a:cs typeface="+mn-cs"/>
        </a:font>
        <a:srgbClr val="FFFFFF"/>
      </a:tcTxStyle>
      <a:tcStyle>
        <a:tcBdr/>
        <a:fill>
          <a:solidFill>
            <a:srgbClr val="414E77"/>
          </a:solidFill>
        </a:fill>
      </a:tcStyle>
    </a:lastCol>
    <a:firstCol>
      <a:tcTxStyle b="on">
        <a:font>
          <a:latin typeface="+mn-lt"/>
          <a:ea typeface="+mn-ea"/>
          <a:cs typeface="+mn-cs"/>
        </a:font>
        <a:srgbClr val="FFFFFF"/>
      </a:tcTxStyle>
      <a:tcStyle>
        <a:tcBdr/>
        <a:fill>
          <a:solidFill>
            <a:srgbClr val="414E7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14E7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14E77"/>
          </a:solidFill>
        </a:fill>
      </a:tcStyle>
    </a:firstRow>
  </a:tblStyle>
  <a:tblStyle styleId="{B301B821-A1FF-4177-AEE7-76D212191A09}" styleName="">
    <a:wholeTbl>
      <a:tcTxStyle>
        <a:font>
          <a:latin typeface="+mn-lt"/>
          <a:ea typeface="+mn-ea"/>
          <a:cs typeface="+mn-cs"/>
        </a:font>
        <a:srgbClr val="374C81"/>
      </a:tcTxStyle>
      <a:tcStyle>
        <a:tcBdr>
          <a:left>
            <a:ln w="12701" cap="flat" cmpd="sng" algn="ctr">
              <a:solidFill>
                <a:srgbClr val="414E77"/>
              </a:solidFill>
              <a:prstDash val="solid"/>
              <a:round/>
              <a:headEnd type="none" w="med" len="med"/>
              <a:tailEnd type="none" w="med" len="med"/>
            </a:ln>
          </a:left>
          <a:right>
            <a:ln w="12701" cap="flat" cmpd="sng" algn="ctr">
              <a:solidFill>
                <a:srgbClr val="414E77"/>
              </a:solidFill>
              <a:prstDash val="solid"/>
              <a:round/>
              <a:headEnd type="none" w="med" len="med"/>
              <a:tailEnd type="none" w="med" len="med"/>
            </a:ln>
          </a:right>
          <a:top>
            <a:ln w="12701" cap="flat" cmpd="sng" algn="ctr">
              <a:solidFill>
                <a:srgbClr val="414E77"/>
              </a:solidFill>
              <a:prstDash val="solid"/>
              <a:round/>
              <a:headEnd type="none" w="med" len="med"/>
              <a:tailEnd type="none" w="med" len="med"/>
            </a:ln>
          </a:top>
          <a:bottom>
            <a:ln w="12701" cap="flat" cmpd="sng" algn="ctr">
              <a:solidFill>
                <a:srgbClr val="414E77"/>
              </a:solidFill>
              <a:prstDash val="solid"/>
              <a:round/>
              <a:headEnd type="none" w="med" len="med"/>
              <a:tailEnd type="none" w="med" len="med"/>
            </a:ln>
          </a:bottom>
        </a:tcBdr>
        <a:fill>
          <a:solidFill>
            <a:srgbClr val="FFFFFF"/>
          </a:solidFill>
        </a:fill>
      </a:tcStyle>
    </a:wholeTbl>
    <a:band1H>
      <a:tcStyle>
        <a:tcBdr/>
        <a:fill>
          <a:solidFill>
            <a:srgbClr val="E8E9EC"/>
          </a:solidFill>
        </a:fill>
      </a:tcStyle>
    </a:band1H>
    <a:band1V>
      <a:tcStyle>
        <a:tcBdr/>
        <a:fill>
          <a:solidFill>
            <a:srgbClr val="E8E9E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14E77"/>
          </a:solidFill>
        </a:fill>
      </a:tcStyle>
    </a:firstRow>
  </a:tblStyle>
  <a:tblStyle styleId="{21E4AEA4-8DFA-4A89-87EB-49C32662AFE0}"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F5"/>
          </a:solidFill>
        </a:fill>
      </a:tcStyle>
    </a:wholeTbl>
    <a:band1H>
      <a:tcStyle>
        <a:tcBdr/>
        <a:fill>
          <a:solidFill>
            <a:srgbClr val="D5E2EA"/>
          </a:solidFill>
        </a:fill>
      </a:tcStyle>
    </a:band1H>
    <a:band2H>
      <a:tcStyle>
        <a:tcBdr/>
      </a:tcStyle>
    </a:band2H>
    <a:band1V>
      <a:tcStyle>
        <a:tcBdr/>
        <a:fill>
          <a:solidFill>
            <a:srgbClr val="D5E2EA"/>
          </a:solidFill>
        </a:fill>
      </a:tcStyle>
    </a:band1V>
    <a:band2V>
      <a:tcStyle>
        <a:tcBdr/>
      </a:tcStyle>
    </a:band2V>
    <a:lastCol>
      <a:tcTxStyle b="on">
        <a:font>
          <a:latin typeface="+mn-lt"/>
          <a:ea typeface="+mn-ea"/>
          <a:cs typeface="+mn-cs"/>
        </a:font>
        <a:srgbClr val="FFFFFF"/>
      </a:tcTxStyle>
      <a:tcStyle>
        <a:tcBdr/>
        <a:fill>
          <a:solidFill>
            <a:srgbClr val="70AAC4"/>
          </a:solidFill>
        </a:fill>
      </a:tcStyle>
    </a:lastCol>
    <a:firstCol>
      <a:tcTxStyle b="on">
        <a:font>
          <a:latin typeface="+mn-lt"/>
          <a:ea typeface="+mn-ea"/>
          <a:cs typeface="+mn-cs"/>
        </a:font>
        <a:srgbClr val="FFFFFF"/>
      </a:tcTxStyle>
      <a:tcStyle>
        <a:tcBdr/>
        <a:fill>
          <a:solidFill>
            <a:srgbClr val="70AA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A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AC4"/>
          </a:solidFill>
        </a:fill>
      </a:tcStyle>
    </a:firstRow>
  </a:tblStyle>
  <a:tblStyle styleId="{69012ECD-51FC-41F1-AA8D-1B2483CD663E}" styleName="">
    <a:wholeTbl>
      <a:tcTxStyle>
        <a:font>
          <a:latin typeface="+mn-lt"/>
          <a:ea typeface="+mn-ea"/>
          <a:cs typeface="+mn-cs"/>
        </a:font>
        <a:srgbClr val="374C81"/>
      </a:tcTxStyle>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wholeTbl>
    <a:band1H>
      <a:tcStyle>
        <a:tcBdr>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band1H>
    <a:band1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1V>
    <a:band2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14E7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1" autoAdjust="0"/>
    <p:restoredTop sz="81719" autoAdjust="0"/>
  </p:normalViewPr>
  <p:slideViewPr>
    <p:cSldViewPr snapToGrid="0">
      <p:cViewPr varScale="1">
        <p:scale>
          <a:sx n="103" d="100"/>
          <a:sy n="103" d="100"/>
        </p:scale>
        <p:origin x="240" y="176"/>
      </p:cViewPr>
      <p:guideLst/>
    </p:cSldViewPr>
  </p:slideViewPr>
  <p:notesTextViewPr>
    <p:cViewPr>
      <p:scale>
        <a:sx n="1" d="1"/>
        <a:sy n="1" d="1"/>
      </p:scale>
      <p:origin x="0" y="-2848"/>
    </p:cViewPr>
  </p:notesTextViewPr>
  <p:notesViewPr>
    <p:cSldViewPr snapToGrid="0">
      <p:cViewPr varScale="1">
        <p:scale>
          <a:sx n="96" d="100"/>
          <a:sy n="96" d="100"/>
        </p:scale>
        <p:origin x="326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Zástupný objekt hlavičky 1">
            <a:extLst>
              <a:ext uri="{FF2B5EF4-FFF2-40B4-BE49-F238E27FC236}">
                <a16:creationId xmlns:a16="http://schemas.microsoft.com/office/drawing/2014/main" id="{B9CD1142-0FA2-8769-1811-AB87DDD7A2FD}"/>
              </a:ext>
            </a:extLst>
          </p:cNvPr>
          <p:cNvSpPr txBox="1">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39" name="Zástupný objekt dátumu 2">
            <a:extLst>
              <a:ext uri="{FF2B5EF4-FFF2-40B4-BE49-F238E27FC236}">
                <a16:creationId xmlns:a16="http://schemas.microsoft.com/office/drawing/2014/main" id="{62557499-228E-9218-96AB-8E281C370567}"/>
              </a:ext>
            </a:extLst>
          </p:cNvPr>
          <p:cNvSpPr txBox="1">
            <a:spLocks noGrp="1" noChangeArrowheads="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70C58E28-0A38-7840-AEBE-FEAE848C9A01}" type="datetime1">
              <a:rPr lang="sk-SK" altLang="sk-SK"/>
              <a:pPr>
                <a:defRPr/>
              </a:pPr>
              <a:t>9.1.2024</a:t>
            </a:fld>
            <a:endParaRPr lang="sk-SK" altLang="sk-SK"/>
          </a:p>
        </p:txBody>
      </p:sp>
      <p:sp>
        <p:nvSpPr>
          <p:cNvPr id="14340" name="Zástupný objekt päty 3">
            <a:extLst>
              <a:ext uri="{FF2B5EF4-FFF2-40B4-BE49-F238E27FC236}">
                <a16:creationId xmlns:a16="http://schemas.microsoft.com/office/drawing/2014/main" id="{0D20D5F9-EBA0-31F0-DF92-D930073F0761}"/>
              </a:ext>
            </a:extLst>
          </p:cNvPr>
          <p:cNvSpPr txBox="1">
            <a:spLocks noGrp="1" noChangeArrowheads="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41" name="Zástupný objekt čísla snímky 4">
            <a:extLst>
              <a:ext uri="{FF2B5EF4-FFF2-40B4-BE49-F238E27FC236}">
                <a16:creationId xmlns:a16="http://schemas.microsoft.com/office/drawing/2014/main" id="{154EC5E0-D648-4CCD-1C25-7571CCAF89C9}"/>
              </a:ext>
            </a:extLst>
          </p:cNvPr>
          <p:cNvSpPr txBox="1">
            <a:spLocks noGrp="1" noChangeArrowheads="1"/>
          </p:cNvSpPr>
          <p:nvPr>
            <p:ph type="sldNum" sz="quarter" idx="3"/>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44C8F132-7258-CD4D-A4B2-4BBB6083FF08}" type="slidenum">
              <a:rPr lang="sk-SK" altLang="sk-SK"/>
              <a:pPr>
                <a:defRPr/>
              </a:pPr>
              <a:t>‹#›</a:t>
            </a:fld>
            <a:endParaRPr lang="sk-SK"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objekt hlavičky 1">
            <a:extLst>
              <a:ext uri="{FF2B5EF4-FFF2-40B4-BE49-F238E27FC236}">
                <a16:creationId xmlns:a16="http://schemas.microsoft.com/office/drawing/2014/main" id="{417F1ECA-6494-8439-B6EF-750A2A6A70C1}"/>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3" name="Zástupný objekt dátumu 2">
            <a:extLst>
              <a:ext uri="{FF2B5EF4-FFF2-40B4-BE49-F238E27FC236}">
                <a16:creationId xmlns:a16="http://schemas.microsoft.com/office/drawing/2014/main" id="{16F9F70D-A348-174E-D935-F5C6F4F68A30}"/>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F656EFA8-C968-864D-9F3C-F32479B540BD}" type="datetime1">
              <a:rPr lang="sk-SK"/>
              <a:pPr>
                <a:defRPr/>
              </a:pPr>
              <a:t>9.1.2024</a:t>
            </a:fld>
            <a:endParaRPr/>
          </a:p>
        </p:txBody>
      </p:sp>
      <p:sp>
        <p:nvSpPr>
          <p:cNvPr id="11268" name="Zástupný objekt obrazu snímky 3">
            <a:extLst>
              <a:ext uri="{FF2B5EF4-FFF2-40B4-BE49-F238E27FC236}">
                <a16:creationId xmlns:a16="http://schemas.microsoft.com/office/drawing/2014/main" id="{8F311B3A-42A5-AD9D-0C85-E3435F090C04}"/>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Zástupný objekt poznámok 4">
            <a:extLst>
              <a:ext uri="{FF2B5EF4-FFF2-40B4-BE49-F238E27FC236}">
                <a16:creationId xmlns:a16="http://schemas.microsoft.com/office/drawing/2014/main" id="{F5146015-C128-C1EE-F6EC-4720E00C7531}"/>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sk-SK" noProof="0"/>
              <a:t>Upraviť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objekt päty 5">
            <a:extLst>
              <a:ext uri="{FF2B5EF4-FFF2-40B4-BE49-F238E27FC236}">
                <a16:creationId xmlns:a16="http://schemas.microsoft.com/office/drawing/2014/main" id="{4414C0F7-2C39-EA68-4890-B718DCDA2AE6}"/>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7" name="Zástupný objekt čísla snímky 6">
            <a:extLst>
              <a:ext uri="{FF2B5EF4-FFF2-40B4-BE49-F238E27FC236}">
                <a16:creationId xmlns:a16="http://schemas.microsoft.com/office/drawing/2014/main" id="{C3C2EE2C-77E8-3D97-606A-36FF311F1E46}"/>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8C913633-777E-E945-80F1-B7953EF3203E}" type="slidenum">
              <a:rPr/>
              <a:pPr>
                <a:defRPr/>
              </a:pPr>
              <a:t>‹#›</a:t>
            </a:fld>
            <a:endParaRPr/>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0"/>
      </a:spcBef>
      <a:spcAft>
        <a:spcPct val="0"/>
      </a:spcAft>
      <a:defRPr lang="sk-SK" sz="1600" kern="1200">
        <a:solidFill>
          <a:srgbClr val="000000"/>
        </a:solidFill>
        <a:latin typeface="Century Gothic"/>
      </a:defRPr>
    </a:lvl1pPr>
    <a:lvl2pPr marL="608013" lvl="1" algn="l" defTabSz="1217613" rtl="0" eaLnBrk="0" fontAlgn="base" hangingPunct="0">
      <a:spcBef>
        <a:spcPct val="0"/>
      </a:spcBef>
      <a:spcAft>
        <a:spcPct val="0"/>
      </a:spcAft>
      <a:defRPr lang="sk-SK" sz="1600" kern="1200">
        <a:solidFill>
          <a:srgbClr val="000000"/>
        </a:solidFill>
        <a:latin typeface="Century Gothic"/>
      </a:defRPr>
    </a:lvl2pPr>
    <a:lvl3pPr marL="1217613" lvl="2" algn="l" defTabSz="1217613" rtl="0" eaLnBrk="0" fontAlgn="base" hangingPunct="0">
      <a:spcBef>
        <a:spcPct val="0"/>
      </a:spcBef>
      <a:spcAft>
        <a:spcPct val="0"/>
      </a:spcAft>
      <a:defRPr lang="sk-SK" sz="1600" kern="1200">
        <a:solidFill>
          <a:srgbClr val="000000"/>
        </a:solidFill>
        <a:latin typeface="Century Gothic"/>
      </a:defRPr>
    </a:lvl3pPr>
    <a:lvl4pPr marL="1827213" lvl="3" algn="l" defTabSz="1217613" rtl="0" eaLnBrk="0" fontAlgn="base" hangingPunct="0">
      <a:spcBef>
        <a:spcPct val="0"/>
      </a:spcBef>
      <a:spcAft>
        <a:spcPct val="0"/>
      </a:spcAft>
      <a:defRPr lang="sk-SK" sz="1600" kern="1200">
        <a:solidFill>
          <a:srgbClr val="000000"/>
        </a:solidFill>
        <a:latin typeface="Century Gothic"/>
      </a:defRPr>
    </a:lvl4pPr>
    <a:lvl5pPr marL="2436813" lvl="4" algn="l" defTabSz="1217613" rtl="0" eaLnBrk="0" fontAlgn="base" hangingPunct="0">
      <a:spcBef>
        <a:spcPct val="0"/>
      </a:spcBef>
      <a:spcAft>
        <a:spcPct val="0"/>
      </a:spcAft>
      <a:defRPr lang="sk-SK" sz="1600" kern="1200">
        <a:solidFill>
          <a:srgbClr val="000000"/>
        </a:solidFill>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31915/NWS.2021.1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brarytechnology.org/document/256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2.com/categories/library-management-system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search.com/software/best-library-management-softwar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s.wikipedia.org/wiki/Koh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searchgate.net/publication/333816851_Library_Services_Platform_LSP_An_Over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k.wikipedia.org/wiki/B%C3%A1za_znalost%C3%A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librarianshipstudies.com/2020/04/ifla-library-reference-model-lrm.html" TargetMode="External"/><Relationship Id="rId5" Type="http://schemas.openxmlformats.org/officeDocument/2006/relationships/hyperlink" Target="https://www.ifla.org/files/assets/cataloguing/frbr-lrm/ifla-lrm-august-2017_rev201712.pdf" TargetMode="External"/><Relationship Id="rId4" Type="http://schemas.openxmlformats.org/officeDocument/2006/relationships/hyperlink" Target="https://metadatamaker.library.illinois.edu/"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pache.org/licenses/LICENSE-2.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aml.org/"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github.com/folio-org/stripes/blob/master/README.md" TargetMode="External"/><Relationship Id="rId5" Type="http://schemas.openxmlformats.org/officeDocument/2006/relationships/hyperlink" Target="https://github.com/folio-org/stripes/blob/master/doc/stripes-framework.md" TargetMode="External"/><Relationship Id="rId4" Type="http://schemas.openxmlformats.org/officeDocument/2006/relationships/hyperlink" Target="https://github.com/folio-org/okapi/blob/master/doc/guide.m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bib.rero.ch/" TargetMode="External"/><Relationship Id="rId4" Type="http://schemas.openxmlformats.org/officeDocument/2006/relationships/hyperlink" Target="https://fr.wikipedia.org/wiki/Ressources_:_description_et_acc%C3%A8s" TargetMode="External"/></Relationships>
</file>

<file path=ppt/notesSlides/_rels/notesSlide44.xml.rels><?xml version="1.0" encoding="UTF-8" standalone="yes"?>
<Relationships xmlns="http://schemas.openxmlformats.org/package/2006/relationships"><Relationship Id="rId13" Type="http://schemas.openxmlformats.org/officeDocument/2006/relationships/hyperlink" Target="https://bib.rero.ch/help/catalogage/subject" TargetMode="External"/><Relationship Id="rId18" Type="http://schemas.openxmlformats.org/officeDocument/2006/relationships/hyperlink" Target="https://bib.rero.ch/help/catalogage/type" TargetMode="External"/><Relationship Id="rId26" Type="http://schemas.openxmlformats.org/officeDocument/2006/relationships/hyperlink" Target="https://bib.rero.ch/help/catalogage/intendedAudience" TargetMode="External"/><Relationship Id="rId39" Type="http://schemas.openxmlformats.org/officeDocument/2006/relationships/hyperlink" Target="https://bib.rero.ch/help/catalogage/issuance" TargetMode="External"/><Relationship Id="rId21" Type="http://schemas.openxmlformats.org/officeDocument/2006/relationships/hyperlink" Target="https://bib.rero.ch/help/catalogage/supplementaryContent" TargetMode="External"/><Relationship Id="rId34" Type="http://schemas.openxmlformats.org/officeDocument/2006/relationships/hyperlink" Target="https://bib.rero.ch/help/catalogage/relatedTo" TargetMode="External"/><Relationship Id="rId42" Type="http://schemas.openxmlformats.org/officeDocument/2006/relationships/hyperlink" Target="https://bib.rero.ch/help/catalogage/credits" TargetMode="External"/><Relationship Id="rId47" Type="http://schemas.openxmlformats.org/officeDocument/2006/relationships/hyperlink" Target="https://bib.rero.ch/help/catalogage/hasReproduction" TargetMode="External"/><Relationship Id="rId7" Type="http://schemas.openxmlformats.org/officeDocument/2006/relationships/hyperlink" Target="https://bib.rero.ch/help/catalogage/dissertation" TargetMode="External"/><Relationship Id="rId2" Type="http://schemas.openxmlformats.org/officeDocument/2006/relationships/slide" Target="../slides/slide54.xml"/><Relationship Id="rId16" Type="http://schemas.openxmlformats.org/officeDocument/2006/relationships/hyperlink" Target="https://bib.rero.ch/help/catalogage/supplementTo" TargetMode="External"/><Relationship Id="rId29" Type="http://schemas.openxmlformats.org/officeDocument/2006/relationships/hyperlink" Target="https://bib.rero.ch/help/catalogage/usageAndAccessPolicy" TargetMode="External"/><Relationship Id="rId11" Type="http://schemas.openxmlformats.org/officeDocument/2006/relationships/hyperlink" Target="https://bib.rero.ch/help/catalogage/preceededBy" TargetMode="External"/><Relationship Id="rId24" Type="http://schemas.openxmlformats.org/officeDocument/2006/relationships/hyperlink" Target="https://bib.rero.ch/help/catalogage/genreForm_imported" TargetMode="External"/><Relationship Id="rId32" Type="http://schemas.openxmlformats.org/officeDocument/2006/relationships/hyperlink" Target="https://bib.rero.ch/help/catalogage/bookFormat" TargetMode="External"/><Relationship Id="rId37" Type="http://schemas.openxmlformats.org/officeDocument/2006/relationships/hyperlink" Target="https://bib.rero.ch/help/catalogage/responsibilityStatement" TargetMode="External"/><Relationship Id="rId40" Type="http://schemas.openxmlformats.org/officeDocument/2006/relationships/hyperlink" Target="https://bib.rero.ch/help/catalogage/productionMethod" TargetMode="External"/><Relationship Id="rId45" Type="http://schemas.openxmlformats.org/officeDocument/2006/relationships/hyperlink" Target="https://bib.rero.ch/help/catalogage/issuedWith"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supplement" TargetMode="External"/><Relationship Id="rId23" Type="http://schemas.openxmlformats.org/officeDocument/2006/relationships/hyperlink" Target="https://bib.rero.ch/help/catalogage/genreForm" TargetMode="External"/><Relationship Id="rId28" Type="http://schemas.openxmlformats.org/officeDocument/2006/relationships/hyperlink" Target="https://bib.rero.ch/help/catalogage/electronicLocator" TargetMode="External"/><Relationship Id="rId36" Type="http://schemas.openxmlformats.org/officeDocument/2006/relationships/hyperlink" Target="https://bib.rero.ch/help/catalogage/seriesStatement" TargetMode="External"/><Relationship Id="rId49" Type="http://schemas.openxmlformats.org/officeDocument/2006/relationships/hyperlink" Target="https://bib.rero.ch/help/catalogage/contentMediaCarrier" TargetMode="External"/><Relationship Id="rId10" Type="http://schemas.openxmlformats.org/officeDocument/2006/relationships/hyperlink" Target="https://bib.rero.ch/help/catalogage/work_access_point" TargetMode="External"/><Relationship Id="rId19" Type="http://schemas.openxmlformats.org/officeDocument/2006/relationships/hyperlink" Target="https://bib.rero.ch/help/catalogage/colorContent" TargetMode="External"/><Relationship Id="rId31" Type="http://schemas.openxmlformats.org/officeDocument/2006/relationships/hyperlink" Target="https://bib.rero.ch/help/catalogage/dimensions" TargetMode="External"/><Relationship Id="rId44" Type="http://schemas.openxmlformats.org/officeDocument/2006/relationships/hyperlink" Target="https://bib.rero.ch/help/catalogage/provisionActivity"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frequency" TargetMode="External"/><Relationship Id="rId14" Type="http://schemas.openxmlformats.org/officeDocument/2006/relationships/hyperlink" Target="https://bib.rero.ch/help/catalogage/subjects_imported" TargetMode="External"/><Relationship Id="rId22" Type="http://schemas.openxmlformats.org/officeDocument/2006/relationships/hyperlink" Target="https://bib.rero.ch/help/catalogage/duration" TargetMode="External"/><Relationship Id="rId27" Type="http://schemas.openxmlformats.org/officeDocument/2006/relationships/hyperlink" Target="https://bib.rero.ch/help/catalogage/summary" TargetMode="External"/><Relationship Id="rId30" Type="http://schemas.openxmlformats.org/officeDocument/2006/relationships/hyperlink" Target="https://bib.rero.ch/help/catalogage/copyrightDate" TargetMode="External"/><Relationship Id="rId35" Type="http://schemas.openxmlformats.org/officeDocument/2006/relationships/hyperlink" Target="https://bib.rero.ch/help/catalogage/editionStatement" TargetMode="External"/><Relationship Id="rId43" Type="http://schemas.openxmlformats.org/officeDocument/2006/relationships/hyperlink" Target="https://bib.rero.ch/help/catalogage/sequence_numbering" TargetMode="External"/><Relationship Id="rId48" Type="http://schemas.openxmlformats.org/officeDocument/2006/relationships/hyperlink" Target="https://bib.rero.ch/help/catalogage/title" TargetMode="External"/><Relationship Id="rId8" Type="http://schemas.openxmlformats.org/officeDocument/2006/relationships/hyperlink" Target="https://bib.rero.ch/help/catalogage/originalLanguage" TargetMode="External"/><Relationship Id="rId3" Type="http://schemas.openxmlformats.org/officeDocument/2006/relationships/hyperlink" Target="https://bib.rero.ch/help/catalogage/classification" TargetMode="External"/><Relationship Id="rId12" Type="http://schemas.openxmlformats.org/officeDocument/2006/relationships/hyperlink" Target="https://bib.rero.ch/help/catalogage/succeededBy" TargetMode="External"/><Relationship Id="rId17" Type="http://schemas.openxmlformats.org/officeDocument/2006/relationships/hyperlink" Target="https://bib.rero.ch/help/catalogage/originalTitle" TargetMode="External"/><Relationship Id="rId25" Type="http://schemas.openxmlformats.org/officeDocument/2006/relationships/hyperlink" Target="https://bib.rero.ch/help/catalogage/language" TargetMode="External"/><Relationship Id="rId33" Type="http://schemas.openxmlformats.org/officeDocument/2006/relationships/hyperlink" Target="https://bib.rero.ch/help/catalogage/identifiedBy" TargetMode="External"/><Relationship Id="rId38" Type="http://schemas.openxmlformats.org/officeDocument/2006/relationships/hyperlink" Target="https://bib.rero.ch/help/catalogage/acquisitionTerms" TargetMode="External"/><Relationship Id="rId46" Type="http://schemas.openxmlformats.org/officeDocument/2006/relationships/hyperlink" Target="https://bib.rero.ch/help/catalogage/reproductionOf" TargetMode="External"/><Relationship Id="rId20" Type="http://schemas.openxmlformats.org/officeDocument/2006/relationships/hyperlink" Target="https://bib.rero.ch/help/catalogage/illustrativeContent" TargetMode="External"/><Relationship Id="rId41" Type="http://schemas.openxmlformats.org/officeDocument/2006/relationships/hyperlink" Target="https://bib.rero.ch/help/catalogage/note" TargetMode="External"/><Relationship Id="rId1" Type="http://schemas.openxmlformats.org/officeDocument/2006/relationships/notesMaster" Target="../notesMasters/notesMaster1.xml"/><Relationship Id="rId6" Type="http://schemas.openxmlformats.org/officeDocument/2006/relationships/hyperlink" Target="https://bib.rero.ch/help/catalogage/contribution"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objekt pre obrázok snímky 1">
            <a:extLst>
              <a:ext uri="{FF2B5EF4-FFF2-40B4-BE49-F238E27FC236}">
                <a16:creationId xmlns:a16="http://schemas.microsoft.com/office/drawing/2014/main" id="{845EB80E-6D8F-32EE-AB32-061C547A7CC9}"/>
              </a:ext>
            </a:extLst>
          </p:cNvPr>
          <p:cNvSpPr>
            <a:spLocks noGrp="1" noRot="1" noChangeAspect="1" noTextEdit="1"/>
          </p:cNvSpPr>
          <p:nvPr>
            <p:ph type="sldImg"/>
          </p:nvPr>
        </p:nvSpPr>
        <p:spPr>
          <a:ln/>
        </p:spPr>
      </p:sp>
      <p:sp>
        <p:nvSpPr>
          <p:cNvPr id="14338" name="Zástupný objekt pre poznámky 2">
            <a:extLst>
              <a:ext uri="{FF2B5EF4-FFF2-40B4-BE49-F238E27FC236}">
                <a16:creationId xmlns:a16="http://schemas.microsoft.com/office/drawing/2014/main" id="{85D1B2B8-8BC7-628B-1841-948E8C984114}"/>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sk-SK" altLang="sk-SK" b="1" dirty="0">
                <a:latin typeface="Century Gothic" panose="020B0502020202020204" pitchFamily="34" charset="0"/>
              </a:rPr>
              <a:t>Banská Bystrica. Seminár k výberu nového knižničného systému. 12.10.2023</a:t>
            </a:r>
            <a:endParaRPr altLang="sk-SK" b="1" dirty="0">
              <a:latin typeface="Century Gothic" panose="020B0502020202020204" pitchFamily="34" charset="0"/>
            </a:endParaRPr>
          </a:p>
          <a:p>
            <a:endParaRPr altLang="sk-SK" b="1" dirty="0">
              <a:latin typeface="Century Gothic" panose="020B0502020202020204" pitchFamily="34" charset="0"/>
            </a:endParaRPr>
          </a:p>
          <a:p>
            <a:r>
              <a:rPr altLang="sk-SK" dirty="0">
                <a:latin typeface="Century Gothic" panose="020B0502020202020204" pitchFamily="34" charset="0"/>
              </a:rPr>
              <a:t>Vysvetlené sú hlavné trendy a atribúty tzv.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Popisujú sa hlavné atribúty tradičných Integrovaných knižničných systémov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ktoré fungujú v našich knižniciach (napr.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t>
            </a:r>
            <a:r>
              <a:rPr altLang="sk-SK" dirty="0" err="1">
                <a:latin typeface="Century Gothic" panose="020B0502020202020204" pitchFamily="34" charset="0"/>
              </a:rPr>
              <a:t>ai</a:t>
            </a:r>
            <a:r>
              <a:rPr altLang="sk-SK" dirty="0">
                <a:latin typeface="Century Gothic" panose="020B0502020202020204" pitchFamily="34" charset="0"/>
              </a:rPr>
              <a:t>.). Vysvetlené sú nové trendy v manažmente knižničných zbierok. Pozornosť venuje trendu - tzv.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atribúty knižničných systémov a služieb, v ktorých sa využívajú nové možnosti a funkcie, ktoré rozširujú možnosti poskytovania služieb.</a:t>
            </a:r>
          </a:p>
          <a:p>
            <a:r>
              <a:rPr altLang="sk-SK" dirty="0">
                <a:latin typeface="Century Gothic" panose="020B0502020202020204" pitchFamily="34" charset="0"/>
              </a:rPr>
              <a:t>Poukazuje na trend fungovania ILS v </a:t>
            </a:r>
            <a:r>
              <a:rPr altLang="sk-SK" i="1" dirty="0" err="1">
                <a:latin typeface="Century Gothic" panose="020B0502020202020204" pitchFamily="34" charset="0"/>
              </a:rPr>
              <a:t>cloude</a:t>
            </a:r>
            <a:r>
              <a:rPr altLang="sk-SK" dirty="0">
                <a:latin typeface="Century Gothic" panose="020B0502020202020204" pitchFamily="34" charset="0"/>
              </a:rPr>
              <a:t>, riešenia </a:t>
            </a:r>
            <a:r>
              <a:rPr altLang="sk-SK" i="1" dirty="0" err="1">
                <a:latin typeface="Century Gothic" panose="020B0502020202020204" pitchFamily="34" charset="0"/>
              </a:rPr>
              <a:t>open</a:t>
            </a:r>
            <a:r>
              <a:rPr altLang="sk-SK" i="1" dirty="0">
                <a:latin typeface="Century Gothic" panose="020B0502020202020204" pitchFamily="34" charset="0"/>
              </a:rPr>
              <a:t> </a:t>
            </a:r>
            <a:r>
              <a:rPr altLang="sk-SK" i="1" dirty="0" err="1">
                <a:latin typeface="Century Gothic" panose="020B0502020202020204" pitchFamily="34" charset="0"/>
              </a:rPr>
              <a:t>source</a:t>
            </a:r>
            <a:r>
              <a:rPr altLang="sk-SK" dirty="0">
                <a:latin typeface="Century Gothic" panose="020B0502020202020204" pitchFamily="34" charset="0"/>
              </a:rPr>
              <a:t>, integráciu systémov s </a:t>
            </a:r>
            <a:r>
              <a:rPr altLang="sk-SK" i="1" dirty="0" err="1">
                <a:latin typeface="Century Gothic" panose="020B0502020202020204" pitchFamily="34" charset="0"/>
              </a:rPr>
              <a:t>discovery</a:t>
            </a:r>
            <a:r>
              <a:rPr altLang="sk-SK" dirty="0">
                <a:latin typeface="Century Gothic" panose="020B0502020202020204" pitchFamily="34" charset="0"/>
              </a:rPr>
              <a:t> vyhľadávacími  </a:t>
            </a:r>
            <a:r>
              <a:rPr altLang="sk-SK" i="1" dirty="0">
                <a:latin typeface="Century Gothic" panose="020B0502020202020204" pitchFamily="34" charset="0"/>
              </a:rPr>
              <a:t>službami, analytické</a:t>
            </a:r>
            <a:r>
              <a:rPr altLang="sk-SK" dirty="0">
                <a:latin typeface="Century Gothic" panose="020B0502020202020204" pitchFamily="34" charset="0"/>
              </a:rPr>
              <a:t> služby, reporty, štatistiky, podporujúce rozhodovanie v manažmente knižníc, integrácie založené na API a prepojenie s digitálnymi repozitármi. Približuje funkčné charakteristiky platforiem LSP. Poslaním prezentácie bolo zorientovať zainteresovaných účastníkov pracujúcich s ILS </a:t>
            </a:r>
            <a:r>
              <a:rPr altLang="sk-SK" dirty="0" err="1">
                <a:latin typeface="Century Gothic" panose="020B0502020202020204" pitchFamily="34" charset="0"/>
              </a:rPr>
              <a:t>Aleph</a:t>
            </a:r>
            <a:r>
              <a:rPr altLang="sk-SK" dirty="0">
                <a:latin typeface="Century Gothic" panose="020B0502020202020204" pitchFamily="34" charset="0"/>
              </a:rPr>
              <a:t> s perspektívami náhrady ILS systému </a:t>
            </a:r>
            <a:r>
              <a:rPr altLang="sk-SK" dirty="0" err="1">
                <a:latin typeface="Century Gothic" panose="020B0502020202020204" pitchFamily="34" charset="0"/>
              </a:rPr>
              <a:t>Aleph</a:t>
            </a:r>
            <a:r>
              <a:rPr altLang="sk-SK" dirty="0">
                <a:latin typeface="Century Gothic" panose="020B0502020202020204" pitchFamily="34" charset="0"/>
              </a:rPr>
              <a:t> niektorou vhodnou platformou LSP v perspektíve 2-3 rokov, a to na základe dôkladných vecných a finančných analýz.</a:t>
            </a:r>
          </a:p>
          <a:p>
            <a:endParaRPr altLang="sk-SK" dirty="0">
              <a:latin typeface="Century Gothic" panose="020B0502020202020204" pitchFamily="34" charset="0"/>
            </a:endParaRPr>
          </a:p>
          <a:p>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úvodních</a:t>
            </a:r>
            <a:r>
              <a:rPr altLang="sk-SK" dirty="0">
                <a:latin typeface="Century Gothic" panose="020B0502020202020204" pitchFamily="34" charset="0"/>
              </a:rPr>
              <a:t> </a:t>
            </a:r>
            <a:r>
              <a:rPr altLang="sk-SK" dirty="0" err="1">
                <a:latin typeface="Century Gothic" panose="020B0502020202020204" pitchFamily="34" charset="0"/>
              </a:rPr>
              <a:t>principů</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týkají</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knihovny</a:t>
            </a:r>
            <a:r>
              <a:rPr altLang="sk-SK" dirty="0">
                <a:latin typeface="Century Gothic" panose="020B0502020202020204" pitchFamily="34" charset="0"/>
              </a:rPr>
              <a:t> nové </a:t>
            </a:r>
            <a:r>
              <a:rPr altLang="sk-SK" dirty="0" err="1">
                <a:latin typeface="Century Gothic" panose="020B0502020202020204" pitchFamily="34" charset="0"/>
              </a:rPr>
              <a:t>generace</a:t>
            </a:r>
            <a:r>
              <a:rPr altLang="sk-SK" dirty="0">
                <a:latin typeface="Century Gothic" panose="020B0502020202020204" pitchFamily="34" charset="0"/>
              </a:rPr>
              <a:t> v </a:t>
            </a:r>
            <a:r>
              <a:rPr altLang="sk-SK" dirty="0" err="1">
                <a:latin typeface="Century Gothic" panose="020B0502020202020204" pitchFamily="34" charset="0"/>
              </a:rPr>
              <a:t>souvislosti</a:t>
            </a:r>
            <a:r>
              <a:rPr altLang="sk-SK" dirty="0">
                <a:latin typeface="Century Gothic" panose="020B0502020202020204" pitchFamily="34" charset="0"/>
              </a:rPr>
              <a:t> s výstavbou </a:t>
            </a:r>
            <a:r>
              <a:rPr altLang="sk-SK" dirty="0" err="1">
                <a:latin typeface="Century Gothic" panose="020B0502020202020204" pitchFamily="34" charset="0"/>
              </a:rPr>
              <a:t>knihovny</a:t>
            </a:r>
            <a:r>
              <a:rPr altLang="sk-SK" dirty="0">
                <a:latin typeface="Century Gothic" panose="020B0502020202020204" pitchFamily="34" charset="0"/>
              </a:rPr>
              <a:t> „</a:t>
            </a:r>
            <a:r>
              <a:rPr altLang="sk-SK" dirty="0" err="1">
                <a:latin typeface="Century Gothic" panose="020B0502020202020204" pitchFamily="34" charset="0"/>
              </a:rPr>
              <a:t>černá</a:t>
            </a:r>
            <a:r>
              <a:rPr altLang="sk-SK" dirty="0">
                <a:latin typeface="Century Gothic" panose="020B0502020202020204" pitchFamily="34" charset="0"/>
              </a:rPr>
              <a:t> </a:t>
            </a:r>
            <a:r>
              <a:rPr altLang="sk-SK" dirty="0" err="1">
                <a:latin typeface="Century Gothic" panose="020B0502020202020204" pitchFamily="34" charset="0"/>
              </a:rPr>
              <a:t>kostka</a:t>
            </a:r>
            <a:r>
              <a:rPr altLang="sk-SK" dirty="0">
                <a:latin typeface="Century Gothic" panose="020B0502020202020204" pitchFamily="34" charset="0"/>
              </a:rPr>
              <a:t>“.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hlavní trendy a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tvz</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Popisují</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hlavní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tradičních</a:t>
            </a:r>
            <a:r>
              <a:rPr altLang="sk-SK" dirty="0">
                <a:latin typeface="Century Gothic" panose="020B0502020202020204" pitchFamily="34" charset="0"/>
              </a:rPr>
              <a:t> Integrovaných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fungují</a:t>
            </a:r>
            <a:r>
              <a:rPr altLang="sk-SK" dirty="0">
                <a:latin typeface="Century Gothic" panose="020B0502020202020204" pitchFamily="34" charset="0"/>
              </a:rPr>
              <a:t> v našich </a:t>
            </a:r>
            <a:r>
              <a:rPr altLang="sk-SK" dirty="0" err="1">
                <a:latin typeface="Century Gothic" panose="020B0502020202020204" pitchFamily="34" charset="0"/>
              </a:rPr>
              <a:t>knihovnách</a:t>
            </a:r>
            <a:r>
              <a:rPr altLang="sk-SK" dirty="0">
                <a:latin typeface="Century Gothic" panose="020B0502020202020204" pitchFamily="34" charset="0"/>
              </a:rPr>
              <a:t> (</a:t>
            </a:r>
            <a:r>
              <a:rPr altLang="sk-SK" dirty="0" err="1">
                <a:latin typeface="Century Gothic" panose="020B0502020202020204" pitchFamily="34" charset="0"/>
              </a:rPr>
              <a:t>např</a:t>
            </a:r>
            <a:r>
              <a:rPr altLang="sk-SK" dirty="0">
                <a:latin typeface="Century Gothic" panose="020B0502020202020204" pitchFamily="34" charset="0"/>
              </a:rPr>
              <a:t>.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aj.).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nové trendy v managementu </a:t>
            </a:r>
            <a:r>
              <a:rPr altLang="sk-SK" dirty="0" err="1">
                <a:latin typeface="Century Gothic" panose="020B0502020202020204" pitchFamily="34" charset="0"/>
              </a:rPr>
              <a:t>knihoven</a:t>
            </a:r>
            <a:r>
              <a:rPr altLang="sk-SK" dirty="0">
                <a:latin typeface="Century Gothic" panose="020B0502020202020204" pitchFamily="34" charset="0"/>
              </a:rPr>
              <a:t> a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sbírek</a:t>
            </a:r>
            <a:r>
              <a:rPr altLang="sk-SK" dirty="0">
                <a:latin typeface="Century Gothic" panose="020B0502020202020204" pitchFamily="34" charset="0"/>
              </a:rPr>
              <a:t>. </a:t>
            </a:r>
            <a:r>
              <a:rPr altLang="sk-SK" dirty="0" err="1">
                <a:latin typeface="Century Gothic" panose="020B0502020202020204" pitchFamily="34" charset="0"/>
              </a:rPr>
              <a:t>Pozornost</a:t>
            </a:r>
            <a:r>
              <a:rPr altLang="sk-SK" dirty="0">
                <a:latin typeface="Century Gothic" panose="020B0502020202020204" pitchFamily="34" charset="0"/>
              </a:rPr>
              <a:t> </a:t>
            </a:r>
            <a:r>
              <a:rPr altLang="sk-SK" dirty="0" err="1">
                <a:latin typeface="Century Gothic" panose="020B0502020202020204" pitchFamily="34" charset="0"/>
              </a:rPr>
              <a:t>věnuje</a:t>
            </a:r>
            <a:r>
              <a:rPr altLang="sk-SK" dirty="0">
                <a:latin typeface="Century Gothic" panose="020B0502020202020204" pitchFamily="34" charset="0"/>
              </a:rPr>
              <a:t> trendu - tzn.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a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ve</a:t>
            </a:r>
            <a:r>
              <a:rPr altLang="sk-SK" dirty="0">
                <a:latin typeface="Century Gothic" panose="020B0502020202020204" pitchFamily="34" charset="0"/>
              </a:rPr>
              <a:t> </a:t>
            </a:r>
            <a:r>
              <a:rPr altLang="sk-SK" dirty="0" err="1">
                <a:latin typeface="Century Gothic" panose="020B0502020202020204" pitchFamily="34" charset="0"/>
              </a:rPr>
              <a:t>kterých</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využívají</a:t>
            </a:r>
            <a:r>
              <a:rPr altLang="sk-SK" dirty="0">
                <a:latin typeface="Century Gothic" panose="020B0502020202020204" pitchFamily="34" charset="0"/>
              </a:rPr>
              <a:t> nové možnosti a </a:t>
            </a:r>
            <a:r>
              <a:rPr altLang="sk-SK" dirty="0" err="1">
                <a:latin typeface="Century Gothic" panose="020B0502020202020204" pitchFamily="34" charset="0"/>
              </a:rPr>
              <a:t>funkce</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rozšiřují</a:t>
            </a:r>
            <a:r>
              <a:rPr altLang="sk-SK" dirty="0">
                <a:latin typeface="Century Gothic" panose="020B0502020202020204" pitchFamily="34" charset="0"/>
              </a:rPr>
              <a:t> možnosti </a:t>
            </a:r>
            <a:r>
              <a:rPr altLang="sk-SK" dirty="0" err="1">
                <a:latin typeface="Century Gothic" panose="020B0502020202020204" pitchFamily="34" charset="0"/>
              </a:rPr>
              <a:t>poskytování</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Poukazuje na trend </a:t>
            </a:r>
            <a:r>
              <a:rPr altLang="sk-SK" dirty="0" err="1">
                <a:latin typeface="Century Gothic" panose="020B0502020202020204" pitchFamily="34" charset="0"/>
              </a:rPr>
              <a:t>fungování</a:t>
            </a:r>
            <a:r>
              <a:rPr altLang="sk-SK" dirty="0">
                <a:latin typeface="Century Gothic" panose="020B0502020202020204" pitchFamily="34" charset="0"/>
              </a:rPr>
              <a:t> ILS v </a:t>
            </a:r>
            <a:r>
              <a:rPr altLang="sk-SK" dirty="0" err="1">
                <a:latin typeface="Century Gothic" panose="020B0502020202020204" pitchFamily="34" charset="0"/>
              </a:rPr>
              <a:t>cloudu</a:t>
            </a:r>
            <a:r>
              <a:rPr altLang="sk-SK" dirty="0">
                <a:latin typeface="Century Gothic" panose="020B0502020202020204" pitchFamily="34" charset="0"/>
              </a:rPr>
              <a:t>, </a:t>
            </a:r>
            <a:r>
              <a:rPr altLang="sk-SK" dirty="0" err="1">
                <a:latin typeface="Century Gothic" panose="020B0502020202020204" pitchFamily="34" charset="0"/>
              </a:rPr>
              <a:t>řešení</a:t>
            </a:r>
            <a:r>
              <a:rPr altLang="sk-SK" dirty="0">
                <a:latin typeface="Century Gothic" panose="020B0502020202020204" pitchFamily="34" charset="0"/>
              </a:rPr>
              <a:t> </a:t>
            </a:r>
            <a:r>
              <a:rPr altLang="sk-SK" dirty="0" err="1">
                <a:latin typeface="Century Gothic" panose="020B0502020202020204" pitchFamily="34" charset="0"/>
              </a:rPr>
              <a:t>open</a:t>
            </a:r>
            <a:r>
              <a:rPr altLang="sk-SK" dirty="0">
                <a:latin typeface="Century Gothic" panose="020B0502020202020204" pitchFamily="34" charset="0"/>
              </a:rPr>
              <a:t> </a:t>
            </a:r>
            <a:r>
              <a:rPr altLang="sk-SK" dirty="0" err="1">
                <a:latin typeface="Century Gothic" panose="020B0502020202020204" pitchFamily="34" charset="0"/>
              </a:rPr>
              <a:t>source</a:t>
            </a:r>
            <a:r>
              <a:rPr altLang="sk-SK" dirty="0">
                <a:latin typeface="Century Gothic" panose="020B0502020202020204" pitchFamily="34" charset="0"/>
              </a:rPr>
              <a:t>, </a:t>
            </a:r>
            <a:r>
              <a:rPr altLang="sk-SK" dirty="0" err="1">
                <a:latin typeface="Century Gothic" panose="020B0502020202020204" pitchFamily="34" charset="0"/>
              </a:rPr>
              <a:t>integraci</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s </a:t>
            </a:r>
            <a:r>
              <a:rPr altLang="sk-SK" dirty="0" err="1">
                <a:latin typeface="Century Gothic" panose="020B0502020202020204" pitchFamily="34" charset="0"/>
              </a:rPr>
              <a:t>discovery</a:t>
            </a:r>
            <a:r>
              <a:rPr altLang="sk-SK" dirty="0">
                <a:latin typeface="Century Gothic" panose="020B0502020202020204" pitchFamily="34" charset="0"/>
              </a:rPr>
              <a:t> </a:t>
            </a:r>
            <a:r>
              <a:rPr altLang="sk-SK" dirty="0" err="1">
                <a:latin typeface="Century Gothic" panose="020B0502020202020204" pitchFamily="34" charset="0"/>
              </a:rPr>
              <a:t>vyhledávacími</a:t>
            </a:r>
            <a:r>
              <a:rPr altLang="sk-SK" dirty="0">
                <a:latin typeface="Century Gothic" panose="020B0502020202020204" pitchFamily="34" charset="0"/>
              </a:rPr>
              <a:t> službami, analytické služby, reporty, </a:t>
            </a:r>
            <a:r>
              <a:rPr altLang="sk-SK" dirty="0" err="1">
                <a:latin typeface="Century Gothic" panose="020B0502020202020204" pitchFamily="34" charset="0"/>
              </a:rPr>
              <a:t>statistiky</a:t>
            </a:r>
            <a:r>
              <a:rPr altLang="sk-SK" dirty="0">
                <a:latin typeface="Century Gothic" panose="020B0502020202020204" pitchFamily="34" charset="0"/>
              </a:rPr>
              <a:t>, </a:t>
            </a:r>
            <a:r>
              <a:rPr altLang="sk-SK" dirty="0" err="1">
                <a:latin typeface="Century Gothic" panose="020B0502020202020204" pitchFamily="34" charset="0"/>
              </a:rPr>
              <a:t>podporující</a:t>
            </a:r>
            <a:r>
              <a:rPr altLang="sk-SK" dirty="0">
                <a:latin typeface="Century Gothic" panose="020B0502020202020204" pitchFamily="34" charset="0"/>
              </a:rPr>
              <a:t> </a:t>
            </a:r>
            <a:r>
              <a:rPr altLang="sk-SK" dirty="0" err="1">
                <a:latin typeface="Century Gothic" panose="020B0502020202020204" pitchFamily="34" charset="0"/>
              </a:rPr>
              <a:t>rozhodování</a:t>
            </a:r>
            <a:r>
              <a:rPr altLang="sk-SK" dirty="0">
                <a:latin typeface="Century Gothic" panose="020B0502020202020204" pitchFamily="34" charset="0"/>
              </a:rPr>
              <a:t> v managementu </a:t>
            </a:r>
            <a:r>
              <a:rPr altLang="sk-SK" dirty="0" err="1">
                <a:latin typeface="Century Gothic" panose="020B0502020202020204" pitchFamily="34" charset="0"/>
              </a:rPr>
              <a:t>knihoven</a:t>
            </a:r>
            <a:r>
              <a:rPr altLang="sk-SK" dirty="0">
                <a:latin typeface="Century Gothic" panose="020B0502020202020204" pitchFamily="34" charset="0"/>
              </a:rPr>
              <a:t>, </a:t>
            </a:r>
            <a:r>
              <a:rPr altLang="sk-SK" dirty="0" err="1">
                <a:latin typeface="Century Gothic" panose="020B0502020202020204" pitchFamily="34" charset="0"/>
              </a:rPr>
              <a:t>integrace</a:t>
            </a:r>
            <a:r>
              <a:rPr altLang="sk-SK" dirty="0">
                <a:latin typeface="Century Gothic" panose="020B0502020202020204" pitchFamily="34" charset="0"/>
              </a:rPr>
              <a:t> založené na API a </a:t>
            </a:r>
            <a:r>
              <a:rPr altLang="sk-SK" dirty="0" err="1">
                <a:latin typeface="Century Gothic" panose="020B0502020202020204" pitchFamily="34" charset="0"/>
              </a:rPr>
              <a:t>propojení</a:t>
            </a:r>
            <a:r>
              <a:rPr altLang="sk-SK" dirty="0">
                <a:latin typeface="Century Gothic" panose="020B0502020202020204" pitchFamily="34" charset="0"/>
              </a:rPr>
              <a:t> s </a:t>
            </a:r>
            <a:r>
              <a:rPr altLang="sk-SK" dirty="0" err="1">
                <a:latin typeface="Century Gothic" panose="020B0502020202020204" pitchFamily="34" charset="0"/>
              </a:rPr>
              <a:t>digitálními</a:t>
            </a:r>
            <a:r>
              <a:rPr altLang="sk-SK" dirty="0">
                <a:latin typeface="Century Gothic" panose="020B0502020202020204" pitchFamily="34" charset="0"/>
              </a:rPr>
              <a:t> </a:t>
            </a:r>
            <a:r>
              <a:rPr altLang="sk-SK" dirty="0" err="1">
                <a:latin typeface="Century Gothic" panose="020B0502020202020204" pitchFamily="34" charset="0"/>
              </a:rPr>
              <a:t>repozitáři</a:t>
            </a:r>
            <a:r>
              <a:rPr altLang="sk-SK" dirty="0">
                <a:latin typeface="Century Gothic" panose="020B0502020202020204" pitchFamily="34" charset="0"/>
              </a:rPr>
              <a:t>. </a:t>
            </a:r>
            <a:r>
              <a:rPr altLang="sk-SK" dirty="0" err="1">
                <a:latin typeface="Century Gothic" panose="020B0502020202020204" pitchFamily="34" charset="0"/>
              </a:rPr>
              <a:t>Přibližuje</a:t>
            </a:r>
            <a:r>
              <a:rPr altLang="sk-SK" dirty="0">
                <a:latin typeface="Century Gothic" panose="020B0502020202020204" pitchFamily="34" charset="0"/>
              </a:rPr>
              <a:t> funkční charakteristiky </a:t>
            </a:r>
            <a:r>
              <a:rPr altLang="sk-SK" dirty="0" err="1">
                <a:latin typeface="Century Gothic" panose="020B0502020202020204" pitchFamily="34" charset="0"/>
              </a:rPr>
              <a:t>platforem</a:t>
            </a:r>
            <a:r>
              <a:rPr altLang="sk-SK" dirty="0">
                <a:latin typeface="Century Gothic" panose="020B0502020202020204" pitchFamily="34" charset="0"/>
              </a:rPr>
              <a:t> LSP. </a:t>
            </a:r>
            <a:r>
              <a:rPr altLang="sk-SK" dirty="0" err="1">
                <a:latin typeface="Century Gothic" panose="020B0502020202020204" pitchFamily="34" charset="0"/>
              </a:rPr>
              <a:t>Posláním</a:t>
            </a:r>
            <a:r>
              <a:rPr altLang="sk-SK" dirty="0">
                <a:latin typeface="Century Gothic" panose="020B0502020202020204" pitchFamily="34" charset="0"/>
              </a:rPr>
              <a:t> </a:t>
            </a:r>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bylo</a:t>
            </a:r>
            <a:r>
              <a:rPr altLang="sk-SK" dirty="0">
                <a:latin typeface="Century Gothic" panose="020B0502020202020204" pitchFamily="34" charset="0"/>
              </a:rPr>
              <a:t> </a:t>
            </a:r>
            <a:r>
              <a:rPr altLang="sk-SK" dirty="0" err="1">
                <a:latin typeface="Century Gothic" panose="020B0502020202020204" pitchFamily="34" charset="0"/>
              </a:rPr>
              <a:t>zorientovat</a:t>
            </a:r>
            <a:r>
              <a:rPr altLang="sk-SK" dirty="0">
                <a:latin typeface="Century Gothic" panose="020B0502020202020204" pitchFamily="34" charset="0"/>
              </a:rPr>
              <a:t> zainteresované </a:t>
            </a:r>
            <a:r>
              <a:rPr altLang="sk-SK" dirty="0" err="1">
                <a:latin typeface="Century Gothic" panose="020B0502020202020204" pitchFamily="34" charset="0"/>
              </a:rPr>
              <a:t>účastníky</a:t>
            </a:r>
            <a:r>
              <a:rPr altLang="sk-SK" dirty="0">
                <a:latin typeface="Century Gothic" panose="020B0502020202020204" pitchFamily="34" charset="0"/>
              </a:rPr>
              <a:t> </a:t>
            </a:r>
            <a:r>
              <a:rPr altLang="sk-SK" dirty="0" err="1">
                <a:latin typeface="Century Gothic" panose="020B0502020202020204" pitchFamily="34" charset="0"/>
              </a:rPr>
              <a:t>pracující</a:t>
            </a:r>
            <a:r>
              <a:rPr altLang="sk-SK" dirty="0">
                <a:latin typeface="Century Gothic" panose="020B0502020202020204" pitchFamily="34" charset="0"/>
              </a:rPr>
              <a:t> s ILS </a:t>
            </a:r>
            <a:r>
              <a:rPr altLang="sk-SK" dirty="0" err="1">
                <a:latin typeface="Century Gothic" panose="020B0502020202020204" pitchFamily="34" charset="0"/>
              </a:rPr>
              <a:t>Aleph</a:t>
            </a:r>
            <a:r>
              <a:rPr altLang="sk-SK" dirty="0">
                <a:latin typeface="Century Gothic" panose="020B0502020202020204" pitchFamily="34" charset="0"/>
              </a:rPr>
              <a:t> s </a:t>
            </a:r>
            <a:r>
              <a:rPr altLang="sk-SK" dirty="0" err="1">
                <a:latin typeface="Century Gothic" panose="020B0502020202020204" pitchFamily="34" charset="0"/>
              </a:rPr>
              <a:t>perspektivami</a:t>
            </a:r>
            <a:r>
              <a:rPr altLang="sk-SK" dirty="0">
                <a:latin typeface="Century Gothic" panose="020B0502020202020204" pitchFamily="34" charset="0"/>
              </a:rPr>
              <a:t> náhrady ILS systému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některou</a:t>
            </a:r>
            <a:r>
              <a:rPr altLang="sk-SK" dirty="0">
                <a:latin typeface="Century Gothic" panose="020B0502020202020204" pitchFamily="34" charset="0"/>
              </a:rPr>
              <a:t> vhodnou platformou LSP v </a:t>
            </a:r>
            <a:r>
              <a:rPr altLang="sk-SK" dirty="0" err="1">
                <a:latin typeface="Century Gothic" panose="020B0502020202020204" pitchFamily="34" charset="0"/>
              </a:rPr>
              <a:t>perspektivě</a:t>
            </a:r>
            <a:r>
              <a:rPr altLang="sk-SK" dirty="0">
                <a:latin typeface="Century Gothic" panose="020B0502020202020204" pitchFamily="34" charset="0"/>
              </a:rPr>
              <a:t> 2-3 let, a to na </a:t>
            </a:r>
            <a:r>
              <a:rPr altLang="sk-SK" dirty="0" err="1">
                <a:latin typeface="Century Gothic" panose="020B0502020202020204" pitchFamily="34" charset="0"/>
              </a:rPr>
              <a:t>základě</a:t>
            </a:r>
            <a:r>
              <a:rPr altLang="sk-SK" dirty="0">
                <a:latin typeface="Century Gothic" panose="020B0502020202020204" pitchFamily="34" charset="0"/>
              </a:rPr>
              <a:t> </a:t>
            </a:r>
            <a:r>
              <a:rPr altLang="sk-SK" dirty="0" err="1">
                <a:latin typeface="Century Gothic" panose="020B0502020202020204" pitchFamily="34" charset="0"/>
              </a:rPr>
              <a:t>důkladných</a:t>
            </a:r>
            <a:r>
              <a:rPr altLang="sk-SK" dirty="0">
                <a:latin typeface="Century Gothic" panose="020B0502020202020204" pitchFamily="34" charset="0"/>
              </a:rPr>
              <a:t> </a:t>
            </a:r>
            <a:r>
              <a:rPr altLang="sk-SK" dirty="0" err="1">
                <a:latin typeface="Century Gothic" panose="020B0502020202020204" pitchFamily="34" charset="0"/>
              </a:rPr>
              <a:t>věcných</a:t>
            </a:r>
            <a:r>
              <a:rPr altLang="sk-SK" dirty="0">
                <a:latin typeface="Century Gothic" panose="020B0502020202020204" pitchFamily="34" charset="0"/>
              </a:rPr>
              <a:t> a </a:t>
            </a:r>
            <a:r>
              <a:rPr altLang="sk-SK" dirty="0" err="1">
                <a:latin typeface="Century Gothic" panose="020B0502020202020204" pitchFamily="34" charset="0"/>
              </a:rPr>
              <a:t>finančních</a:t>
            </a:r>
            <a:r>
              <a:rPr altLang="sk-SK" dirty="0">
                <a:latin typeface="Century Gothic" panose="020B0502020202020204" pitchFamily="34" charset="0"/>
              </a:rPr>
              <a:t> analýz.</a:t>
            </a:r>
          </a:p>
          <a:p>
            <a:endParaRPr altLang="sk-SK" dirty="0">
              <a:latin typeface="Century Gothic" panose="020B0502020202020204" pitchFamily="34" charset="0"/>
            </a:endParaRPr>
          </a:p>
          <a:p>
            <a:r>
              <a:rPr lang="en-US" altLang="sk-SK" dirty="0">
                <a:latin typeface="Century Gothic" panose="020B0502020202020204" pitchFamily="34" charset="0"/>
              </a:rPr>
              <a:t>Presentation of the introductory principles related to smart library services of the new generation in connection with the construction of the "black cube" library. The main trends and attributes of the so-called smart library. The main attributes of traditional Integrated library systems (ILS - Integrated library systems) that work in our libraries (e.g. Aleph, Virtua, etc.) are described. New trends in the management of libraries and library collections are explained. He pays attention to the trend - </a:t>
            </a:r>
            <a:r>
              <a:rPr lang="en-US" altLang="sk-SK" dirty="0" err="1">
                <a:latin typeface="Century Gothic" panose="020B0502020202020204" pitchFamily="34" charset="0"/>
              </a:rPr>
              <a:t>ie</a:t>
            </a:r>
            <a:r>
              <a:rPr lang="en-US" altLang="sk-SK" dirty="0">
                <a:latin typeface="Century Gothic" panose="020B0502020202020204" pitchFamily="34" charset="0"/>
              </a:rPr>
              <a:t>. platforms (LSP - Library system platforms). It draws attention to new technological attributes of library systems and services, in which new possibilities and functions are used that expand the possibilities of service provision.</a:t>
            </a:r>
          </a:p>
          <a:p>
            <a:r>
              <a:rPr lang="en-US" altLang="sk-SK" dirty="0">
                <a:latin typeface="Century Gothic" panose="020B0502020202020204" pitchFamily="34" charset="0"/>
              </a:rPr>
              <a:t>It points to the trend of ILS functioning in the cloud, open source solutions, integration of systems with discovery search services, analytical services, reports, statistics, supporting decision-making in library management, API-based integration and connection with digital repositories. It approximates the functional characteristics of LSP platforms. The mission of the presentation was to orient interested participants working with ILS Aleph with the perspectives of replacing the ILS system Aleph with a suitable LSP platform in the perspective of 2-3 years, based on thorough material and financial analyses.</a:t>
            </a:r>
            <a:endParaRPr altLang="sk-SK" dirty="0">
              <a:latin typeface="Century Gothic" panose="020B0502020202020204" pitchFamily="34" charset="0"/>
            </a:endParaRPr>
          </a:p>
          <a:p>
            <a:endParaRPr altLang="sk-SK" dirty="0">
              <a:latin typeface="Century Gothic" panose="020B0502020202020204" pitchFamily="34" charset="0"/>
            </a:endParaRPr>
          </a:p>
          <a:p>
            <a:endParaRPr altLang="sk-SK" dirty="0">
              <a:latin typeface="Century Gothic" panose="020B0502020202020204" pitchFamily="34" charset="0"/>
            </a:endParaRPr>
          </a:p>
        </p:txBody>
      </p:sp>
      <p:sp>
        <p:nvSpPr>
          <p:cNvPr id="14339" name="Zástupný objekt pre číslo snímky 3">
            <a:extLst>
              <a:ext uri="{FF2B5EF4-FFF2-40B4-BE49-F238E27FC236}">
                <a16:creationId xmlns:a16="http://schemas.microsoft.com/office/drawing/2014/main" id="{F26E873E-FBD7-0206-AF52-D88E98030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4E6D9611-9864-EE4E-B053-5E03D5B8D8C0}" type="slidenum">
              <a:rPr altLang="sk-SK" sz="1200" smtClean="0"/>
              <a:pPr fontAlgn="base">
                <a:spcBef>
                  <a:spcPct val="0"/>
                </a:spcBef>
                <a:spcAft>
                  <a:spcPct val="0"/>
                </a:spcAft>
              </a:pPr>
              <a:t>1</a:t>
            </a:fld>
            <a:endParaRPr altLang="sk-SK"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dirty="0">
                <a:solidFill>
                  <a:srgbClr val="000000"/>
                </a:solidFill>
                <a:effectLst/>
                <a:latin typeface="Arial" panose="020B0604020202020204" pitchFamily="34" charset="0"/>
              </a:rPr>
              <a:t>Od roku 2016 odborná komunita knihovníkov a vývojárov spolupracuje na tom, aby tento rámec posunuli na vyššiu úroveň. Na základe poznatkov z predchádzajúceho vývoja systému bola vytvorená nová modulárna platforma založená na </a:t>
            </a:r>
            <a:r>
              <a:rPr lang="sk-SK" b="0" i="0" dirty="0" err="1">
                <a:solidFill>
                  <a:srgbClr val="000000"/>
                </a:solidFill>
                <a:effectLst/>
                <a:latin typeface="Arial" panose="020B0604020202020204" pitchFamily="34" charset="0"/>
              </a:rPr>
              <a:t>mikroslužbách</a:t>
            </a:r>
            <a:r>
              <a:rPr lang="sk-SK" b="0" i="0" dirty="0">
                <a:solidFill>
                  <a:srgbClr val="000000"/>
                </a:solidFill>
                <a:effectLst/>
                <a:latin typeface="Arial" panose="020B0604020202020204" pitchFamily="34" charset="0"/>
              </a:rPr>
              <a:t>. Platforma dostala názov FOLIO, skratka pre „Budúcnosť knižníc je otvorená“, aby odrážala jej otvorený a flexibilný charakter. Platformu FOLIO a jej príslušné moduly dnes vo veľkej miere využíva množstvo stredne veľkých a národných knižníc (napr. Talianska národná knižnica vo Florencii). </a:t>
            </a:r>
          </a:p>
          <a:p>
            <a:r>
              <a:rPr lang="hu-HU" b="0" i="0" dirty="0">
                <a:solidFill>
                  <a:srgbClr val="000000"/>
                </a:solidFill>
                <a:effectLst/>
                <a:latin typeface="Arial" panose="020B0604020202020204" pitchFamily="34" charset="0"/>
              </a:rPr>
              <a:t>Lendvay, Miklós (2021) </a:t>
            </a:r>
            <a:r>
              <a:rPr lang="hu-HU" b="0" i="1" dirty="0">
                <a:solidFill>
                  <a:srgbClr val="000000"/>
                </a:solidFill>
                <a:effectLst/>
                <a:latin typeface="Arial" panose="020B0604020202020204" pitchFamily="34" charset="0"/>
              </a:rPr>
              <a:t>A könyvtári együttműködés informatikai támogatása: adatmodell, </a:t>
            </a:r>
            <a:r>
              <a:rPr lang="hu-HU" b="0" i="1" dirty="0" err="1">
                <a:solidFill>
                  <a:srgbClr val="000000"/>
                </a:solidFill>
                <a:effectLst/>
                <a:latin typeface="Arial" panose="020B0604020202020204" pitchFamily="34" charset="0"/>
              </a:rPr>
              <a:t>workflow</a:t>
            </a:r>
            <a:r>
              <a:rPr lang="hu-HU" b="0" i="1" dirty="0">
                <a:solidFill>
                  <a:srgbClr val="000000"/>
                </a:solidFill>
                <a:effectLst/>
                <a:latin typeface="Arial" panose="020B0604020202020204" pitchFamily="34" charset="0"/>
              </a:rPr>
              <a:t>, rendszerfelépítés : Együttműködési lehetőségek and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Recode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library</a:t>
            </a:r>
            <a:r>
              <a:rPr lang="hu-HU" b="0" i="1" dirty="0">
                <a:solidFill>
                  <a:srgbClr val="000000"/>
                </a:solidFill>
                <a:effectLst/>
                <a:latin typeface="Arial" panose="020B0604020202020204" pitchFamily="34" charset="0"/>
              </a:rPr>
              <a:t> Platform, </a:t>
            </a:r>
            <a:r>
              <a:rPr lang="hu-HU" b="0" i="1" dirty="0" err="1">
                <a:solidFill>
                  <a:srgbClr val="000000"/>
                </a:solidFill>
                <a:effectLst/>
                <a:latin typeface="Arial" panose="020B0604020202020204" pitchFamily="34" charset="0"/>
              </a:rPr>
              <a:t>cooperation</a:t>
            </a:r>
            <a:r>
              <a:rPr lang="hu-HU" b="0" i="1" dirty="0">
                <a:solidFill>
                  <a:srgbClr val="000000"/>
                </a:solidFill>
                <a:effectLst/>
                <a:latin typeface="Arial" panose="020B0604020202020204" pitchFamily="34" charset="0"/>
              </a:rPr>
              <a:t> architektúra </a:t>
            </a:r>
            <a:r>
              <a:rPr lang="hu-HU" b="0" i="1" dirty="0" err="1">
                <a:solidFill>
                  <a:srgbClr val="000000"/>
                </a:solidFill>
                <a:effectLst/>
                <a:latin typeface="Arial" panose="020B0604020202020204" pitchFamily="34" charset="0"/>
              </a:rPr>
              <a:t>systému</a:t>
            </a:r>
            <a:r>
              <a:rPr lang="hu-HU" b="0" i="1" dirty="0">
                <a:solidFill>
                  <a:srgbClr val="000000"/>
                </a:solidFill>
                <a:effectLst/>
                <a:latin typeface="Arial" panose="020B0604020202020204" pitchFamily="34" charset="0"/>
              </a:rPr>
              <a:t> : </a:t>
            </a:r>
            <a:r>
              <a:rPr lang="hu-HU" b="0" i="1" dirty="0" err="1">
                <a:solidFill>
                  <a:srgbClr val="000000"/>
                </a:solidFill>
                <a:effectLst/>
                <a:latin typeface="Arial" panose="020B0604020202020204" pitchFamily="34" charset="0"/>
              </a:rPr>
              <a:t>Možnosti</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spolupráce</a:t>
            </a:r>
            <a:r>
              <a:rPr lang="hu-HU" b="0" i="1" dirty="0">
                <a:solidFill>
                  <a:srgbClr val="000000"/>
                </a:solidFill>
                <a:effectLst/>
                <a:latin typeface="Arial" panose="020B0604020202020204" pitchFamily="34" charset="0"/>
              </a:rPr>
              <a:t> v </a:t>
            </a:r>
            <a:r>
              <a:rPr lang="hu-HU" b="0" i="1" dirty="0" err="1">
                <a:solidFill>
                  <a:srgbClr val="000000"/>
                </a:solidFill>
                <a:effectLst/>
                <a:latin typeface="Arial" panose="020B0604020202020204" pitchFamily="34" charset="0"/>
              </a:rPr>
              <a:t>rámci</a:t>
            </a:r>
            <a:r>
              <a:rPr lang="hu-HU" b="0" i="1" dirty="0">
                <a:solidFill>
                  <a:srgbClr val="000000"/>
                </a:solidFill>
                <a:effectLst/>
                <a:latin typeface="Arial" panose="020B0604020202020204" pitchFamily="34" charset="0"/>
              </a:rPr>
              <a:t> Open </a:t>
            </a:r>
            <a:r>
              <a:rPr lang="hu-HU" b="0" i="1" dirty="0" err="1">
                <a:solidFill>
                  <a:srgbClr val="000000"/>
                </a:solidFill>
                <a:effectLst/>
                <a:latin typeface="Arial" panose="020B0604020202020204" pitchFamily="34" charset="0"/>
              </a:rPr>
              <a:t>Source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platforiem</a:t>
            </a:r>
            <a:r>
              <a:rPr lang="hu-HU" b="0" i="1" dirty="0">
                <a:solidFill>
                  <a:srgbClr val="000000"/>
                </a:solidFill>
                <a:effectLst/>
                <a:latin typeface="Arial" panose="020B0604020202020204" pitchFamily="34" charset="0"/>
              </a:rPr>
              <a:t>: HNLP, FOLIO, </a:t>
            </a:r>
            <a:r>
              <a:rPr lang="hu-HU" b="0" i="1" dirty="0" err="1">
                <a:solidFill>
                  <a:srgbClr val="000000"/>
                </a:solidFill>
                <a:effectLst/>
                <a:latin typeface="Arial" panose="020B0604020202020204" pitchFamily="34" charset="0"/>
              </a:rPr>
              <a:t>ReShare</a:t>
            </a:r>
            <a:r>
              <a:rPr lang="hu-HU" b="0" i="1" dirty="0">
                <a:solidFill>
                  <a:srgbClr val="000000"/>
                </a:solidFill>
                <a:effectLst/>
                <a:latin typeface="Arial" panose="020B0604020202020204" pitchFamily="34" charset="0"/>
              </a:rPr>
              <a:t>. </a:t>
            </a:r>
            <a:r>
              <a:rPr lang="hu-HU" b="0" i="0" dirty="0">
                <a:solidFill>
                  <a:srgbClr val="000000"/>
                </a:solidFill>
                <a:effectLst/>
                <a:latin typeface="Arial" panose="020B0604020202020204" pitchFamily="34" charset="0"/>
              </a:rPr>
              <a:t>In: Online térben az online térért : Networkshop 30: országos online konferencia. 2021. </a:t>
            </a:r>
            <a:r>
              <a:rPr lang="hu-HU" b="0" i="0" dirty="0" err="1">
                <a:solidFill>
                  <a:srgbClr val="000000"/>
                </a:solidFill>
                <a:effectLst/>
                <a:latin typeface="Arial" panose="020B0604020202020204" pitchFamily="34" charset="0"/>
              </a:rPr>
              <a:t>apríla</a:t>
            </a:r>
            <a:r>
              <a:rPr lang="hu-HU" b="0" i="0" dirty="0">
                <a:solidFill>
                  <a:srgbClr val="000000"/>
                </a:solidFill>
                <a:effectLst/>
                <a:latin typeface="Arial" panose="020B0604020202020204" pitchFamily="34" charset="0"/>
              </a:rPr>
              <a:t> 6-9. Eötvös Loránd Tudományegyetem. HUNGARNET Egyesület, </a:t>
            </a:r>
            <a:r>
              <a:rPr lang="hu-HU" b="0" i="0" dirty="0" err="1">
                <a:solidFill>
                  <a:srgbClr val="000000"/>
                </a:solidFill>
                <a:effectLst/>
                <a:latin typeface="Arial" panose="020B0604020202020204" pitchFamily="34" charset="0"/>
              </a:rPr>
              <a:t>Budapešť</a:t>
            </a:r>
            <a:r>
              <a:rPr lang="hu-HU" b="0" i="0" dirty="0">
                <a:solidFill>
                  <a:srgbClr val="000000"/>
                </a:solidFill>
                <a:effectLst/>
                <a:latin typeface="Arial" panose="020B0604020202020204" pitchFamily="34" charset="0"/>
              </a:rPr>
              <a:t>, s. 121-132. ISBN 9786150129563. DOI: </a:t>
            </a:r>
            <a:r>
              <a:rPr lang="sk-SK" b="0" i="0" dirty="0">
                <a:solidFill>
                  <a:srgbClr val="0645AD"/>
                </a:solidFill>
                <a:effectLst/>
                <a:latin typeface="Arial" panose="020B0604020202020204" pitchFamily="34" charset="0"/>
                <a:hlinkClick r:id="rId3"/>
              </a:rPr>
              <a:t>https://doi.org/10.31915/NWS.2021.12</a:t>
            </a:r>
            <a:r>
              <a:rPr lang="sk-SK" b="0" i="0" dirty="0">
                <a:solidFill>
                  <a:srgbClr val="0645AD"/>
                </a:solidFill>
                <a:effectLst/>
                <a:latin typeface="Arial" panose="020B0604020202020204" pitchFamily="34" charset="0"/>
              </a:rPr>
              <a:t>, http://</a:t>
            </a:r>
            <a:r>
              <a:rPr lang="sk-SK" b="0" i="0" dirty="0" err="1">
                <a:solidFill>
                  <a:srgbClr val="0645AD"/>
                </a:solidFill>
                <a:effectLst/>
                <a:latin typeface="Arial" panose="020B0604020202020204" pitchFamily="34" charset="0"/>
              </a:rPr>
              <a:t>real.mtak.hu</a:t>
            </a:r>
            <a:r>
              <a:rPr lang="sk-SK" b="0" i="0" dirty="0">
                <a:solidFill>
                  <a:srgbClr val="0645AD"/>
                </a:solidFill>
                <a:effectLst/>
                <a:latin typeface="Arial" panose="020B0604020202020204" pitchFamily="34" charset="0"/>
              </a:rPr>
              <a:t>/132340/</a:t>
            </a:r>
          </a:p>
          <a:p>
            <a:endParaRPr lang="sk-SK" b="0" i="0" dirty="0">
              <a:solidFill>
                <a:srgbClr val="0645AD"/>
              </a:solidFill>
              <a:effectLst/>
              <a:latin typeface="Arial" panose="020B0604020202020204" pitchFamily="34" charset="0"/>
            </a:endParaRPr>
          </a:p>
          <a:p>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b="0" i="0" dirty="0">
              <a:solidFill>
                <a:srgbClr val="0645AD"/>
              </a:solidFill>
              <a:effectLst/>
              <a:latin typeface="Arial" panose="020B0604020202020204" pitchFamily="34" charset="0"/>
            </a:endParaRPr>
          </a:p>
          <a:p>
            <a:endParaRPr lang="sk-SK" b="0" i="0" dirty="0">
              <a:solidFill>
                <a:srgbClr val="000000"/>
              </a:solidFill>
              <a:effectLst/>
              <a:latin typeface="Arial" panose="020B0604020202020204" pitchFamily="34" charset="0"/>
            </a:endParaRPr>
          </a:p>
          <a:p>
            <a:r>
              <a:rPr lang="sk-SK" b="0" i="0" dirty="0">
                <a:solidFill>
                  <a:srgbClr val="000000"/>
                </a:solidFill>
                <a:effectLst/>
                <a:latin typeface="Arial" panose="020B0604020202020204" pitchFamily="34" charset="0"/>
              </a:rPr>
              <a:t>Ciele rozvoja Maďarskej národnej knižničnej platformy (HNLP), ktorá sa začala v roku 2016, sú vo veľkej miere v súlade s vyššie uvedeným: prehodnotiť služby ponúkané národnými knižnicami, preskúmať nové spôsoby spolupráce, zmeniť spoločný katalóg a medziknižničné výpožičky. a sprístupniť dátové spojenia založené na entitách mimo sveta mimo knižníc prostredníctvom integrácie do maďarského národného menného priestoru. A v prvom rade ponúkať používateľom knižnice tie najpokročilejšie služby a najmodernejšie IT technológie. Národná </a:t>
            </a:r>
            <a:r>
              <a:rPr lang="sk-SK" b="0" i="0" dirty="0" err="1">
                <a:solidFill>
                  <a:srgbClr val="000000"/>
                </a:solidFill>
                <a:effectLst/>
                <a:latin typeface="Arial" panose="020B0604020202020204" pitchFamily="34" charset="0"/>
              </a:rPr>
              <a:t>Széchényiho</a:t>
            </a:r>
            <a:r>
              <a:rPr lang="sk-SK" b="0" i="0" dirty="0">
                <a:solidFill>
                  <a:srgbClr val="000000"/>
                </a:solidFill>
                <a:effectLst/>
                <a:latin typeface="Arial" panose="020B0604020202020204" pitchFamily="34" charset="0"/>
              </a:rPr>
              <a:t> knižnica v Maďarsku je súčasťou komunity FOLIO od svojho vzniku, aby mala podiel na jej strategickom smerovaní a profitovala z vývoja, ktorý sa odohráva na medzinárodnej úrovni. Našou dlhodobou víziou je umožniť bezproblémovú kompatibilitu modulov medzi týmito dvoma systémami, aby knižnice mohli využívať flexibilnú konfiguráciu, ktorá najlepšie vyhovuje ich potrebám. Hlavné piliere vývoja sú identické pre FOLIO aj HNLP: (i) dátový model založený na entitách, (ii) vytvorenie významovo orientovanej integrovanej architektúry prostredníctvom modularity pre ľubovoľný počet inštitúcií a akúkoľvek inštitucionálnu hierarchiu a ( iii) voľnej </a:t>
            </a:r>
            <a:r>
              <a:rPr lang="sk-SK" b="0" i="0" dirty="0" err="1">
                <a:solidFill>
                  <a:srgbClr val="000000"/>
                </a:solidFill>
                <a:effectLst/>
                <a:latin typeface="Arial" panose="020B0604020202020204" pitchFamily="34" charset="0"/>
              </a:rPr>
              <a:t>konfigurovateľnosti</a:t>
            </a:r>
            <a:r>
              <a:rPr lang="sk-SK" b="0" i="0" dirty="0">
                <a:solidFill>
                  <a:srgbClr val="000000"/>
                </a:solidFill>
                <a:effectLst/>
                <a:latin typeface="Arial" panose="020B0604020202020204" pitchFamily="34" charset="0"/>
              </a:rPr>
              <a:t> pracovných postupov v rámci systému</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15</a:t>
            </a:fld>
            <a:endParaRPr lang="sk-SK"/>
          </a:p>
        </p:txBody>
      </p:sp>
    </p:spTree>
    <p:extLst>
      <p:ext uri="{BB962C8B-B14F-4D97-AF65-F5344CB8AC3E}">
        <p14:creationId xmlns:p14="http://schemas.microsoft.com/office/powerpoint/2010/main" val="149384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16</a:t>
            </a:fld>
            <a:endParaRPr lang="sk-SK"/>
          </a:p>
        </p:txBody>
      </p:sp>
    </p:spTree>
    <p:extLst>
      <p:ext uri="{BB962C8B-B14F-4D97-AF65-F5344CB8AC3E}">
        <p14:creationId xmlns:p14="http://schemas.microsoft.com/office/powerpoint/2010/main" val="286049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objekt pre obrázok snímky 1">
            <a:extLst>
              <a:ext uri="{FF2B5EF4-FFF2-40B4-BE49-F238E27FC236}">
                <a16:creationId xmlns:a16="http://schemas.microsoft.com/office/drawing/2014/main" id="{98949CF2-63CF-3046-4060-9DF14E404027}"/>
              </a:ext>
            </a:extLst>
          </p:cNvPr>
          <p:cNvSpPr>
            <a:spLocks noGrp="1" noRot="1" noChangeAspect="1" noTextEdit="1"/>
          </p:cNvSpPr>
          <p:nvPr>
            <p:ph type="sldImg"/>
          </p:nvPr>
        </p:nvSpPr>
        <p:spPr>
          <a:ln/>
        </p:spPr>
      </p:sp>
      <p:sp>
        <p:nvSpPr>
          <p:cNvPr id="22530" name="Zástupný objekt pre poznámky 2">
            <a:extLst>
              <a:ext uri="{FF2B5EF4-FFF2-40B4-BE49-F238E27FC236}">
                <a16:creationId xmlns:a16="http://schemas.microsoft.com/office/drawing/2014/main" id="{70D5EBBD-3421-6DFB-1AB7-D13577AF5189}"/>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Smart Libraries Q&amp;A: Differences between ILS and LSP -- Breeding, Marshall [Library Technology Guides]</a:t>
            </a:r>
            <a:endPar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 Obe kategórie slúžia na riadenie zdrojov a procesov.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ILS je tradičná kategória.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predstavuje trend.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možno považovať za ďalšie vývojový stupeň integrovaných knižničných systémov.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však majú rozšírené funkcie a novšie technológie. </a:t>
            </a:r>
            <a:endParaRPr lang="sk-SK" altLang="sk-SK" sz="1600" dirty="0">
              <a:latin typeface="Calibri" panose="020F0502020204030204" pitchFamily="34" charset="0"/>
              <a:ea typeface="Calibri" panose="020F0502020204030204" pitchFamily="34" charset="0"/>
              <a:cs typeface="Times New Roman" panose="02020603050405020304" pitchFamily="18" charset="0"/>
            </a:endParaRPr>
          </a:p>
          <a:p>
            <a:endParaRPr altLang="sk-SK"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2531" name="Zástupný objekt pre číslo snímky 3">
            <a:extLst>
              <a:ext uri="{FF2B5EF4-FFF2-40B4-BE49-F238E27FC236}">
                <a16:creationId xmlns:a16="http://schemas.microsoft.com/office/drawing/2014/main" id="{30781CDD-1697-2B19-8213-45DF68FB45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A75B102-8198-1D4D-8BB4-25FEFB4D39DF}" type="slidenum">
              <a:rPr altLang="sk-SK" sz="1200" smtClean="0"/>
              <a:pPr fontAlgn="base">
                <a:spcBef>
                  <a:spcPct val="0"/>
                </a:spcBef>
                <a:spcAft>
                  <a:spcPct val="0"/>
                </a:spcAft>
              </a:pPr>
              <a:t>17</a:t>
            </a:fld>
            <a:endParaRPr altLang="sk-SK"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objekt pre obrázok snímky 1">
            <a:extLst>
              <a:ext uri="{FF2B5EF4-FFF2-40B4-BE49-F238E27FC236}">
                <a16:creationId xmlns:a16="http://schemas.microsoft.com/office/drawing/2014/main" id="{4E31D345-F21D-A2C8-13EA-4889D4BA6909}"/>
              </a:ext>
            </a:extLst>
          </p:cNvPr>
          <p:cNvSpPr>
            <a:spLocks noGrp="1" noRot="1" noChangeAspect="1" noTextEdit="1"/>
          </p:cNvSpPr>
          <p:nvPr>
            <p:ph type="sldImg"/>
          </p:nvPr>
        </p:nvSpPr>
        <p:spPr>
          <a:ln/>
        </p:spPr>
      </p:sp>
      <p:sp>
        <p:nvSpPr>
          <p:cNvPr id="33794" name="Zástupný objekt pre poznámky 2">
            <a:extLst>
              <a:ext uri="{FF2B5EF4-FFF2-40B4-BE49-F238E27FC236}">
                <a16:creationId xmlns:a16="http://schemas.microsoft.com/office/drawing/2014/main" id="{8094AD9C-4D69-55D4-D9FD-80CD4CD55C0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dirty="0">
                <a:latin typeface="Century Gothic" panose="020B0502020202020204" pitchFamily="34" charset="0"/>
                <a:hlinkClick r:id="rId3"/>
              </a:rPr>
              <a:t>Best Library Management Systems in 2023: Compare Reviews on 120+ | G2</a:t>
            </a:r>
            <a:endParaRPr altLang="sk-SK" dirty="0">
              <a:latin typeface="Century Gothic" panose="020B0502020202020204" pitchFamily="34" charset="0"/>
            </a:endParaRPr>
          </a:p>
          <a:p>
            <a:r>
              <a:rPr altLang="sk-SK" dirty="0">
                <a:latin typeface="Century Gothic" panose="020B0502020202020204" pitchFamily="34" charset="0"/>
                <a:hlinkClick r:id="rId4"/>
              </a:rPr>
              <a:t>20 najlepších softvérov na správu knižníc v roku 2023 | Research.com</a:t>
            </a:r>
            <a:endParaRPr altLang="sk-SK" dirty="0">
              <a:latin typeface="Century Gothic" panose="020B0502020202020204" pitchFamily="34" charset="0"/>
            </a:endParaRPr>
          </a:p>
        </p:txBody>
      </p:sp>
      <p:sp>
        <p:nvSpPr>
          <p:cNvPr id="33795" name="Zástupný objekt pre číslo snímky 3">
            <a:extLst>
              <a:ext uri="{FF2B5EF4-FFF2-40B4-BE49-F238E27FC236}">
                <a16:creationId xmlns:a16="http://schemas.microsoft.com/office/drawing/2014/main" id="{A07C213D-0656-03FD-B590-4F95A78884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C4531A5-E635-A84B-B4AD-CC98BD68CF00}" type="slidenum">
              <a:rPr altLang="sk-SK" sz="1200" smtClean="0"/>
              <a:pPr fontAlgn="base">
                <a:spcBef>
                  <a:spcPct val="0"/>
                </a:spcBef>
                <a:spcAft>
                  <a:spcPct val="0"/>
                </a:spcAft>
              </a:pPr>
              <a:t>19</a:t>
            </a:fld>
            <a:endParaRPr altLang="sk-SK"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20</a:t>
            </a:fld>
            <a:endParaRPr lang="sk-SK"/>
          </a:p>
        </p:txBody>
      </p:sp>
    </p:spTree>
    <p:extLst>
      <p:ext uri="{BB962C8B-B14F-4D97-AF65-F5344CB8AC3E}">
        <p14:creationId xmlns:p14="http://schemas.microsoft.com/office/powerpoint/2010/main" val="401196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Považujeme za potrebné rozlišovať medzi ILS s otvoreným zdrojovým kódom a platformami typu LSP</a:t>
            </a:r>
          </a:p>
          <a:p>
            <a:endParaRPr lang="sk-SK" dirty="0"/>
          </a:p>
          <a:p>
            <a:r>
              <a:rPr lang="sk-SK" dirty="0"/>
              <a:t>Tieto ILS majú staršiu architektúru napríklad natívny </a:t>
            </a:r>
            <a:r>
              <a:rPr lang="sk-SK" dirty="0" err="1"/>
              <a:t>discovery</a:t>
            </a:r>
            <a:r>
              <a:rPr lang="sk-SK" dirty="0"/>
              <a:t> systém, synchronizáciu s digitálnymi repozitármi, </a:t>
            </a:r>
            <a:r>
              <a:rPr lang="sk-SK" dirty="0" err="1"/>
              <a:t>linked</a:t>
            </a:r>
            <a:r>
              <a:rPr lang="sk-SK" dirty="0"/>
              <a:t> </a:t>
            </a:r>
            <a:r>
              <a:rPr lang="sk-SK" dirty="0" err="1"/>
              <a:t>data</a:t>
            </a:r>
            <a:r>
              <a:rPr lang="sk-SK" dirty="0"/>
              <a:t>, implementáciu RDA a FRBR</a:t>
            </a:r>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21</a:t>
            </a:fld>
            <a:endParaRPr lang="sk-SK"/>
          </a:p>
        </p:txBody>
      </p:sp>
    </p:spTree>
    <p:extLst>
      <p:ext uri="{BB962C8B-B14F-4D97-AF65-F5344CB8AC3E}">
        <p14:creationId xmlns:p14="http://schemas.microsoft.com/office/powerpoint/2010/main" val="149906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a:t>
            </a:r>
            <a:r>
              <a:rPr lang="sk-SK" sz="1800" u="sng" dirty="0">
                <a:solidFill>
                  <a:srgbClr val="0000FF"/>
                </a:solidFill>
                <a:effectLst/>
                <a:latin typeface="Roboto" panose="02000000000000000000" pitchFamily="2" charset="0"/>
                <a:ea typeface="Times New Roman" panose="02020603050405020304" pitchFamily="18" charset="0"/>
                <a:hlinkClick r:id="rId3"/>
              </a:rPr>
              <a:t>https://cs.wikipedia.org/wiki/Koha</a:t>
            </a:r>
            <a:r>
              <a:rPr lang="sk-SK" sz="1800" dirty="0">
                <a:solidFill>
                  <a:srgbClr val="252525"/>
                </a:solidFill>
                <a:effectLst/>
                <a:latin typeface="Roboto" panose="02000000000000000000" pitchFamily="2" charset="0"/>
                <a:ea typeface="Times New Roman" panose="02020603050405020304" pitchFamily="18" charset="0"/>
              </a:rPr>
              <a:t> je knižničný systém s prístupným zdrojovým kódom. Je šírený pod licenciou GNU General </a:t>
            </a:r>
            <a:r>
              <a:rPr lang="sk-SK" sz="1800" dirty="0" err="1">
                <a:solidFill>
                  <a:srgbClr val="252525"/>
                </a:solidFill>
                <a:effectLst/>
                <a:latin typeface="Roboto" panose="02000000000000000000" pitchFamily="2" charset="0"/>
                <a:ea typeface="Times New Roman" panose="02020603050405020304" pitchFamily="18" charset="0"/>
              </a:rPr>
              <a:t>Public</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License</a:t>
            </a:r>
            <a:r>
              <a:rPr lang="sk-SK" sz="1800" dirty="0">
                <a:solidFill>
                  <a:srgbClr val="252525"/>
                </a:solidFill>
                <a:effectLst/>
                <a:latin typeface="Roboto" panose="02000000000000000000" pitchFamily="2" charset="0"/>
                <a:ea typeface="Times New Roman" panose="02020603050405020304" pitchFamily="18" charset="0"/>
              </a:rPr>
              <a:t> v3 a jeho použitie je bezplatné. Pracuje na platforme Linux alebo </a:t>
            </a:r>
            <a:r>
              <a:rPr lang="sk-SK" sz="1800" dirty="0" err="1">
                <a:solidFill>
                  <a:srgbClr val="252525"/>
                </a:solidFill>
                <a:effectLst/>
                <a:latin typeface="Roboto" panose="02000000000000000000" pitchFamily="2" charset="0"/>
                <a:ea typeface="Times New Roman" panose="02020603050405020304" pitchFamily="18" charset="0"/>
              </a:rPr>
              <a:t>Ubuntu</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Začiatok vývoja siaha do roku 1999, kedy konzorcium novozélandských knižníc </a:t>
            </a:r>
            <a:r>
              <a:rPr lang="sk-SK" sz="1800" dirty="0" err="1">
                <a:solidFill>
                  <a:srgbClr val="252525"/>
                </a:solidFill>
                <a:effectLst/>
                <a:latin typeface="Roboto" panose="02000000000000000000" pitchFamily="2" charset="0"/>
                <a:ea typeface="Times New Roman" panose="02020603050405020304" pitchFamily="18" charset="0"/>
              </a:rPr>
              <a:t>Horowhenua</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Library</a:t>
            </a:r>
            <a:r>
              <a:rPr lang="sk-SK" sz="1800" dirty="0">
                <a:solidFill>
                  <a:srgbClr val="252525"/>
                </a:solidFill>
                <a:effectLst/>
                <a:latin typeface="Roboto" panose="02000000000000000000" pitchFamily="2" charset="0"/>
                <a:ea typeface="Times New Roman" panose="02020603050405020304" pitchFamily="18" charset="0"/>
              </a:rPr>
              <a:t> Trust začalo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vyvíjať. </a:t>
            </a:r>
            <a:endParaRPr lang="sk-S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 plnohodnotný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ktorý sa integruje s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eContent</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ďalšími poskytovateľmi tretích strán a poskytuje používateľom komplexný prístup ku všetkým vašim materiálom na jednom mieste.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kombinuje katalóg vašej knižnice s elektronickým obsahom, digitálnymi archívmi a obohatením od všetkých hlavných poskytovateľov </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tretích strán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Zlepšuje tiež relevantnosť a jednoduchosť používania, poskytuje odporúčania na čítanie, zobrazuje všetky formáty názvov v rámci jedného výsledku (FRBR) a oveľa viac.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bol vytvorený s cieľom poskytnúť používateľom vylepšenú skúsenosť v porovnaní s inými systémami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menším dopadom na rozpočty knižníc.</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cs typeface="Times New Roman" panose="02020603050405020304" pitchFamily="18" charset="0"/>
              </a:rPr>
              <a:t>ASPEN. 2023.</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[Online]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Solutions, 2023. [Dátum: 12. 09 2023.]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https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bywatersolutions.com</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products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22</a:t>
            </a:fld>
            <a:endParaRPr lang="sk-SK"/>
          </a:p>
        </p:txBody>
      </p:sp>
    </p:spTree>
    <p:extLst>
      <p:ext uri="{BB962C8B-B14F-4D97-AF65-F5344CB8AC3E}">
        <p14:creationId xmlns:p14="http://schemas.microsoft.com/office/powerpoint/2010/main" val="82243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23</a:t>
            </a:fld>
            <a:endParaRPr lang="sk-SK"/>
          </a:p>
        </p:txBody>
      </p:sp>
    </p:spTree>
    <p:extLst>
      <p:ext uri="{BB962C8B-B14F-4D97-AF65-F5344CB8AC3E}">
        <p14:creationId xmlns:p14="http://schemas.microsoft.com/office/powerpoint/2010/main" val="394486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25</a:t>
            </a:fld>
            <a:endParaRPr lang="sk-SK"/>
          </a:p>
        </p:txBody>
      </p:sp>
    </p:spTree>
    <p:extLst>
      <p:ext uri="{BB962C8B-B14F-4D97-AF65-F5344CB8AC3E}">
        <p14:creationId xmlns:p14="http://schemas.microsoft.com/office/powerpoint/2010/main" val="184078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dodržiava štandardy MARC21, UNIMARC, Z39.50, OAI-PMH a ďalšie, je neustále vyvíjaná medzinárodnou komunitou.</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bežnú prevádzku knižnice je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plne ovládaná pomocou webového prehliadača (odporúčaný Firefox), a to pre čitateľov aj pre knihovníkov.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svoju prevádzku teda nepotrebuje klientsku aplikáciu (tučný klient).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Obsahuje moduly pre akvizíciu, výpožičky, katalogizáciu, autority, správu časopisov, tlač štítkov, generovanie správ pre čitateľov, modul výstupov reportov a vyraďovania. </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podporuje aj systém s viacerými pobočkami. Často sa používa ako rozhranie pre knihovníkov a nástroj pre správu knižnice a ako samotný katalóg pre verejnosť je využitý napr. </a:t>
            </a:r>
            <a:r>
              <a:rPr lang="sk-SK" sz="1800" dirty="0" err="1">
                <a:solidFill>
                  <a:srgbClr val="252525"/>
                </a:solidFill>
                <a:effectLst/>
                <a:latin typeface="Roboto" panose="02000000000000000000" pitchFamily="2" charset="0"/>
                <a:ea typeface="Times New Roman" panose="02020603050405020304" pitchFamily="18" charset="0"/>
              </a:rPr>
              <a:t>Vufind</a:t>
            </a:r>
            <a:r>
              <a:rPr lang="sk-SK" sz="1800" dirty="0">
                <a:solidFill>
                  <a:srgbClr val="252525"/>
                </a:solidFill>
                <a:effectLst/>
                <a:latin typeface="Roboto" panose="02000000000000000000" pitchFamily="2" charset="0"/>
                <a:ea typeface="Times New Roman" panose="02020603050405020304" pitchFamily="18" charset="0"/>
              </a:rPr>
              <a:t>, ukážka použitia v </a:t>
            </a:r>
            <a:r>
              <a:rPr lang="sk-SK" sz="1800" dirty="0" err="1">
                <a:solidFill>
                  <a:srgbClr val="252525"/>
                </a:solidFill>
                <a:effectLst/>
                <a:latin typeface="Roboto" panose="02000000000000000000" pitchFamily="2" charset="0"/>
                <a:ea typeface="Times New Roman" panose="02020603050405020304" pitchFamily="18" charset="0"/>
              </a:rPr>
              <a:t>MeK</a:t>
            </a:r>
            <a:r>
              <a:rPr lang="sk-SK" sz="1800" dirty="0">
                <a:solidFill>
                  <a:srgbClr val="252525"/>
                </a:solidFill>
                <a:effectLst/>
                <a:latin typeface="Roboto" panose="02000000000000000000" pitchFamily="2" charset="0"/>
                <a:ea typeface="Times New Roman" panose="02020603050405020304" pitchFamily="18" charset="0"/>
              </a:rPr>
              <a:t>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26</a:t>
            </a:fld>
            <a:endParaRPr lang="sk-SK"/>
          </a:p>
        </p:txBody>
      </p:sp>
    </p:spTree>
    <p:extLst>
      <p:ext uri="{BB962C8B-B14F-4D97-AF65-F5344CB8AC3E}">
        <p14:creationId xmlns:p14="http://schemas.microsoft.com/office/powerpoint/2010/main" val="28393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a:t>
            </a:fld>
            <a:endParaRPr lang="sk-SK"/>
          </a:p>
        </p:txBody>
      </p:sp>
    </p:spTree>
    <p:extLst>
      <p:ext uri="{BB962C8B-B14F-4D97-AF65-F5344CB8AC3E}">
        <p14:creationId xmlns:p14="http://schemas.microsoft.com/office/powerpoint/2010/main" val="301747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dirty="0">
                <a:solidFill>
                  <a:srgbClr val="252525"/>
                </a:solidFill>
                <a:effectLst/>
                <a:latin typeface="Roboto" panose="02000000000000000000" pitchFamily="2" charset="0"/>
                <a:ea typeface="Times New Roman" panose="02020603050405020304" pitchFamily="18" charset="0"/>
              </a:rPr>
              <a:t>Technické údaje. </a:t>
            </a:r>
            <a:r>
              <a:rPr lang="sk-SK" sz="1200" dirty="0" err="1">
                <a:solidFill>
                  <a:srgbClr val="252525"/>
                </a:solidFill>
                <a:effectLst/>
                <a:latin typeface="Roboto" panose="02000000000000000000" pitchFamily="2" charset="0"/>
                <a:ea typeface="Times New Roman" panose="02020603050405020304" pitchFamily="18" charset="0"/>
              </a:rPr>
              <a:t>Koha</a:t>
            </a:r>
            <a:r>
              <a:rPr lang="sk-SK" sz="1200" dirty="0">
                <a:solidFill>
                  <a:srgbClr val="252525"/>
                </a:solidFill>
                <a:effectLst/>
                <a:latin typeface="Roboto" panose="02000000000000000000" pitchFamily="2" charset="0"/>
                <a:ea typeface="Times New Roman" panose="02020603050405020304" pitchFamily="18" charset="0"/>
              </a:rPr>
              <a:t> je programovaná v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využíva databázu MySQL/</a:t>
            </a:r>
            <a:r>
              <a:rPr lang="sk-SK" sz="1200" dirty="0" err="1">
                <a:solidFill>
                  <a:srgbClr val="252525"/>
                </a:solidFill>
                <a:effectLst/>
                <a:latin typeface="Roboto" panose="02000000000000000000" pitchFamily="2" charset="0"/>
                <a:ea typeface="Times New Roman" panose="02020603050405020304" pitchFamily="18" charset="0"/>
              </a:rPr>
              <a:t>MariaDB</a:t>
            </a:r>
            <a:r>
              <a:rPr lang="sk-SK" sz="1200" dirty="0">
                <a:solidFill>
                  <a:srgbClr val="252525"/>
                </a:solidFill>
                <a:effectLst/>
                <a:latin typeface="Roboto" panose="02000000000000000000" pitchFamily="2" charset="0"/>
                <a:ea typeface="Times New Roman" panose="02020603050405020304" pitchFamily="18" charset="0"/>
              </a:rPr>
              <a:t>, využíva vyhľadávací stroj Zebra alebo </a:t>
            </a:r>
            <a:r>
              <a:rPr lang="sk-SK" sz="1200" dirty="0" err="1">
                <a:solidFill>
                  <a:srgbClr val="252525"/>
                </a:solidFill>
                <a:effectLst/>
                <a:latin typeface="Roboto" panose="02000000000000000000" pitchFamily="2" charset="0"/>
                <a:ea typeface="Times New Roman" panose="02020603050405020304" pitchFamily="18" charset="0"/>
              </a:rPr>
              <a:t>ElasticSearch</a:t>
            </a:r>
            <a:r>
              <a:rPr lang="sk-SK" sz="1200" dirty="0">
                <a:solidFill>
                  <a:srgbClr val="252525"/>
                </a:solidFill>
                <a:effectLst/>
                <a:latin typeface="Roboto" panose="02000000000000000000" pitchFamily="2" charset="0"/>
                <a:ea typeface="Times New Roman" panose="02020603050405020304" pitchFamily="18" charset="0"/>
              </a:rPr>
              <a:t>, a umožňuje vkladať </a:t>
            </a:r>
            <a:r>
              <a:rPr lang="sk-SK" sz="1200" dirty="0" err="1">
                <a:solidFill>
                  <a:srgbClr val="252525"/>
                </a:solidFill>
                <a:effectLst/>
                <a:latin typeface="Roboto" panose="02000000000000000000" pitchFamily="2" charset="0"/>
                <a:ea typeface="Times New Roman" panose="02020603050405020304" pitchFamily="18" charset="0"/>
              </a:rPr>
              <a:t>JavaScripty</a:t>
            </a:r>
            <a:r>
              <a:rPr lang="sk-SK" sz="1200" dirty="0">
                <a:solidFill>
                  <a:srgbClr val="252525"/>
                </a:solidFill>
                <a:effectLst/>
                <a:latin typeface="Roboto" panose="02000000000000000000" pitchFamily="2" charset="0"/>
                <a:ea typeface="Times New Roman" panose="02020603050405020304" pitchFamily="18" charset="0"/>
              </a:rPr>
              <a:t> a CSS šablóny. </a:t>
            </a:r>
            <a:endParaRPr lang="sk-SK" sz="1200" dirty="0">
              <a:effectLst/>
              <a:latin typeface="Times New Roman" panose="02020603050405020304" pitchFamily="18" charset="0"/>
              <a:ea typeface="Times New Roman" panose="02020603050405020304" pitchFamily="18" charset="0"/>
            </a:endParaRPr>
          </a:p>
          <a:p>
            <a:r>
              <a:rPr lang="sk-SK" sz="1200" dirty="0">
                <a:solidFill>
                  <a:srgbClr val="252525"/>
                </a:solidFill>
                <a:effectLst/>
                <a:latin typeface="Roboto" panose="02000000000000000000" pitchFamily="2" charset="0"/>
                <a:ea typeface="Times New Roman" panose="02020603050405020304" pitchFamily="18" charset="0"/>
              </a:rPr>
              <a:t>Obsahuje cca 800 tisíc riadkov kódu,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SQL, JavaScript. </a:t>
            </a:r>
            <a:endParaRPr lang="sk-SK" sz="12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27</a:t>
            </a:fld>
            <a:endParaRPr lang="sk-SK"/>
          </a:p>
        </p:txBody>
      </p:sp>
    </p:spTree>
    <p:extLst>
      <p:ext uri="{BB962C8B-B14F-4D97-AF65-F5344CB8AC3E}">
        <p14:creationId xmlns:p14="http://schemas.microsoft.com/office/powerpoint/2010/main" val="20757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rPr>
              <a:t>Veľmi aktívna je aj česká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komunita vytvárajúca plnú českú lokalizáciu.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Mapu slovenských inštalácií nájdete na portáli </a:t>
            </a:r>
            <a:r>
              <a:rPr lang="sk-SK" sz="1800" dirty="0" err="1">
                <a:solidFill>
                  <a:srgbClr val="252525"/>
                </a:solidFill>
                <a:effectLst/>
                <a:latin typeface="Roboto" panose="02000000000000000000" pitchFamily="2" charset="0"/>
                <a:ea typeface="Times New Roman" panose="02020603050405020304" pitchFamily="18" charset="0"/>
              </a:rPr>
              <a:t>koha.cz</a:t>
            </a:r>
            <a:r>
              <a:rPr lang="sk-SK" sz="1800" dirty="0">
                <a:solidFill>
                  <a:srgbClr val="252525"/>
                </a:solidFill>
                <a:effectLst/>
                <a:latin typeface="Roboto" panose="02000000000000000000" pitchFamily="2" charset="0"/>
                <a:ea typeface="Times New Roman" panose="02020603050405020304" pitchFamily="18" charset="0"/>
              </a:rPr>
              <a:t>. </a:t>
            </a:r>
          </a:p>
          <a:p>
            <a:r>
              <a:rPr lang="sk-SK" sz="1800" dirty="0">
                <a:solidFill>
                  <a:srgbClr val="252525"/>
                </a:solidFill>
                <a:effectLst/>
                <a:latin typeface="Roboto" panose="02000000000000000000" pitchFamily="2" charset="0"/>
                <a:ea typeface="Times New Roman" panose="02020603050405020304" pitchFamily="18" charset="0"/>
              </a:rPr>
              <a:t>Štatistiky pre české výkazy rieši nadstavba knižničného systému, tzv. Center.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Ako prvý tento systém začala používať Mestská knižnica Česká </a:t>
            </a:r>
            <a:r>
              <a:rPr lang="sk-SK" sz="1800" dirty="0" err="1">
                <a:solidFill>
                  <a:srgbClr val="252525"/>
                </a:solidFill>
                <a:effectLst/>
                <a:latin typeface="Roboto" panose="02000000000000000000" pitchFamily="2" charset="0"/>
                <a:ea typeface="Times New Roman" panose="02020603050405020304" pitchFamily="18" charset="0"/>
              </a:rPr>
              <a:t>Třebová</a:t>
            </a:r>
            <a:r>
              <a:rPr lang="sk-SK" sz="1800" dirty="0">
                <a:solidFill>
                  <a:srgbClr val="252525"/>
                </a:solidFill>
                <a:effectLst/>
                <a:latin typeface="Roboto" panose="02000000000000000000" pitchFamily="2" charset="0"/>
                <a:ea typeface="Times New Roman" panose="02020603050405020304" pitchFamily="18" charset="0"/>
              </a:rPr>
              <a:t> (v januári 2015) a krátko potom potom Mestská knižnica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v súčasnosti (2023) je v Česku využívaný v cca 1090 knižniciach (mapa). Ide o druhý najpoužívanejší knižničný systém v SR. Na stránke </a:t>
            </a:r>
            <a:r>
              <a:rPr lang="sk-SK" sz="1800" dirty="0" err="1">
                <a:solidFill>
                  <a:srgbClr val="252525"/>
                </a:solidFill>
                <a:effectLst/>
                <a:latin typeface="Roboto" panose="02000000000000000000" pitchFamily="2" charset="0"/>
                <a:ea typeface="Times New Roman" panose="02020603050405020304" pitchFamily="18" charset="0"/>
              </a:rPr>
              <a:t>Koha.sk</a:t>
            </a:r>
            <a:r>
              <a:rPr lang="sk-SK" sz="1800" dirty="0">
                <a:solidFill>
                  <a:srgbClr val="252525"/>
                </a:solidFill>
                <a:effectLst/>
                <a:latin typeface="Roboto" panose="02000000000000000000" pitchFamily="2" charset="0"/>
                <a:ea typeface="Times New Roman" panose="02020603050405020304" pitchFamily="18" charset="0"/>
              </a:rPr>
              <a:t> nájdete aj plne funkčnú demo verziu. Na jeho vývoji sa v Čechách podieľa </a:t>
            </a:r>
            <a:r>
              <a:rPr lang="sk-SK" sz="1800" dirty="0" err="1">
                <a:solidFill>
                  <a:srgbClr val="252525"/>
                </a:solidFill>
                <a:effectLst/>
                <a:latin typeface="Roboto" panose="02000000000000000000" pitchFamily="2" charset="0"/>
                <a:ea typeface="Times New Roman" panose="02020603050405020304" pitchFamily="18" charset="0"/>
              </a:rPr>
              <a:t>oi</a:t>
            </a:r>
            <a:r>
              <a:rPr lang="sk-SK" sz="1800" dirty="0">
                <a:solidFill>
                  <a:srgbClr val="252525"/>
                </a:solidFill>
                <a:effectLst/>
                <a:latin typeface="Roboto" panose="02000000000000000000" pitchFamily="2" charset="0"/>
                <a:ea typeface="Times New Roman" panose="02020603050405020304" pitchFamily="18" charset="0"/>
              </a:rPr>
              <a:t> aj firma R-Bit </a:t>
            </a:r>
            <a:r>
              <a:rPr lang="sk-SK" sz="1800" dirty="0" err="1">
                <a:solidFill>
                  <a:srgbClr val="252525"/>
                </a:solidFill>
                <a:effectLst/>
                <a:latin typeface="Roboto" panose="02000000000000000000" pitchFamily="2" charset="0"/>
                <a:ea typeface="Times New Roman" panose="02020603050405020304" pitchFamily="18" charset="0"/>
              </a:rPr>
              <a:t>Technology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s.r.o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hlinkClick r:id="rId3"/>
              </a:rPr>
              <a:t>https://www.koha-v-knihovne.cz/</a:t>
            </a:r>
            <a:endParaRPr lang="sk-SK" sz="18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28</a:t>
            </a:fld>
            <a:endParaRPr lang="sk-SK"/>
          </a:p>
        </p:txBody>
      </p:sp>
    </p:spTree>
    <p:extLst>
      <p:ext uri="{BB962C8B-B14F-4D97-AF65-F5344CB8AC3E}">
        <p14:creationId xmlns:p14="http://schemas.microsoft.com/office/powerpoint/2010/main" val="357166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29</a:t>
            </a:fld>
            <a:endParaRPr lang="sk-SK"/>
          </a:p>
        </p:txBody>
      </p:sp>
    </p:spTree>
    <p:extLst>
      <p:ext uri="{BB962C8B-B14F-4D97-AF65-F5344CB8AC3E}">
        <p14:creationId xmlns:p14="http://schemas.microsoft.com/office/powerpoint/2010/main" val="293892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30</a:t>
            </a:fld>
            <a:endParaRPr lang="sk-SK"/>
          </a:p>
        </p:txBody>
      </p:sp>
    </p:spTree>
    <p:extLst>
      <p:ext uri="{BB962C8B-B14F-4D97-AF65-F5344CB8AC3E}">
        <p14:creationId xmlns:p14="http://schemas.microsoft.com/office/powerpoint/2010/main" val="60963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31</a:t>
            </a:fld>
            <a:endParaRPr lang="sk-SK"/>
          </a:p>
        </p:txBody>
      </p:sp>
    </p:spTree>
    <p:extLst>
      <p:ext uri="{BB962C8B-B14F-4D97-AF65-F5344CB8AC3E}">
        <p14:creationId xmlns:p14="http://schemas.microsoft.com/office/powerpoint/2010/main" val="401842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Vznik </a:t>
            </a:r>
            <a:r>
              <a:rPr lang="sk-SK" dirty="0" err="1"/>
              <a:t>open</a:t>
            </a:r>
            <a:r>
              <a:rPr lang="sk-SK" dirty="0"/>
              <a:t> </a:t>
            </a:r>
            <a:r>
              <a:rPr lang="sk-SK" dirty="0" err="1"/>
              <a:t>source</a:t>
            </a:r>
            <a:r>
              <a:rPr lang="sk-SK" dirty="0"/>
              <a:t> systémov 1985-2019</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32</a:t>
            </a:fld>
            <a:endParaRPr lang="sk-SK"/>
          </a:p>
        </p:txBody>
      </p:sp>
    </p:spTree>
    <p:extLst>
      <p:ext uri="{BB962C8B-B14F-4D97-AF65-F5344CB8AC3E}">
        <p14:creationId xmlns:p14="http://schemas.microsoft.com/office/powerpoint/2010/main" val="307390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600" b="1" dirty="0">
                <a:solidFill>
                  <a:srgbClr val="333333"/>
                </a:solidFill>
                <a:effectLst/>
                <a:latin typeface="Roboto" panose="02000000000000000000" pitchFamily="2" charset="0"/>
                <a:ea typeface="Times New Roman" panose="02020603050405020304" pitchFamily="18" charset="0"/>
              </a:rPr>
              <a:t>LSP</a:t>
            </a:r>
            <a:r>
              <a:rPr lang="sk-SK" sz="1600" dirty="0">
                <a:solidFill>
                  <a:srgbClr val="333333"/>
                </a:solidFill>
                <a:effectLst/>
                <a:latin typeface="Roboto" panose="02000000000000000000" pitchFamily="2" charset="0"/>
                <a:ea typeface="Times New Roman" panose="02020603050405020304" pitchFamily="18" charset="0"/>
              </a:rPr>
              <a:t> možno definovať ako ďalšiu generáciu systémov správy knižníc, ktorá má nad rámec všetkých vstavaných funkcií ILS, postavená na platforme </a:t>
            </a:r>
            <a:r>
              <a:rPr lang="sk-SK" sz="1600" dirty="0" err="1">
                <a:solidFill>
                  <a:srgbClr val="333333"/>
                </a:solidFill>
                <a:effectLst/>
                <a:latin typeface="Roboto" panose="02000000000000000000" pitchFamily="2" charset="0"/>
                <a:ea typeface="Times New Roman" panose="02020603050405020304" pitchFamily="18" charset="0"/>
              </a:rPr>
              <a:t>SaaS</a:t>
            </a:r>
            <a:r>
              <a:rPr lang="sk-SK" sz="1600" dirty="0">
                <a:solidFill>
                  <a:srgbClr val="333333"/>
                </a:solidFill>
                <a:effectLst/>
                <a:latin typeface="Roboto" panose="02000000000000000000" pitchFamily="2" charset="0"/>
                <a:ea typeface="Times New Roman" panose="02020603050405020304" pitchFamily="18" charset="0"/>
              </a:rPr>
              <a:t> pre viacerých nájomníkov, využívajúca výhody </a:t>
            </a:r>
            <a:r>
              <a:rPr lang="sk-SK" sz="1600" dirty="0" err="1">
                <a:solidFill>
                  <a:srgbClr val="333333"/>
                </a:solidFill>
                <a:effectLst/>
                <a:latin typeface="Roboto" panose="02000000000000000000" pitchFamily="2" charset="0"/>
                <a:ea typeface="Times New Roman" panose="02020603050405020304" pitchFamily="18" charset="0"/>
              </a:rPr>
              <a:t>cloud</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computingu</a:t>
            </a:r>
            <a:r>
              <a:rPr lang="sk-SK" sz="1600" dirty="0">
                <a:solidFill>
                  <a:srgbClr val="333333"/>
                </a:solidFill>
                <a:effectLst/>
                <a:latin typeface="Roboto" panose="02000000000000000000" pitchFamily="2" charset="0"/>
                <a:ea typeface="Times New Roman" panose="02020603050405020304" pitchFamily="18" charset="0"/>
              </a:rPr>
              <a:t>, webových technológií a vyhľadávacích služieb na poskytovanie možností na správu fyzických, digitálnych a elektronické materiály a ďalšie služby v jedinom jednotnom systéme. </a:t>
            </a:r>
          </a:p>
          <a:p>
            <a:r>
              <a:rPr lang="sk-SK" sz="1600" dirty="0">
                <a:solidFill>
                  <a:srgbClr val="333333"/>
                </a:solidFill>
                <a:effectLst/>
                <a:latin typeface="Roboto" panose="02000000000000000000" pitchFamily="2" charset="0"/>
                <a:ea typeface="Times New Roman" panose="02020603050405020304" pitchFamily="18" charset="0"/>
              </a:rPr>
              <a:t>Na trhu sú dostupné rôzne produkty LSP, ako napríklad OCLC </a:t>
            </a:r>
            <a:r>
              <a:rPr lang="sk-SK" sz="1600" dirty="0" err="1">
                <a:solidFill>
                  <a:srgbClr val="333333"/>
                </a:solidFill>
                <a:effectLst/>
                <a:latin typeface="Roboto" panose="02000000000000000000" pitchFamily="2" charset="0"/>
                <a:ea typeface="Times New Roman" panose="02020603050405020304" pitchFamily="18" charset="0"/>
              </a:rPr>
              <a:t>WorldShare</a:t>
            </a:r>
            <a:r>
              <a:rPr lang="sk-SK" sz="1600" dirty="0">
                <a:solidFill>
                  <a:srgbClr val="333333"/>
                </a:solidFill>
                <a:effectLst/>
                <a:latin typeface="Roboto" panose="02000000000000000000" pitchFamily="2" charset="0"/>
                <a:ea typeface="Times New Roman" panose="02020603050405020304" pitchFamily="18" charset="0"/>
              </a:rPr>
              <a:t> Management </a:t>
            </a:r>
            <a:r>
              <a:rPr lang="sk-SK" sz="1600" dirty="0" err="1">
                <a:solidFill>
                  <a:srgbClr val="333333"/>
                </a:solidFill>
                <a:effectLst/>
                <a:latin typeface="Roboto" panose="02000000000000000000" pitchFamily="2" charset="0"/>
                <a:ea typeface="Times New Roman" panose="02020603050405020304" pitchFamily="18" charset="0"/>
              </a:rPr>
              <a:t>Services</a:t>
            </a:r>
            <a:r>
              <a:rPr lang="sk-SK" sz="1600" dirty="0">
                <a:solidFill>
                  <a:srgbClr val="333333"/>
                </a:solidFill>
                <a:effectLst/>
                <a:latin typeface="Roboto" panose="02000000000000000000" pitchFamily="2" charset="0"/>
                <a:ea typeface="Times New Roman" panose="02020603050405020304" pitchFamily="18" charset="0"/>
              </a:rPr>
              <a:t>, Ex Libris Alma, Sierra od </a:t>
            </a:r>
            <a:r>
              <a:rPr lang="sk-SK" sz="1600" dirty="0" err="1">
                <a:solidFill>
                  <a:srgbClr val="333333"/>
                </a:solidFill>
                <a:effectLst/>
                <a:latin typeface="Roboto" panose="02000000000000000000" pitchFamily="2" charset="0"/>
                <a:ea typeface="Times New Roman" panose="02020603050405020304" pitchFamily="18" charset="0"/>
              </a:rPr>
              <a:t>Innovative</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Interfaces</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ProQuest</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Intota</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Kuali</a:t>
            </a:r>
            <a:r>
              <a:rPr lang="sk-SK" sz="1600" dirty="0">
                <a:solidFill>
                  <a:srgbClr val="333333"/>
                </a:solidFill>
                <a:effectLst/>
                <a:latin typeface="Roboto" panose="02000000000000000000" pitchFamily="2" charset="0"/>
                <a:ea typeface="Times New Roman" panose="02020603050405020304" pitchFamily="18" charset="0"/>
              </a:rPr>
              <a:t> OLE, </a:t>
            </a:r>
            <a:r>
              <a:rPr lang="sk-SK" sz="1600" dirty="0" err="1">
                <a:solidFill>
                  <a:srgbClr val="333333"/>
                </a:solidFill>
                <a:effectLst/>
                <a:latin typeface="Roboto" panose="02000000000000000000" pitchFamily="2" charset="0"/>
                <a:ea typeface="Times New Roman" panose="02020603050405020304" pitchFamily="18" charset="0"/>
              </a:rPr>
              <a:t>SirsiDynix</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BLUEcloud</a:t>
            </a:r>
            <a:r>
              <a:rPr lang="sk-SK" sz="1600" dirty="0">
                <a:solidFill>
                  <a:srgbClr val="333333"/>
                </a:solidFill>
                <a:effectLst/>
                <a:latin typeface="Roboto" panose="02000000000000000000" pitchFamily="2" charset="0"/>
                <a:ea typeface="Times New Roman" panose="02020603050405020304" pitchFamily="18" charset="0"/>
              </a:rPr>
              <a:t> Suite a FOLIO. Tento článok stručne rozoberá koncept Platformy knižničných služieb (LSP), jej vlastnosti, funkcie a charakteristiky. (</a:t>
            </a:r>
            <a:r>
              <a:rPr lang="sk-SK" sz="1600" b="1" dirty="0" err="1">
                <a:effectLst/>
                <a:latin typeface="Times New Roman" panose="02020603050405020304" pitchFamily="18" charset="0"/>
                <a:ea typeface="Times New Roman" panose="02020603050405020304" pitchFamily="18" charset="0"/>
              </a:rPr>
              <a:t>Pradhan</a:t>
            </a:r>
            <a:r>
              <a:rPr lang="sk-SK" sz="1600" b="1" dirty="0">
                <a:effectLst/>
                <a:latin typeface="Times New Roman" panose="02020603050405020304" pitchFamily="18" charset="0"/>
                <a:ea typeface="Times New Roman" panose="02020603050405020304" pitchFamily="18" charset="0"/>
              </a:rPr>
              <a:t>, </a:t>
            </a:r>
            <a:r>
              <a:rPr lang="sk-SK" sz="1600" b="1" dirty="0" err="1">
                <a:effectLst/>
                <a:latin typeface="Times New Roman" panose="02020603050405020304" pitchFamily="18" charset="0"/>
                <a:ea typeface="Times New Roman" panose="02020603050405020304" pitchFamily="18" charset="0"/>
              </a:rPr>
              <a:t>Pallab</a:t>
            </a:r>
            <a:r>
              <a:rPr lang="sk-SK" sz="1600" b="1" dirty="0">
                <a:effectLst/>
                <a:latin typeface="Times New Roman" panose="02020603050405020304" pitchFamily="18" charset="0"/>
                <a:ea typeface="Times New Roman" panose="02020603050405020304" pitchFamily="18" charset="0"/>
              </a:rPr>
              <a:t>. 2019.</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Library</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Services</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Platform</a:t>
            </a:r>
            <a:r>
              <a:rPr lang="sk-SK" sz="1600" dirty="0">
                <a:effectLst/>
                <a:latin typeface="Times New Roman" panose="02020603050405020304" pitchFamily="18" charset="0"/>
                <a:ea typeface="Times New Roman" panose="02020603050405020304" pitchFamily="18" charset="0"/>
              </a:rPr>
              <a:t> (LSP): </a:t>
            </a:r>
            <a:r>
              <a:rPr lang="sk-SK" sz="1600" dirty="0" err="1">
                <a:effectLst/>
                <a:latin typeface="Times New Roman" panose="02020603050405020304" pitchFamily="18" charset="0"/>
                <a:ea typeface="Times New Roman" panose="02020603050405020304" pitchFamily="18" charset="0"/>
              </a:rPr>
              <a:t>An</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Overview</a:t>
            </a:r>
            <a:r>
              <a:rPr lang="sk-SK" sz="1600" dirty="0">
                <a:effectLst/>
                <a:latin typeface="Times New Roman" panose="02020603050405020304" pitchFamily="18" charset="0"/>
                <a:ea typeface="Times New Roman" panose="02020603050405020304" pitchFamily="18" charset="0"/>
              </a:rPr>
              <a:t>. </a:t>
            </a:r>
            <a:r>
              <a:rPr lang="sk-SK" sz="1600" i="1" dirty="0">
                <a:effectLst/>
                <a:latin typeface="Times New Roman" panose="02020603050405020304" pitchFamily="18" charset="0"/>
                <a:ea typeface="Times New Roman" panose="02020603050405020304" pitchFamily="18" charset="0"/>
              </a:rPr>
              <a:t> </a:t>
            </a:r>
            <a:r>
              <a:rPr lang="sk-SK" sz="1600" i="1" u="sng" dirty="0">
                <a:solidFill>
                  <a:srgbClr val="0000FF"/>
                </a:solidFill>
                <a:effectLst/>
                <a:latin typeface="Times New Roman" panose="02020603050405020304" pitchFamily="18" charset="0"/>
                <a:ea typeface="Times New Roman" panose="02020603050405020304" pitchFamily="18" charset="0"/>
                <a:hlinkClick r:id="rId3"/>
              </a:rPr>
              <a:t>https://www.researchgate.net/publication/333816851_Library_Services_Platform_LSP_An_Overview</a:t>
            </a:r>
            <a:r>
              <a:rPr lang="sk-SK" sz="1600" i="1" dirty="0">
                <a:effectLst/>
                <a:latin typeface="Times New Roman" panose="02020603050405020304" pitchFamily="18" charset="0"/>
                <a:ea typeface="Times New Roman" panose="02020603050405020304" pitchFamily="18" charset="0"/>
              </a:rPr>
              <a:t> . </a:t>
            </a:r>
            <a:r>
              <a:rPr lang="sk-SK" sz="1600" dirty="0">
                <a:effectLst/>
                <a:latin typeface="Times New Roman" panose="02020603050405020304" pitchFamily="18" charset="0"/>
                <a:ea typeface="Times New Roman" panose="02020603050405020304" pitchFamily="18" charset="0"/>
              </a:rPr>
              <a:t>2019.</a:t>
            </a:r>
          </a:p>
          <a:p>
            <a:endParaRPr lang="sk-SK" sz="1600" dirty="0">
              <a:effectLst/>
              <a:latin typeface="Times New Roman" panose="02020603050405020304" pitchFamily="18" charset="0"/>
              <a:ea typeface="Times New Roman" panose="02020603050405020304" pitchFamily="18" charset="0"/>
            </a:endParaRPr>
          </a:p>
          <a:p>
            <a:r>
              <a:rPr lang="sk-SK" sz="1600" b="1" dirty="0">
                <a:effectLst/>
                <a:latin typeface="Times New Roman" panose="02020603050405020304" pitchFamily="18" charset="0"/>
                <a:ea typeface="Times New Roman" panose="02020603050405020304" pitchFamily="18" charset="0"/>
              </a:rPr>
              <a:t>TIND</a:t>
            </a:r>
            <a:r>
              <a:rPr lang="sk-SK" sz="1600" dirty="0">
                <a:effectLst/>
                <a:latin typeface="Times New Roman" panose="02020603050405020304" pitchFamily="18"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Technologies je nórska spoločnosť založená v roku 2013 s cieľom ponúkať služby </a:t>
            </a:r>
            <a:r>
              <a:rPr lang="sk-SK" sz="1600" dirty="0" err="1">
                <a:solidFill>
                  <a:srgbClr val="252525"/>
                </a:solidFill>
                <a:effectLst/>
                <a:latin typeface="Roboto" panose="02000000000000000000" pitchFamily="2" charset="0"/>
                <a:ea typeface="Times New Roman" panose="02020603050405020304" pitchFamily="18" charset="0"/>
              </a:rPr>
              <a:t>hostingu</a:t>
            </a:r>
            <a:r>
              <a:rPr lang="sk-SK" sz="1600" dirty="0">
                <a:solidFill>
                  <a:srgbClr val="252525"/>
                </a:solidFill>
                <a:effectLst/>
                <a:latin typeface="Roboto" panose="02000000000000000000" pitchFamily="2" charset="0"/>
                <a:ea typeface="Times New Roman" panose="02020603050405020304" pitchFamily="18" charset="0"/>
              </a:rPr>
              <a:t> a údržby pre inštitúcie využívajúce softvér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ktorý vytvoril CERN (</a:t>
            </a:r>
            <a:r>
              <a:rPr lang="sk-SK" sz="1600" dirty="0" err="1">
                <a:solidFill>
                  <a:srgbClr val="252525"/>
                </a:solidFill>
                <a:effectLst/>
                <a:latin typeface="Roboto" panose="02000000000000000000" pitchFamily="2" charset="0"/>
                <a:ea typeface="Times New Roman" panose="02020603050405020304" pitchFamily="18" charset="0"/>
              </a:rPr>
              <a:t>Purcell</a:t>
            </a:r>
            <a:r>
              <a:rPr lang="sk-SK" sz="1600" dirty="0">
                <a:solidFill>
                  <a:srgbClr val="252525"/>
                </a:solidFill>
                <a:effectLst/>
                <a:latin typeface="Roboto" panose="02000000000000000000" pitchFamily="2" charset="0"/>
                <a:ea typeface="Times New Roman" panose="02020603050405020304" pitchFamily="18" charset="0"/>
              </a:rPr>
              <a:t> 2015). Odvtedy má spoločnosť niekoľko klientov z radov akademických a vedeckých knižníc, najmä v Nórsku a Severnej Amerike (</a:t>
            </a:r>
            <a:r>
              <a:rPr lang="sk-SK" sz="1600" dirty="0" err="1">
                <a:solidFill>
                  <a:srgbClr val="252525"/>
                </a:solidFill>
                <a:effectLst/>
                <a:latin typeface="Roboto" panose="02000000000000000000" pitchFamily="2" charset="0"/>
                <a:ea typeface="Times New Roman" panose="02020603050405020304" pitchFamily="18" charset="0"/>
              </a:rPr>
              <a:t>Breeding</a:t>
            </a:r>
            <a:r>
              <a:rPr lang="sk-SK" sz="1600" dirty="0">
                <a:solidFill>
                  <a:srgbClr val="252525"/>
                </a:solidFill>
                <a:effectLst/>
                <a:latin typeface="Roboto" panose="02000000000000000000" pitchFamily="2" charset="0"/>
                <a:ea typeface="Times New Roman" panose="02020603050405020304" pitchFamily="18" charset="0"/>
              </a:rPr>
              <a:t> 2020, s. 39). (BREEDING, 2023)</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Rovnako ako RERO+, aj TIND vyvinul svoje vlastné riešenia založené na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riešenie digitálnej archivácie, inštitucionálne úložisko, nástroj na správu výskumných údajov a SIGB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n.d</a:t>
            </a:r>
            <a:r>
              <a:rPr lang="sk-SK" sz="1600" dirty="0">
                <a:solidFill>
                  <a:srgbClr val="252525"/>
                </a:solidFill>
                <a:effectLst/>
                <a:latin typeface="Roboto" panose="02000000000000000000" pitchFamily="2" charset="0"/>
                <a:ea typeface="Times New Roman" panose="02020603050405020304" pitchFamily="18" charset="0"/>
              </a:rPr>
              <a:t>.]). </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Webová stránka projektu obsahuje veľmi málo informácií o použitých pracovných metódach. </a:t>
            </a:r>
            <a:r>
              <a:rPr lang="sk-SK" sz="1600" dirty="0" err="1">
                <a:solidFill>
                  <a:srgbClr val="252525"/>
                </a:solidFill>
                <a:effectLst/>
                <a:latin typeface="Roboto" panose="02000000000000000000" pitchFamily="2" charset="0"/>
                <a:ea typeface="Times New Roman" panose="02020603050405020304" pitchFamily="18" charset="0"/>
              </a:rPr>
              <a:t>Audun</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Bjørkøy</a:t>
            </a:r>
            <a:r>
              <a:rPr lang="sk-SK" sz="1600" dirty="0">
                <a:solidFill>
                  <a:srgbClr val="252525"/>
                </a:solidFill>
                <a:effectLst/>
                <a:latin typeface="Roboto" panose="02000000000000000000" pitchFamily="2" charset="0"/>
                <a:ea typeface="Times New Roman" panose="02020603050405020304" pitchFamily="18" charset="0"/>
              </a:rPr>
              <a:t>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r>
              <a:rPr lang="sk-SK"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fakticky derivátom platformy založenej na platforme FOLIO v arabskom svete.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a:p>
            <a:endParaRPr lang="sk-SK" sz="16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33</a:t>
            </a:fld>
            <a:endParaRPr lang="sk-SK"/>
          </a:p>
        </p:txBody>
      </p:sp>
    </p:spTree>
    <p:extLst>
      <p:ext uri="{BB962C8B-B14F-4D97-AF65-F5344CB8AC3E}">
        <p14:creationId xmlns:p14="http://schemas.microsoft.com/office/powerpoint/2010/main" val="64779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fontAlgn="base"/>
            <a:r>
              <a:rPr lang="sk-SK" sz="1800" b="1" i="1" dirty="0">
                <a:solidFill>
                  <a:srgbClr val="000000"/>
                </a:solidFill>
                <a:effectLst/>
                <a:latin typeface="Arial" panose="020B0604020202020204" pitchFamily="34" charset="0"/>
                <a:ea typeface="Times New Roman" panose="02020603050405020304" pitchFamily="18" charset="0"/>
              </a:rPr>
              <a:t>Funkčná špecifikácia LSP (2023)</a:t>
            </a:r>
          </a:p>
          <a:p>
            <a:pPr fontAlgn="base"/>
            <a:endParaRPr lang="sk-SK" sz="1800" b="1" i="1" dirty="0">
              <a:solidFill>
                <a:srgbClr val="000000"/>
              </a:solidFill>
              <a:effectLst/>
              <a:latin typeface="Arial" panose="020B0604020202020204" pitchFamily="34" charset="0"/>
              <a:ea typeface="Times New Roman" panose="02020603050405020304" pitchFamily="18" charset="0"/>
            </a:endParaRPr>
          </a:p>
          <a:p>
            <a:pPr fontAlgn="base"/>
            <a:r>
              <a:rPr lang="sk-SK" sz="1800" b="1" i="1" dirty="0">
                <a:solidFill>
                  <a:srgbClr val="000000"/>
                </a:solidFill>
                <a:effectLst/>
                <a:latin typeface="Arial" panose="020B0604020202020204" pitchFamily="34" charset="0"/>
                <a:ea typeface="Times New Roman" panose="02020603050405020304" pitchFamily="18" charset="0"/>
              </a:rPr>
              <a:t>ERMS: </a:t>
            </a:r>
            <a:r>
              <a:rPr lang="sk-SK" sz="1800" dirty="0">
                <a:solidFill>
                  <a:srgbClr val="000000"/>
                </a:solidFill>
                <a:effectLst/>
                <a:latin typeface="Arial" panose="020B0604020202020204" pitchFamily="34" charset="0"/>
                <a:ea typeface="Times New Roman" panose="02020603050405020304" pitchFamily="18" charset="0"/>
              </a:rPr>
              <a:t>Cieľom ERMS je vytvoriť systém riadenia pre univerzity, ktorý nám poskytuje webovú aplikáciu, ktorá uľahčuje akademické aktivity pre študentov a fakulty. Učenie je zábava, keď je prístup k zdroju jednoduchý. Užívateľsky prívetivé používateľské rozhranie. Prostredie projektu a používanie sú úplne bezpečné na oboch koncoch. Ide o systém na zber, integráciu, spracovanie, údržbu a šírenie údajov a informácií na podporu rozhodovania, analýzy politiky a formulácie, plánovania, monitorovania a riadenia na všetkých úrovniach vzdelávacieho systému.</a:t>
            </a:r>
            <a:endParaRPr lang="sk-SK" sz="1800" dirty="0">
              <a:effectLst/>
              <a:latin typeface="Times New Roman" panose="02020603050405020304" pitchFamily="18" charset="0"/>
              <a:ea typeface="Times New Roman" panose="02020603050405020304" pitchFamily="18" charset="0"/>
            </a:endParaRPr>
          </a:p>
          <a:p>
            <a:pPr algn="just" fontAlgn="base"/>
            <a:r>
              <a:rPr lang="sk-SK" sz="1800" dirty="0">
                <a:solidFill>
                  <a:srgbClr val="000000"/>
                </a:solidFill>
                <a:effectLst/>
                <a:latin typeface="Arial" panose="020B0604020202020204" pitchFamily="34" charset="0"/>
                <a:ea typeface="Times New Roman" panose="02020603050405020304" pitchFamily="18" charset="0"/>
              </a:rPr>
              <a:t>Ide o 3 hlavných používateľov: </a:t>
            </a:r>
            <a:r>
              <a:rPr lang="sk-SK" sz="1800" i="1" dirty="0">
                <a:solidFill>
                  <a:srgbClr val="000000"/>
                </a:solidFill>
                <a:effectLst/>
                <a:latin typeface="Arial" panose="020B0604020202020204" pitchFamily="34" charset="0"/>
                <a:ea typeface="Times New Roman" panose="02020603050405020304" pitchFamily="18" charset="0"/>
              </a:rPr>
              <a:t>Fakulta</a:t>
            </a:r>
            <a:r>
              <a:rPr lang="sk-SK" sz="1800" dirty="0">
                <a:solidFill>
                  <a:srgbClr val="000000"/>
                </a:solidFill>
                <a:effectLst/>
                <a:latin typeface="Arial" panose="020B0604020202020204" pitchFamily="34" charset="0"/>
                <a:ea typeface="Times New Roman" panose="02020603050405020304" pitchFamily="18" charset="0"/>
              </a:rPr>
              <a:t> – Kto nahráva materiály na vyučovanie, aktualizuje známky a dochádzku; </a:t>
            </a:r>
            <a:r>
              <a:rPr lang="sk-SK" sz="1800" i="1" dirty="0">
                <a:solidFill>
                  <a:srgbClr val="000000"/>
                </a:solidFill>
                <a:effectLst/>
                <a:latin typeface="Arial" panose="020B0604020202020204" pitchFamily="34" charset="0"/>
                <a:ea typeface="Times New Roman" panose="02020603050405020304" pitchFamily="18" charset="0"/>
              </a:rPr>
              <a:t>Študenti</a:t>
            </a:r>
            <a:r>
              <a:rPr lang="sk-SK" sz="1800" dirty="0">
                <a:solidFill>
                  <a:srgbClr val="000000"/>
                </a:solidFill>
                <a:effectLst/>
                <a:latin typeface="Arial" panose="020B0604020202020204" pitchFamily="34" charset="0"/>
                <a:ea typeface="Times New Roman" panose="02020603050405020304" pitchFamily="18" charset="0"/>
              </a:rPr>
              <a:t> - Kto to používa na prístup k študijným materiálom, kontrolám, dochádzke; </a:t>
            </a:r>
            <a:r>
              <a:rPr lang="sk-SK" sz="1800" i="1" dirty="0">
                <a:solidFill>
                  <a:srgbClr val="000000"/>
                </a:solidFill>
                <a:effectLst/>
                <a:latin typeface="Arial" panose="020B0604020202020204" pitchFamily="34" charset="0"/>
                <a:ea typeface="Times New Roman" panose="02020603050405020304" pitchFamily="18" charset="0"/>
              </a:rPr>
              <a:t>Správca/manažment</a:t>
            </a:r>
            <a:r>
              <a:rPr lang="sk-SK" sz="1800" dirty="0">
                <a:solidFill>
                  <a:srgbClr val="000000"/>
                </a:solidFill>
                <a:effectLst/>
                <a:latin typeface="Arial" panose="020B0604020202020204" pitchFamily="34" charset="0"/>
                <a:ea typeface="Times New Roman" panose="02020603050405020304" pitchFamily="18" charset="0"/>
              </a:rPr>
              <a:t> – ​​Kto drží krok so zmenami, ako sú známky a dochádzka.</a:t>
            </a:r>
          </a:p>
          <a:p>
            <a:pPr algn="just" fontAlgn="base"/>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2800" b="1" i="1" dirty="0" err="1">
                <a:solidFill>
                  <a:srgbClr val="4D5156"/>
                </a:solidFill>
                <a:effectLst/>
                <a:latin typeface="arial" panose="020B0604020202020204" pitchFamily="34" charset="0"/>
              </a:rPr>
              <a:t>Knowledge</a:t>
            </a:r>
            <a:r>
              <a:rPr lang="sk-SK" sz="2800" b="1" i="1" dirty="0">
                <a:solidFill>
                  <a:srgbClr val="4D5156"/>
                </a:solidFill>
                <a:effectLst/>
                <a:latin typeface="arial" panose="020B0604020202020204" pitchFamily="34" charset="0"/>
              </a:rPr>
              <a:t> </a:t>
            </a:r>
            <a:r>
              <a:rPr lang="sk-SK" sz="2800" b="1" i="1" dirty="0" err="1">
                <a:solidFill>
                  <a:srgbClr val="4D5156"/>
                </a:solidFill>
                <a:effectLst/>
                <a:latin typeface="arial" panose="020B0604020202020204" pitchFamily="34" charset="0"/>
              </a:rPr>
              <a:t>Bases</a:t>
            </a:r>
            <a:r>
              <a:rPr lang="sk-SK" sz="2800" b="1" i="1" dirty="0">
                <a:solidFill>
                  <a:srgbClr val="4D5156"/>
                </a:solidFill>
                <a:effectLst/>
                <a:latin typeface="arial" panose="020B0604020202020204" pitchFamily="34" charset="0"/>
              </a:rPr>
              <a:t>: </a:t>
            </a:r>
            <a:r>
              <a:rPr lang="sk-SK" sz="2800" b="0" i="0" dirty="0">
                <a:solidFill>
                  <a:srgbClr val="4D5156"/>
                </a:solidFill>
                <a:effectLst/>
                <a:latin typeface="arial" panose="020B0604020202020204" pitchFamily="34" charset="0"/>
              </a:rPr>
              <a:t>Báza znalostí alebo znalostná báza je databáza používaná v expertných systémoch, ktorá obsahuje akumulované znalostí ľudí - expertov, špecialistov v konkrétnych odboroch. Báza znalostí je spravidla rozsiahla dátová štruktúra, ktorá obsahuje symbolickú reprezentáciu expertných znalostí zo zvolenej problémovej oblasti. </a:t>
            </a:r>
            <a:r>
              <a:rPr lang="sk-SK" sz="2800" b="0" i="0" u="none" strike="noStrike" dirty="0">
                <a:solidFill>
                  <a:srgbClr val="1A0DAB"/>
                </a:solidFill>
                <a:effectLst/>
                <a:latin typeface="arial" panose="020B0604020202020204" pitchFamily="34" charset="0"/>
                <a:hlinkClick r:id="rId3"/>
              </a:rPr>
              <a:t>Wikipédia</a:t>
            </a:r>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1800" dirty="0">
                <a:solidFill>
                  <a:srgbClr val="000000"/>
                </a:solidFill>
                <a:effectLst/>
                <a:latin typeface="Arial" panose="020B0604020202020204"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b="1"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Organisation</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Sonnenwald</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Diane</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(2004). „Kultúra inovácií v organizácii“. </a:t>
            </a:r>
            <a:r>
              <a:rPr lang="sk-SK" sz="1800"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Riadenie kognitívnej a afektívnej dôvery v koncepčnú organizáciu výskumu a vývoja</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10.4018/9781591401261.ch004. V dnešnej znalostnej a konkurencieschopnej ekonomike je úsilie v oblasti výskumu a vývoja (R&amp;D) čoraz viac geograficky rozdelené medzi viaceré inštitúcie. Táto kapitola skúma riadenie kognitívnej a afektívnej dôvery a nedôvery v rámci nového typu geograficky distribuovanej a </a:t>
            </a:r>
            <a:r>
              <a:rPr lang="sk-SK" sz="1800"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multiinštitucionálnej</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organizácie výskumu a vývoja, nazývanej koncepčná organizácia. Kognitívna aj afektívna dôvera sú pre koncepčnú organizáciu dôležité, pretože sa pri dosahovaní svojich cieľov spolieha na spoluprácu medzi jednotlivými členmi a spolupráca nie je možná bez kognitívnej alebo afektívnej dôvery. Údaje z 2-ročnej prípadovej štúdie koncepčnej organizácie osvetľujú, ako sa štruktúra organizácie, využitie moci a informačných a komunikačných technológií (I&amp;CT) formuje a formuje kognitívnou a afektívnou dôverou. Zdá sa, že úzko prepojená spolupráca sa objavuje iba v situáciách, kde súčasne existuje vysoká kognitívna a afektívna dôvera, a žiadna spolupráca sa neobjaví v situáciách s vysokou kognitívnou a afektívnou nedôverou. Na porovnanie, obmedzená spolupráca sa objavuje, keď afektívna dôvera a kognitívna nedôvera existujú súbežne, a konkurenčná spolupráca sa objavuje, keď kognitívna dôvera a afektívna nedôvera existujú súbežne. V týchto situáciách sa objavili rôzne mechanizmy na riadenie spolupráce. Tieto výsledky pomáhajú informovať o našom chápaní kognitívnej a afektívnej dôvery a nedôvery a ich riadenia vo výskume a vývoji.</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Data</a:t>
            </a:r>
            <a:r>
              <a:rPr lang="sk-SK" sz="1800" b="1" dirty="0">
                <a:effectLst/>
                <a:latin typeface="Arial" panose="020B0604020202020204" pitchFamily="34" charset="0"/>
                <a:ea typeface="Times New Roman" panose="02020603050405020304" pitchFamily="18" charset="0"/>
              </a:rPr>
              <a:t>: </a:t>
            </a:r>
          </a:p>
          <a:p>
            <a:r>
              <a:rPr lang="sk-SK" sz="1800" b="1" dirty="0" err="1">
                <a:effectLst/>
                <a:latin typeface="Arial" panose="020B0604020202020204" pitchFamily="34" charset="0"/>
                <a:ea typeface="Times New Roman" panose="02020603050405020304" pitchFamily="18" charset="0"/>
              </a:rPr>
              <a:t>Heng</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Greta</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Revamping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for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Linked</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Data</a:t>
            </a:r>
            <a:r>
              <a:rPr lang="sk-SK" sz="1800" dirty="0">
                <a:effectLst/>
                <a:latin typeface="Arial" panose="020B0604020202020204" pitchFamily="34" charset="0"/>
                <a:ea typeface="Times New Roman" panose="02020603050405020304" pitchFamily="18" charset="0"/>
              </a:rPr>
              <a:t> Editor’: </a:t>
            </a:r>
            <a:r>
              <a:rPr lang="sk-SK" sz="1800" dirty="0" err="1">
                <a:effectLst/>
                <a:latin typeface="Arial" panose="020B0604020202020204" pitchFamily="34" charset="0"/>
                <a:ea typeface="Times New Roman" panose="02020603050405020304" pitchFamily="18" charset="0"/>
              </a:rPr>
              <a:t>Thinking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Out</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Loud.Vylepšenie</a:t>
            </a:r>
            <a:r>
              <a:rPr lang="sk-SK" sz="1800" dirty="0">
                <a:effectLst/>
                <a:latin typeface="Arial" panose="020B0604020202020204" pitchFamily="34" charset="0"/>
                <a:ea typeface="Times New Roman" panose="02020603050405020304" pitchFamily="18" charset="0"/>
              </a:rPr>
              <a:t> nástroja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pre „Editor prepojených údajov Myslite nahlas“</a:t>
            </a:r>
            <a:r>
              <a:rPr lang="sk-SK" sz="1800" i="1" dirty="0">
                <a:effectLst/>
                <a:latin typeface="Arial" panose="020B0604020202020204" pitchFamily="34" charset="0"/>
                <a:ea typeface="Times New Roman" panose="02020603050405020304" pitchFamily="18" charset="0"/>
              </a:rPr>
              <a:t>: In: Code4Lib. </a:t>
            </a:r>
            <a:r>
              <a:rPr lang="sk-SK" sz="1800" i="1" dirty="0" err="1">
                <a:effectLst/>
                <a:latin typeface="Arial" panose="020B0604020202020204" pitchFamily="34" charset="0"/>
                <a:ea typeface="Times New Roman" panose="02020603050405020304" pitchFamily="18" charset="0"/>
              </a:rPr>
              <a:t>Issue</a:t>
            </a:r>
            <a:r>
              <a:rPr lang="sk-SK" sz="1800" i="1" dirty="0">
                <a:effectLst/>
                <a:latin typeface="Arial" panose="020B0604020202020204" pitchFamily="34" charset="0"/>
                <a:ea typeface="Times New Roman" panose="02020603050405020304" pitchFamily="18" charset="0"/>
              </a:rPr>
              <a:t> 55, 2023-1-20. Dostupné: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://journal.code4lib. </a:t>
            </a:r>
            <a:r>
              <a:rPr lang="sk-SK" sz="1800" dirty="0">
                <a:effectLst/>
                <a:latin typeface="Arial" panose="020B0604020202020204" pitchFamily="34" charset="0"/>
                <a:ea typeface="Times New Roman" panose="02020603050405020304" pitchFamily="18" charset="0"/>
              </a:rPr>
              <a:t>2023.</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2012-2022.</a:t>
            </a:r>
            <a:r>
              <a:rPr lang="sk-SK" sz="1800"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=41354028;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Labs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=77447730;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Production</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t>
            </a:r>
            <a:r>
              <a:rPr lang="sk-SK" sz="1800" i="1" dirty="0">
                <a:effectLst/>
                <a:latin typeface="Arial" panose="020B0604020202020204" pitchFamily="34" charset="0"/>
                <a:ea typeface="Times New Roman" panose="02020603050405020304" pitchFamily="18" charset="0"/>
              </a:rPr>
              <a:t>. </a:t>
            </a:r>
            <a:r>
              <a:rPr lang="sk-SK" sz="1800" dirty="0">
                <a:effectLst/>
                <a:latin typeface="Arial" panose="020B0604020202020204" pitchFamily="34" charset="0"/>
                <a:ea typeface="Times New Roman" panose="02020603050405020304" pitchFamily="18" charset="0"/>
              </a:rPr>
              <a:t>2012-2022.</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Maker</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[Online] 2023. [Dátum: 12. 07 2023.] </a:t>
            </a:r>
            <a:r>
              <a:rPr lang="sk-SK" sz="1800" u="sng" dirty="0">
                <a:solidFill>
                  <a:srgbClr val="0000FF"/>
                </a:solidFill>
                <a:effectLst/>
                <a:latin typeface="Arial" panose="020B0604020202020204" pitchFamily="34" charset="0"/>
                <a:ea typeface="Times New Roman" panose="02020603050405020304" pitchFamily="18" charset="0"/>
                <a:hlinkClick r:id="rId4"/>
              </a:rPr>
              <a:t>https://metadatamaker.library.illinois.edu/</a:t>
            </a:r>
            <a:r>
              <a:rPr lang="sk-SK" sz="1800"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Napríklad: v šablóne do modulu katalogizácie </a:t>
            </a:r>
            <a:r>
              <a:rPr lang="sk-SK" sz="1800" dirty="0" err="1">
                <a:solidFill>
                  <a:srgbClr val="000000"/>
                </a:solidFill>
                <a:effectLst/>
                <a:latin typeface="Arial" panose="020B0604020202020204" pitchFamily="34" charset="0"/>
                <a:ea typeface="Times New Roman" panose="02020603050405020304" pitchFamily="18" charset="0"/>
              </a:rPr>
              <a:t>oonografie</a:t>
            </a:r>
            <a:r>
              <a:rPr lang="sk-SK" sz="1800" dirty="0">
                <a:solidFill>
                  <a:srgbClr val="000000"/>
                </a:solidFill>
                <a:effectLst/>
                <a:latin typeface="Arial" panose="020B0604020202020204" pitchFamily="34" charset="0"/>
                <a:ea typeface="Times New Roman" panose="02020603050405020304" pitchFamily="18" charset="0"/>
              </a:rPr>
              <a:t> (LD) v nástroji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výskumníci pridali dve nové prepojené dátové funkcie, a to: návrhy </a:t>
            </a:r>
            <a:r>
              <a:rPr lang="sk-SK" sz="1800" i="1" dirty="0">
                <a:solidFill>
                  <a:srgbClr val="000000"/>
                </a:solidFill>
                <a:effectLst/>
                <a:latin typeface="Arial" panose="020B0604020202020204" pitchFamily="34" charset="0"/>
                <a:ea typeface="Times New Roman" panose="02020603050405020304" pitchFamily="18" charset="0"/>
              </a:rPr>
              <a:t>osobných mien</a:t>
            </a:r>
            <a:r>
              <a:rPr lang="sk-SK" sz="1800" dirty="0">
                <a:solidFill>
                  <a:srgbClr val="000000"/>
                </a:solidFill>
                <a:effectLst/>
                <a:latin typeface="Arial" panose="020B0604020202020204" pitchFamily="34" charset="0"/>
                <a:ea typeface="Times New Roman" panose="02020603050405020304" pitchFamily="18" charset="0"/>
              </a:rPr>
              <a:t> z VIAF a návrhy </a:t>
            </a:r>
            <a:r>
              <a:rPr lang="sk-SK" sz="1800" i="1" dirty="0">
                <a:solidFill>
                  <a:srgbClr val="000000"/>
                </a:solidFill>
                <a:effectLst/>
                <a:latin typeface="Arial" panose="020B0604020202020204" pitchFamily="34" charset="0"/>
                <a:ea typeface="Times New Roman" panose="02020603050405020304" pitchFamily="18" charset="0"/>
              </a:rPr>
              <a:t>predmetových hesiel</a:t>
            </a:r>
            <a:r>
              <a:rPr lang="sk-SK" sz="1800" dirty="0">
                <a:solidFill>
                  <a:srgbClr val="000000"/>
                </a:solidFill>
                <a:effectLst/>
                <a:latin typeface="Arial" panose="020B0604020202020204" pitchFamily="34" charset="0"/>
                <a:ea typeface="Times New Roman" panose="02020603050405020304" pitchFamily="18" charset="0"/>
              </a:rPr>
              <a:t> LCSH. Nové funkcie podporujú vyhľadávanie a automatické dopĺňanie osobných mien vo VIAF a generovanie LCSH (kľúčových slov) na základe textu poskytnutého používateľom do šablóny záznamu. URI kontrolovaných výrazov sú pridané do výstupných metadát. V budúcnosti bude dozaista možné pri „skladaní“ katalogizačného záznamu linkovať aj iné dáta, napríklad názvy vydavateľov, štandardné čísla (ISBN), kódy krajín, kódy jazykov, časové údaje (dátumy) ap.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Vývoj editorov katalogizácie pomocou </a:t>
            </a:r>
            <a:r>
              <a:rPr lang="sk-SK" sz="1800" i="1" dirty="0">
                <a:solidFill>
                  <a:srgbClr val="000000"/>
                </a:solidFill>
                <a:effectLst/>
                <a:latin typeface="Arial" panose="020B0604020202020204" pitchFamily="34" charset="0"/>
                <a:ea typeface="Times New Roman" panose="02020603050405020304" pitchFamily="18" charset="0"/>
              </a:rPr>
              <a:t>prepojených dát</a:t>
            </a:r>
            <a:r>
              <a:rPr lang="sk-SK" sz="1800" dirty="0">
                <a:solidFill>
                  <a:srgbClr val="000000"/>
                </a:solidFill>
                <a:effectLst/>
                <a:latin typeface="Arial" panose="020B0604020202020204" pitchFamily="34" charset="0"/>
                <a:ea typeface="Times New Roman" panose="02020603050405020304" pitchFamily="18" charset="0"/>
              </a:rPr>
              <a:t> stále pokračuje. Stále však existujú problémy, ktoré sa riešia formou spolupráce knihovníkov a informatikov. Hlavný problém spočíva v tom, že zatiaľ neexistuje žiadny integrovaný knižničný systém (ILS), ktorý by bol schopný prijímať dáta z BIBFRAME editorov. Nezdá sa, že by predajcovia ILS podporovali</a:t>
            </a:r>
            <a:r>
              <a:rPr lang="sk-SK" sz="1800" dirty="0">
                <a:solidFill>
                  <a:srgbClr val="000000"/>
                </a:solidFill>
                <a:effectLst/>
                <a:latin typeface="Times New Roman" panose="02020603050405020304" pitchFamily="18" charset="0"/>
                <a:ea typeface="Times New Roman" panose="02020603050405020304" pitchFamily="18" charset="0"/>
              </a:rPr>
              <a:t> </a:t>
            </a:r>
            <a:r>
              <a:rPr lang="sk-SK" sz="1800" dirty="0">
                <a:solidFill>
                  <a:srgbClr val="000000"/>
                </a:solidFill>
                <a:effectLst/>
                <a:latin typeface="Arial" panose="020B0604020202020204" pitchFamily="34" charset="0"/>
                <a:ea typeface="Times New Roman" panose="02020603050405020304" pitchFamily="18" charset="0"/>
              </a:rPr>
              <a:t>trend prepájania dát a fungujú v režime tradičnej rigidnej katalogizácie s využívaním dát špecifikovaných vo formátoch MARC 21. </a:t>
            </a:r>
            <a:endParaRPr lang="sk-SK" sz="1800" dirty="0">
              <a:effectLst/>
              <a:latin typeface="Times New Roman" panose="02020603050405020304" pitchFamily="18" charset="0"/>
              <a:ea typeface="Times New Roman" panose="02020603050405020304" pitchFamily="18" charset="0"/>
            </a:endParaRPr>
          </a:p>
          <a:p>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0" dirty="0">
                <a:solidFill>
                  <a:srgbClr val="000000"/>
                </a:solidFill>
                <a:effectLst/>
                <a:latin typeface="Arial" panose="020B0604020202020204" pitchFamily="34" charset="0"/>
                <a:ea typeface="Times New Roman" panose="02020603050405020304" pitchFamily="18" charset="0"/>
              </a:rPr>
              <a:t>(</a:t>
            </a:r>
            <a:r>
              <a:rPr lang="sk-SK" sz="1800" i="0" dirty="0" err="1">
                <a:solidFill>
                  <a:srgbClr val="000000"/>
                </a:solidFill>
                <a:effectLst/>
                <a:latin typeface="Arial" panose="020B0604020202020204" pitchFamily="34" charset="0"/>
                <a:ea typeface="Times New Roman" panose="02020603050405020304" pitchFamily="18" charset="0"/>
              </a:rPr>
              <a:t>Maker</a:t>
            </a:r>
            <a:r>
              <a:rPr lang="sk-SK" sz="1800" i="0" dirty="0">
                <a:solidFill>
                  <a:srgbClr val="000000"/>
                </a:solidFill>
                <a:effectLst/>
                <a:latin typeface="Arial" panose="020B0604020202020204" pitchFamily="34" charset="0"/>
                <a:ea typeface="Times New Roman" panose="02020603050405020304" pitchFamily="18" charset="0"/>
              </a:rPr>
              <a:t>, 2023)</a:t>
            </a:r>
            <a:r>
              <a:rPr lang="sk-SK" sz="1800" dirty="0">
                <a:solidFill>
                  <a:srgbClr val="000000"/>
                </a:solidFill>
                <a:effectLst/>
                <a:latin typeface="Arial" panose="020B0604020202020204" pitchFamily="34" charset="0"/>
                <a:ea typeface="Times New Roman" panose="02020603050405020304" pitchFamily="18" charset="0"/>
              </a:rPr>
              <a:t>, vyvinutý a vydaný ako </a:t>
            </a:r>
            <a:r>
              <a:rPr lang="sk-SK" sz="1800" dirty="0" err="1">
                <a:solidFill>
                  <a:srgbClr val="000000"/>
                </a:solidFill>
                <a:effectLst/>
                <a:latin typeface="Arial" panose="020B0604020202020204" pitchFamily="34" charset="0"/>
                <a:ea typeface="Times New Roman" panose="02020603050405020304" pitchFamily="18" charset="0"/>
              </a:rPr>
              <a:t>open-source</a:t>
            </a:r>
            <a:r>
              <a:rPr lang="sk-SK" sz="1800" dirty="0">
                <a:solidFill>
                  <a:srgbClr val="000000"/>
                </a:solidFill>
                <a:effectLst/>
                <a:latin typeface="Arial" panose="020B0604020202020204" pitchFamily="34" charset="0"/>
                <a:ea typeface="Times New Roman" panose="02020603050405020304" pitchFamily="18" charset="0"/>
              </a:rPr>
              <a:t> aplikácia v roku 2015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Je to nástroj na tvorbu katalogizácie, ktorý umožňuje používateľom vytvárať bibliografické metadáta bez predchádzajúcich znalostí o katalogizácii.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môže mať potenciál, aby si ho v praxi osvojili poloprofesionálni </a:t>
            </a:r>
            <a:r>
              <a:rPr lang="sk-SK" sz="1800" dirty="0" err="1">
                <a:solidFill>
                  <a:srgbClr val="000000"/>
                </a:solidFill>
                <a:effectLst/>
                <a:latin typeface="Arial" panose="020B0604020202020204" pitchFamily="34" charset="0"/>
                <a:ea typeface="Times New Roman" panose="02020603050405020304" pitchFamily="18" charset="0"/>
              </a:rPr>
              <a:t>katalogizátori</a:t>
            </a:r>
            <a:r>
              <a:rPr lang="sk-SK" sz="1800" dirty="0">
                <a:solidFill>
                  <a:srgbClr val="000000"/>
                </a:solidFill>
                <a:effectLst/>
                <a:latin typeface="Arial" panose="020B0604020202020204" pitchFamily="34" charset="0"/>
                <a:ea typeface="Times New Roman" panose="02020603050405020304" pitchFamily="18" charset="0"/>
              </a:rPr>
              <a:t> s pridanými novými prepojenými zdrojmi údajov, vrátane automatického návrhu osobného mena súboru VIAF (VIAF) (</a:t>
            </a:r>
            <a:r>
              <a:rPr lang="sk-SK" sz="1800" dirty="0" err="1">
                <a:solidFill>
                  <a:srgbClr val="000000"/>
                </a:solidFill>
                <a:effectLst/>
                <a:latin typeface="Arial" panose="020B0604020202020204" pitchFamily="34" charset="0"/>
                <a:ea typeface="Times New Roman" panose="02020603050405020304" pitchFamily="18" charset="0"/>
              </a:rPr>
              <a:t>Virtual</a:t>
            </a:r>
            <a:r>
              <a:rPr lang="sk-SK" sz="1800" dirty="0">
                <a:solidFill>
                  <a:srgbClr val="000000"/>
                </a:solidFill>
                <a:effectLst/>
                <a:latin typeface="Arial" panose="020B0604020202020204" pitchFamily="34" charset="0"/>
                <a:ea typeface="Times New Roman" panose="02020603050405020304" pitchFamily="18" charset="0"/>
              </a:rPr>
              <a:t> International </a:t>
            </a:r>
            <a:r>
              <a:rPr lang="sk-SK" sz="1800" dirty="0" err="1">
                <a:solidFill>
                  <a:srgbClr val="000000"/>
                </a:solidFill>
                <a:effectLst/>
                <a:latin typeface="Arial" panose="020B0604020202020204" pitchFamily="34" charset="0"/>
                <a:ea typeface="Times New Roman" panose="02020603050405020304" pitchFamily="18" charset="0"/>
              </a:rPr>
              <a:t>Authority</a:t>
            </a:r>
            <a:r>
              <a:rPr lang="sk-SK" sz="1800" dirty="0">
                <a:solidFill>
                  <a:srgbClr val="000000"/>
                </a:solidFill>
                <a:effectLst/>
                <a:latin typeface="Arial" panose="020B0604020202020204" pitchFamily="34" charset="0"/>
                <a:ea typeface="Times New Roman" panose="02020603050405020304" pitchFamily="18" charset="0"/>
              </a:rPr>
              <a:t> </a:t>
            </a:r>
            <a:r>
              <a:rPr lang="sk-SK" sz="1800" dirty="0" err="1">
                <a:solidFill>
                  <a:srgbClr val="000000"/>
                </a:solidFill>
                <a:effectLst/>
                <a:latin typeface="Arial" panose="020B0604020202020204" pitchFamily="34" charset="0"/>
                <a:ea typeface="Times New Roman" panose="02020603050405020304" pitchFamily="18" charset="0"/>
              </a:rPr>
              <a:t>File</a:t>
            </a:r>
            <a:r>
              <a:rPr lang="sk-SK" sz="1800" dirty="0">
                <a:solidFill>
                  <a:srgbClr val="000000"/>
                </a:solidFill>
                <a:effectLst/>
                <a:latin typeface="Arial" panose="020B0604020202020204" pitchFamily="34" charset="0"/>
                <a:ea typeface="Times New Roman" panose="02020603050405020304" pitchFamily="18" charset="0"/>
              </a:rPr>
              <a:t>) a odporúčaní predmetu LCSH (LCSH, 2022) (</a:t>
            </a:r>
            <a:r>
              <a:rPr lang="sk-SK" sz="1800" dirty="0" err="1">
                <a:solidFill>
                  <a:srgbClr val="000000"/>
                </a:solidFill>
                <a:effectLst/>
                <a:latin typeface="Arial" panose="020B0604020202020204" pitchFamily="34" charset="0"/>
                <a:ea typeface="Times New Roman" panose="02020603050405020304" pitchFamily="18" charset="0"/>
              </a:rPr>
              <a:t>Library</a:t>
            </a:r>
            <a:r>
              <a:rPr lang="sk-SK" sz="1800" dirty="0">
                <a:solidFill>
                  <a:srgbClr val="000000"/>
                </a:solidFill>
                <a:effectLst/>
                <a:latin typeface="Arial" panose="020B0604020202020204" pitchFamily="34" charset="0"/>
                <a:ea typeface="Times New Roman" panose="02020603050405020304" pitchFamily="18" charset="0"/>
              </a:rPr>
              <a:t> of </a:t>
            </a:r>
            <a:r>
              <a:rPr lang="sk-SK" sz="1800" dirty="0" err="1">
                <a:solidFill>
                  <a:srgbClr val="000000"/>
                </a:solidFill>
                <a:effectLst/>
                <a:latin typeface="Arial" panose="020B0604020202020204" pitchFamily="34" charset="0"/>
                <a:ea typeface="Times New Roman" panose="02020603050405020304" pitchFamily="18" charset="0"/>
              </a:rPr>
              <a:t>Congress</a:t>
            </a:r>
            <a:r>
              <a:rPr lang="sk-SK" sz="1800" dirty="0">
                <a:solidFill>
                  <a:srgbClr val="000000"/>
                </a:solidFill>
                <a:effectLst/>
                <a:latin typeface="Arial" panose="020B0604020202020204" pitchFamily="34" charset="0"/>
                <a:ea typeface="Times New Roman" panose="02020603050405020304" pitchFamily="18" charset="0"/>
              </a:rPr>
              <a:t>) na základe zadávania textu používateľom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Rovnako by malo byť možné pripájať </a:t>
            </a:r>
            <a:r>
              <a:rPr lang="sk-SK" sz="1800" dirty="0" err="1">
                <a:solidFill>
                  <a:srgbClr val="000000"/>
                </a:solidFill>
                <a:effectLst/>
                <a:latin typeface="Arial" panose="020B0604020202020204" pitchFamily="34" charset="0"/>
                <a:ea typeface="Times New Roman" panose="02020603050405020304" pitchFamily="18" charset="0"/>
              </a:rPr>
              <a:t>data</a:t>
            </a:r>
            <a:r>
              <a:rPr lang="sk-SK" sz="1800" dirty="0">
                <a:solidFill>
                  <a:srgbClr val="000000"/>
                </a:solidFill>
                <a:effectLst/>
                <a:latin typeface="Arial" panose="020B0604020202020204" pitchFamily="34" charset="0"/>
                <a:ea typeface="Times New Roman" panose="02020603050405020304" pitchFamily="18" charset="0"/>
              </a:rPr>
              <a:t> z národných súborov autorít.</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New Roman" panose="02020603050405020304" pitchFamily="18" charset="0"/>
                <a:ea typeface="Times New Roman" panose="02020603050405020304" pitchFamily="18" charset="0"/>
              </a:rPr>
              <a:t> </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LRM</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Pat, et al. 2017.</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bibliographic</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International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Associations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August 2017;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amended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December 2017. </a:t>
            </a:r>
            <a:r>
              <a:rPr lang="sk-SK" sz="1800" u="none" strike="noStrike"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https://www.ifla.org/files/assets/cataloguing/frbr-lrm/ifla-lrm-august-2017_rev201712.pdf</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(LRM). 2020.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[2023-08-16]. [Vzdelávací materiál pre odbor knižničné a informačné štúdiá. Video: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Chris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Oliver: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i="1" dirty="0" err="1">
                <a:solidFill>
                  <a:srgbClr val="110E08"/>
                </a:solidFill>
                <a:effectLst/>
                <a:latin typeface="Arial" panose="020B0604020202020204" pitchFamily="34" charset="0"/>
                <a:cs typeface="Arial" panose="020B0604020202020204" pitchFamily="34" charset="0"/>
              </a:rPr>
              <a:t>Artificial</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intelligence</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tools</a:t>
            </a:r>
            <a:r>
              <a:rPr lang="sk-SK" sz="1800" b="1" i="1" spc="20" dirty="0">
                <a:solidFill>
                  <a:srgbClr val="000000"/>
                </a:solidFill>
                <a:effectLst/>
                <a:latin typeface="Arial" panose="020B0604020202020204" pitchFamily="34" charset="0"/>
                <a:cs typeface="Arial" panose="020B0604020202020204" pitchFamily="34" charset="0"/>
              </a:rPr>
              <a:t> : Napr. </a:t>
            </a:r>
            <a:r>
              <a:rPr lang="sk-SK" sz="1800" b="1" i="1" spc="20" dirty="0" err="1">
                <a:solidFill>
                  <a:srgbClr val="000000"/>
                </a:solidFill>
                <a:effectLst/>
                <a:latin typeface="Arial" panose="020B0604020202020204" pitchFamily="34" charset="0"/>
                <a:cs typeface="Arial" panose="020B0604020202020204" pitchFamily="34" charset="0"/>
              </a:rPr>
              <a:t>ChatBoots</a:t>
            </a:r>
            <a:r>
              <a:rPr lang="sk-SK" sz="1800" b="1" i="1" spc="20" dirty="0">
                <a:solidFill>
                  <a:srgbClr val="000000"/>
                </a:solidFill>
                <a:effectLst/>
                <a:latin typeface="Arial" panose="020B0604020202020204" pitchFamily="34" charset="0"/>
                <a:cs typeface="Arial" panose="020B0604020202020204" pitchFamily="34" charset="0"/>
              </a:rPr>
              <a:t> MADAD v LSP </a:t>
            </a:r>
            <a:r>
              <a:rPr lang="sk-SK" sz="1800" dirty="0">
                <a:solidFill>
                  <a:srgbClr val="000000"/>
                </a:solidFill>
                <a:effectLst/>
                <a:latin typeface="Arial" panose="020B0604020202020204" pitchFamily="34" charset="0"/>
                <a:ea typeface="Times New Roman" panose="02020603050405020304" pitchFamily="18" charset="0"/>
              </a:rPr>
              <a:t>MEDAD je fakticky derivátom platformy založenej na platforme FOLIO v arabskom svete. </a:t>
            </a:r>
            <a:r>
              <a:rPr lang="sk-SK" sz="1800" b="0" i="0" spc="0" dirty="0">
                <a:solidFill>
                  <a:schemeClr val="tx1"/>
                </a:solidFill>
                <a:effectLst/>
                <a:latin typeface="Times New Roman" panose="02020603050405020304" pitchFamily="18" charset="0"/>
                <a:ea typeface="Times New Roman" panose="02020603050405020304" pitchFamily="18" charset="0"/>
                <a:cs typeface="+mn-cs"/>
              </a:rPr>
              <a:t> Pozri tiež: </a:t>
            </a:r>
            <a:r>
              <a:rPr lang="sk-SK" sz="2800" b="0" i="0" dirty="0">
                <a:effectLst/>
                <a:latin typeface="var(--chakra-fonts-heading)"/>
              </a:rPr>
              <a:t>5 </a:t>
            </a:r>
            <a:r>
              <a:rPr lang="sk-SK" sz="2800" b="0" i="0" dirty="0" err="1">
                <a:effectLst/>
                <a:latin typeface="var(--chakra-fonts-heading)"/>
              </a:rPr>
              <a:t>Ways</a:t>
            </a:r>
            <a:r>
              <a:rPr lang="sk-SK" sz="2800" b="0" i="0" dirty="0">
                <a:effectLst/>
                <a:latin typeface="var(--chakra-fonts-heading)"/>
              </a:rPr>
              <a:t> </a:t>
            </a:r>
            <a:r>
              <a:rPr lang="sk-SK" sz="2800" b="0" i="0" dirty="0" err="1">
                <a:effectLst/>
                <a:latin typeface="var(--chakra-fonts-heading)"/>
              </a:rPr>
              <a:t>Artificial</a:t>
            </a:r>
            <a:r>
              <a:rPr lang="sk-SK" sz="2800" b="0" i="0" dirty="0">
                <a:effectLst/>
                <a:latin typeface="var(--chakra-fonts-heading)"/>
              </a:rPr>
              <a:t> </a:t>
            </a:r>
            <a:r>
              <a:rPr lang="sk-SK" sz="2800" b="0" i="0" dirty="0" err="1">
                <a:effectLst/>
                <a:latin typeface="var(--chakra-fonts-heading)"/>
              </a:rPr>
              <a:t>Intelligence</a:t>
            </a:r>
            <a:r>
              <a:rPr lang="sk-SK" sz="2800" b="0" i="0" dirty="0">
                <a:effectLst/>
                <a:latin typeface="var(--chakra-fonts-heading)"/>
              </a:rPr>
              <a:t> </a:t>
            </a:r>
            <a:r>
              <a:rPr lang="sk-SK" sz="2800" b="0" i="0" dirty="0" err="1">
                <a:effectLst/>
                <a:latin typeface="var(--chakra-fonts-heading)"/>
              </a:rPr>
              <a:t>Impacts</a:t>
            </a:r>
            <a:r>
              <a:rPr lang="sk-SK" sz="2800" b="0" i="0" dirty="0">
                <a:effectLst/>
                <a:latin typeface="var(--chakra-fonts-heading)"/>
              </a:rPr>
              <a:t> </a:t>
            </a:r>
            <a:r>
              <a:rPr lang="sk-SK" sz="2800" b="0" i="0" dirty="0" err="1">
                <a:effectLst/>
                <a:latin typeface="var(--chakra-fonts-heading)"/>
              </a:rPr>
              <a:t>Libraries</a:t>
            </a:r>
            <a:r>
              <a:rPr lang="sk-SK" sz="2800" b="0" i="0" dirty="0">
                <a:effectLst/>
                <a:latin typeface="var(--chakra-fonts-heading)"/>
              </a:rPr>
              <a:t>. 2023. </a:t>
            </a:r>
            <a:r>
              <a:rPr lang="sk-SK" sz="2800" b="0" i="0" dirty="0" err="1">
                <a:effectLst/>
                <a:latin typeface="var(--chakra-fonts-heading)"/>
              </a:rPr>
              <a:t>https</a:t>
            </a:r>
            <a:r>
              <a:rPr lang="sk-SK" sz="2800" b="0" i="0" dirty="0">
                <a:effectLst/>
                <a:latin typeface="var(--chakra-fonts-heading)"/>
              </a:rPr>
              <a:t>://</a:t>
            </a:r>
            <a:r>
              <a:rPr lang="sk-SK" sz="2800" b="0" i="0" dirty="0" err="1">
                <a:effectLst/>
                <a:latin typeface="var(--chakra-fonts-heading)"/>
              </a:rPr>
              <a:t>www.aje.com</a:t>
            </a:r>
            <a:r>
              <a:rPr lang="sk-SK" sz="2800" b="0" i="0" dirty="0">
                <a:effectLst/>
                <a:latin typeface="var(--chakra-fonts-heading)"/>
              </a:rPr>
              <a:t>/</a:t>
            </a:r>
            <a:r>
              <a:rPr lang="sk-SK" sz="2800" b="0" i="0" dirty="0" err="1">
                <a:effectLst/>
                <a:latin typeface="var(--chakra-fonts-heading)"/>
              </a:rPr>
              <a:t>arc</a:t>
            </a:r>
            <a:r>
              <a:rPr lang="sk-SK" sz="2800" b="0" i="0" dirty="0">
                <a:effectLst/>
                <a:latin typeface="var(--chakra-fonts-heading)"/>
              </a:rPr>
              <a:t>/</a:t>
            </a:r>
            <a:r>
              <a:rPr lang="sk-SK" sz="2800" b="0" i="0" dirty="0" err="1">
                <a:effectLst/>
                <a:latin typeface="var(--chakra-fonts-heading)"/>
              </a:rPr>
              <a:t>ways-artificial-intelligence-impacts-libraries</a:t>
            </a:r>
            <a:r>
              <a:rPr lang="sk-SK" sz="2800" b="0" i="0" dirty="0">
                <a:effectLst/>
                <a:latin typeface="var(--chakra-fonts-heading)"/>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1"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4000" b="1" i="0" dirty="0">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 alebo </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 </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 Interface, je výraz, ktorý sa často používa v súvislosti s programovaním a vývojom webových aplikácií. </a:t>
            </a:r>
            <a:r>
              <a:rPr lang="sk-SK" sz="4000" b="0" i="0" dirty="0" err="1">
                <a:solidFill>
                  <a:srgbClr val="484848"/>
                </a:solidFill>
                <a:effectLst/>
                <a:latin typeface="Inconsolata" panose="020F0502020204030204" pitchFamily="34" charset="0"/>
              </a:rPr>
              <a:t>Napr</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https</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smartyacademy.sk</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co</a:t>
            </a:r>
            <a:r>
              <a:rPr lang="sk-SK" sz="4000" b="0" i="0" dirty="0">
                <a:solidFill>
                  <a:srgbClr val="484848"/>
                </a:solidFill>
                <a:effectLst/>
                <a:latin typeface="Inconsolata" panose="020F0502020204030204" pitchFamily="34" charset="0"/>
              </a:rPr>
              <a:t>-je-</a:t>
            </a:r>
            <a:r>
              <a:rPr lang="sk-SK" sz="4000" b="0" i="0" dirty="0" err="1">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34</a:t>
            </a:fld>
            <a:endParaRPr lang="sk-SK"/>
          </a:p>
        </p:txBody>
      </p:sp>
    </p:spTree>
    <p:extLst>
      <p:ext uri="{BB962C8B-B14F-4D97-AF65-F5344CB8AC3E}">
        <p14:creationId xmlns:p14="http://schemas.microsoft.com/office/powerpoint/2010/main" val="697857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b="1" i="1" kern="0" dirty="0">
                <a:solidFill>
                  <a:srgbClr val="373435"/>
                </a:solidFill>
                <a:effectLst/>
                <a:latin typeface="Arial" panose="020B0604020202020204" pitchFamily="34" charset="0"/>
                <a:ea typeface="Times New Roman" panose="02020603050405020304" pitchFamily="18" charset="0"/>
              </a:rPr>
              <a:t>Technická špecifikácia LSP (2023)</a:t>
            </a:r>
          </a:p>
          <a:p>
            <a:endParaRPr lang="sk-SK" sz="1800" b="1" i="1" kern="0" dirty="0">
              <a:solidFill>
                <a:srgbClr val="373435"/>
              </a:solidFill>
              <a:effectLst/>
              <a:latin typeface="Arial" panose="020B0604020202020204" pitchFamily="34" charset="0"/>
              <a:ea typeface="Times New Roman" panose="02020603050405020304" pitchFamily="18" charset="0"/>
            </a:endParaRPr>
          </a:p>
          <a:p>
            <a:r>
              <a:rPr lang="sk-SK" sz="1800" b="1" i="1" kern="0" dirty="0" err="1">
                <a:solidFill>
                  <a:srgbClr val="373435"/>
                </a:solidFill>
                <a:effectLst/>
                <a:latin typeface="Arial" panose="020B0604020202020204" pitchFamily="34" charset="0"/>
                <a:ea typeface="Times New Roman" panose="02020603050405020304" pitchFamily="18" charset="0"/>
              </a:rPr>
              <a:t>Beyond</a:t>
            </a:r>
            <a:r>
              <a:rPr lang="sk-SK" sz="1800" b="1" i="1" kern="0" dirty="0">
                <a:solidFill>
                  <a:srgbClr val="373435"/>
                </a:solidFill>
                <a:effectLst/>
                <a:latin typeface="Arial" panose="020B0604020202020204" pitchFamily="34" charset="0"/>
                <a:ea typeface="Times New Roman" panose="02020603050405020304" pitchFamily="18" charset="0"/>
              </a:rPr>
              <a:t> </a:t>
            </a:r>
            <a:r>
              <a:rPr lang="sk-SK" sz="1800" b="1" i="1" kern="0" dirty="0" err="1">
                <a:solidFill>
                  <a:srgbClr val="373435"/>
                </a:solidFill>
                <a:effectLst/>
                <a:latin typeface="Arial" panose="020B0604020202020204" pitchFamily="34" charset="0"/>
                <a:ea typeface="Times New Roman" panose="02020603050405020304" pitchFamily="18" charset="0"/>
              </a:rPr>
              <a:t>Client</a:t>
            </a:r>
            <a:r>
              <a:rPr lang="sk-SK" sz="1800" b="1" i="1" kern="0" dirty="0">
                <a:solidFill>
                  <a:srgbClr val="373435"/>
                </a:solidFill>
                <a:effectLst/>
                <a:latin typeface="Arial" panose="020B0604020202020204" pitchFamily="34" charset="0"/>
                <a:ea typeface="Times New Roman" panose="02020603050405020304" pitchFamily="18" charset="0"/>
              </a:rPr>
              <a:t>/Server </a:t>
            </a:r>
            <a:r>
              <a:rPr lang="sk-SK" sz="1800" b="1" i="1" kern="0" dirty="0" err="1">
                <a:solidFill>
                  <a:srgbClr val="373435"/>
                </a:solidFill>
                <a:effectLst/>
                <a:latin typeface="Arial" panose="020B0604020202020204" pitchFamily="34" charset="0"/>
                <a:ea typeface="Times New Roman" panose="02020603050405020304" pitchFamily="18" charset="0"/>
              </a:rPr>
              <a:t>Computing</a:t>
            </a:r>
            <a:r>
              <a:rPr lang="sk-SK" sz="2800" i="1" kern="0" dirty="0">
                <a:solidFill>
                  <a:srgbClr val="373435"/>
                </a:solidFill>
                <a:effectLst/>
                <a:latin typeface="Arial" panose="020B0604020202020204" pitchFamily="34" charset="0"/>
                <a:ea typeface="Times New Roman" panose="02020603050405020304" pitchFamily="18" charset="0"/>
              </a:rPr>
              <a:t>: </a:t>
            </a:r>
            <a:r>
              <a:rPr lang="sk-SK" sz="2800" i="0" kern="0" dirty="0">
                <a:solidFill>
                  <a:srgbClr val="373435"/>
                </a:solidFill>
                <a:effectLst/>
                <a:latin typeface="Arial" panose="020B0604020202020204" pitchFamily="34" charset="0"/>
                <a:ea typeface="Times New Roman" panose="02020603050405020304" pitchFamily="18" charset="0"/>
              </a:rPr>
              <a:t>LSP nevyžadujú lokálnu inštaláciu tučného klienta (zamestnanci), používa sa len </a:t>
            </a:r>
            <a:r>
              <a:rPr lang="sk-SK" sz="2800" i="0" kern="0" dirty="0" err="1">
                <a:solidFill>
                  <a:srgbClr val="373435"/>
                </a:solidFill>
                <a:effectLst/>
                <a:latin typeface="Arial" panose="020B0604020202020204" pitchFamily="34" charset="0"/>
                <a:ea typeface="Times New Roman" panose="02020603050405020304" pitchFamily="18" charset="0"/>
              </a:rPr>
              <a:t>weobový</a:t>
            </a:r>
            <a:r>
              <a:rPr lang="sk-SK" sz="2800" i="0" kern="0" dirty="0">
                <a:solidFill>
                  <a:srgbClr val="373435"/>
                </a:solidFill>
                <a:effectLst/>
                <a:latin typeface="Arial" panose="020B0604020202020204" pitchFamily="34" charset="0"/>
                <a:ea typeface="Times New Roman" panose="02020603050405020304" pitchFamily="18" charset="0"/>
              </a:rPr>
              <a:t> </a:t>
            </a:r>
            <a:r>
              <a:rPr lang="sk-SK" sz="2800" i="0" kern="0" dirty="0" err="1">
                <a:solidFill>
                  <a:srgbClr val="373435"/>
                </a:solidFill>
                <a:effectLst/>
                <a:latin typeface="Arial" panose="020B0604020202020204" pitchFamily="34" charset="0"/>
                <a:ea typeface="Times New Roman" panose="02020603050405020304" pitchFamily="18" charset="0"/>
              </a:rPr>
              <a:t>interfejs</a:t>
            </a:r>
            <a:r>
              <a:rPr lang="sk-SK" sz="2800" i="0" kern="0" dirty="0">
                <a:solidFill>
                  <a:srgbClr val="373435"/>
                </a:solidFill>
                <a:effectLst/>
                <a:latin typeface="Arial" panose="020B0604020202020204" pitchFamily="34" charset="0"/>
                <a:ea typeface="Times New Roman" panose="02020603050405020304" pitchFamily="18" charset="0"/>
              </a:rPr>
              <a:t> pre zamestnancov aj </a:t>
            </a:r>
            <a:r>
              <a:rPr lang="sk-SK" sz="2800" i="0" kern="0" dirty="0" err="1">
                <a:solidFill>
                  <a:srgbClr val="373435"/>
                </a:solidFill>
                <a:effectLst/>
                <a:latin typeface="Arial" panose="020B0604020202020204" pitchFamily="34" charset="0"/>
                <a:ea typeface="Times New Roman" panose="02020603050405020304" pitchFamily="18" charset="0"/>
              </a:rPr>
              <a:t>použivateľov</a:t>
            </a:r>
            <a:endParaRPr lang="sk-SK" sz="1800" i="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skutečnosti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existuje dohodnutý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soubor</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charakteristik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Národního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definuje systém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systém: »Samoobsluha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sdružování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elasticita;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Měřená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i="1" dirty="0" err="1">
                <a:solidFill>
                  <a:srgbClr val="373435"/>
                </a:solidFill>
                <a:effectLst/>
                <a:latin typeface="Arial" panose="020B0604020202020204" pitchFamily="34" charset="0"/>
                <a:ea typeface="Times New Roman" panose="02020603050405020304" pitchFamily="18" charset="0"/>
              </a:rPr>
              <a:t>IaaS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SaaS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DaaS</a:t>
            </a:r>
            <a:r>
              <a:rPr lang="sk-SK" sz="1800" b="1" i="1" dirty="0">
                <a:solidFill>
                  <a:srgbClr val="373435"/>
                </a:solidFill>
                <a:effectLst/>
                <a:latin typeface="Arial" panose="020B0604020202020204" pitchFamily="34" charset="0"/>
                <a:ea typeface="Times New Roman" panose="02020603050405020304" pitchFamily="18" charset="0"/>
              </a:rPr>
              <a:t> </a:t>
            </a:r>
            <a:r>
              <a:rPr lang="sk-SK" sz="1800" b="1" i="1" dirty="0" err="1">
                <a:solidFill>
                  <a:srgbClr val="373435"/>
                </a:solidFill>
                <a:effectLst/>
                <a:latin typeface="Arial" panose="020B0604020202020204" pitchFamily="34" charset="0"/>
                <a:ea typeface="Times New Roman" panose="02020603050405020304" pitchFamily="18" charset="0"/>
              </a:rPr>
              <a:t>Platforms</a:t>
            </a:r>
            <a:r>
              <a:rPr lang="sk-SK" sz="1800" i="1" spc="0" dirty="0">
                <a:solidFill>
                  <a:schemeClr val="tx1"/>
                </a:solidFill>
                <a:effectLst/>
                <a:latin typeface="Times New Roman" panose="02020603050405020304" pitchFamily="18" charset="0"/>
                <a:ea typeface="Times New Roman" panose="02020603050405020304" pitchFamily="18" charset="0"/>
                <a:cs typeface="+mn-cs"/>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chcete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vytvářet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webové stránky, ale nechcete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cloudové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koupíte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za vyšší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počáteční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cenu. Máte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kontrolu nad tím, jak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nastaven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firmou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Lokálně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nechcete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kupovat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získat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zdroje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zabalit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prostřednictvím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internetu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Cloudová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představuje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širokou škálu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poskytovaných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společnostem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jej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rozdělit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3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rychlým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rozvojem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informačních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různé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modely cloudových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objevily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rámci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segmentace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odvětví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Software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Analytics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Backend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Funkce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Úložiště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Kontejner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Síť</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Databáze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Autentizace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Aplikační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Integrační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Multi-Tenant</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Platforms</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je často jeden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nepochopených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konceptů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Lehká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WhatIs.Com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uvádí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Multi-tancy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softwarové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slouží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nazývá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klient. Klienti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schopni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části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například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barva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uživatelského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rozhraní (UI) nebo obchodní pravidla,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programy (kód)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pronájmů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ekonomické,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náklady na vývoj a údržbu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přirovnat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jedinému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zapůjčení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má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vlastní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udělen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kódu. 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víceklientské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stačí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zprostředkovateli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jenom jednou.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jednou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tenantem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dotknout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provádět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má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důležité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znamená,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provozovat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mnohem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efektivnější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tj</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Bude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pravděpodobně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vyžadovat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méně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než systémy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konečném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promítnout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nižších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nákladů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typu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Jak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uvedeno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výše,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dalším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důvodem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proč</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náklady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nižší, je to,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podporuje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pro pracovní počet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řekněme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upgradu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nejnovější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verzi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aktualizováno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současně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zákazníka, 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když</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jednotlivě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samozřejmě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režijní náklady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zpoždění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(GRANT, 2012)</a:t>
            </a: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Security</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certifications</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takového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zabezpečení: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zabezpečení: ISO/IEC 27001 a SAS 70/SSAE 16. (GRANT, 2012).</a:t>
            </a: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35</a:t>
            </a:fld>
            <a:endParaRPr lang="sk-SK"/>
          </a:p>
        </p:txBody>
      </p:sp>
    </p:spTree>
    <p:extLst>
      <p:ext uri="{BB962C8B-B14F-4D97-AF65-F5344CB8AC3E}">
        <p14:creationId xmlns:p14="http://schemas.microsoft.com/office/powerpoint/2010/main" val="4099776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36</a:t>
            </a:fld>
            <a:endParaRPr lang="sk-SK"/>
          </a:p>
        </p:txBody>
      </p:sp>
    </p:spTree>
    <p:extLst>
      <p:ext uri="{BB962C8B-B14F-4D97-AF65-F5344CB8AC3E}">
        <p14:creationId xmlns:p14="http://schemas.microsoft.com/office/powerpoint/2010/main" val="297100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Servisná zmluva o prevádzke softvéru na r. 2012 - </a:t>
            </a:r>
            <a:r>
              <a:rPr lang="sk-SK" b="1" i="0" dirty="0">
                <a:solidFill>
                  <a:srgbClr val="000000"/>
                </a:solidFill>
                <a:effectLst/>
                <a:latin typeface="Roboto" panose="02000000000000000000" pitchFamily="2" charset="0"/>
              </a:rPr>
              <a:t>145 744,43 USD</a:t>
            </a:r>
            <a:r>
              <a:rPr lang="sk-SK" b="0" i="0" dirty="0">
                <a:solidFill>
                  <a:srgbClr val="000000"/>
                </a:solidFill>
                <a:effectLst/>
                <a:latin typeface="Roboto" panose="02000000000000000000" pitchFamily="2" charset="0"/>
              </a:rPr>
              <a:t>. Výška fakturovanej platby účastníka projektu: Ročná platba SNK za servis softvéru 145 744,43 USD : 512 celkových klientov = </a:t>
            </a:r>
            <a:r>
              <a:rPr lang="sk-SK" b="1" i="0" dirty="0">
                <a:solidFill>
                  <a:srgbClr val="000000"/>
                </a:solidFill>
                <a:effectLst/>
                <a:latin typeface="Roboto" panose="02000000000000000000" pitchFamily="2" charset="0"/>
              </a:rPr>
              <a:t>284, 66 USD / na 1 klienta</a:t>
            </a:r>
            <a:r>
              <a:rPr lang="sk-SK" b="0" i="0" dirty="0">
                <a:solidFill>
                  <a:srgbClr val="3A4552"/>
                </a:solidFill>
                <a:effectLst/>
                <a:latin typeface="Roboto" panose="02000000000000000000" pitchFamily="2" charset="0"/>
              </a:rPr>
              <a:t>.</a:t>
            </a:r>
            <a:r>
              <a:rPr lang="sk-SK" b="0" i="0" dirty="0">
                <a:solidFill>
                  <a:srgbClr val="000000"/>
                </a:solidFill>
                <a:effectLst/>
                <a:latin typeface="Roboto" panose="02000000000000000000" pitchFamily="2" charset="0"/>
              </a:rPr>
              <a:t> </a:t>
            </a:r>
            <a:endParaRPr lang="sk-SK" dirty="0">
              <a:solidFill>
                <a:srgbClr val="000000"/>
              </a:solidFill>
              <a:latin typeface="Roboto" panose="02000000000000000000" pitchFamily="2"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a:t>
            </a:fld>
            <a:endParaRPr lang="sk-SK"/>
          </a:p>
        </p:txBody>
      </p:sp>
    </p:spTree>
    <p:extLst>
      <p:ext uri="{BB962C8B-B14F-4D97-AF65-F5344CB8AC3E}">
        <p14:creationId xmlns:p14="http://schemas.microsoft.com/office/powerpoint/2010/main" val="3106535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r>
              <a:rPr lang="sk-SK" b="1" i="0" dirty="0" err="1">
                <a:solidFill>
                  <a:srgbClr val="3A3A3A"/>
                </a:solidFill>
                <a:effectLst/>
                <a:latin typeface="Source Sans Pro" panose="020F0502020204030204" pitchFamily="34" charset="0"/>
              </a:rPr>
              <a:t>Renouvaud</a:t>
            </a:r>
            <a:r>
              <a:rPr lang="sk-SK" b="0" i="0" dirty="0">
                <a:solidFill>
                  <a:srgbClr val="3A3A3A"/>
                </a:solidFill>
                <a:effectLst/>
                <a:latin typeface="Source Sans Pro" panose="020F0502020204030204" pitchFamily="34" charset="0"/>
              </a:rPr>
              <a:t> je </a:t>
            </a:r>
            <a:r>
              <a:rPr lang="sk-SK" b="0" i="0" dirty="0" err="1">
                <a:solidFill>
                  <a:srgbClr val="3A3A3A"/>
                </a:solidFill>
                <a:effectLst/>
                <a:latin typeface="Source Sans Pro" panose="020F0502020204030204" pitchFamily="34" charset="0"/>
              </a:rPr>
              <a:t>interfesj</a:t>
            </a:r>
            <a:r>
              <a:rPr lang="sk-SK" b="0" i="0" dirty="0">
                <a:solidFill>
                  <a:srgbClr val="3A3A3A"/>
                </a:solidFill>
                <a:effectLst/>
                <a:latin typeface="Source Sans Pro" panose="020F0502020204030204" pitchFamily="34" charset="0"/>
              </a:rPr>
              <a:t>, ktorý slúži na vyhľadávanie zdrojov v sieti knižníc kantónu </a:t>
            </a:r>
            <a:r>
              <a:rPr lang="sk-SK" b="0" i="0" dirty="0" err="1">
                <a:solidFill>
                  <a:srgbClr val="3A3A3A"/>
                </a:solidFill>
                <a:effectLst/>
                <a:latin typeface="Source Sans Pro" panose="020F0502020204030204" pitchFamily="34" charset="0"/>
              </a:rPr>
              <a:t>Vaud</a:t>
            </a:r>
            <a:r>
              <a:rPr lang="sk-SK" b="0" i="0" dirty="0">
                <a:solidFill>
                  <a:srgbClr val="3A3A3A"/>
                </a:solidFill>
                <a:effectLst/>
                <a:latin typeface="Source Sans Pro" panose="020F0502020204030204" pitchFamily="34" charset="0"/>
              </a:rPr>
              <a:t>.</a:t>
            </a:r>
          </a:p>
          <a:p>
            <a:pPr algn="l"/>
            <a:r>
              <a:rPr lang="sk-SK" b="0" i="0" dirty="0">
                <a:solidFill>
                  <a:srgbClr val="3A3A3A"/>
                </a:solidFill>
                <a:effectLst/>
                <a:latin typeface="Source Sans Pro" panose="020B0503030403020204" pitchFamily="34" charset="0"/>
              </a:rPr>
              <a:t>Dotazy na </a:t>
            </a:r>
            <a:r>
              <a:rPr lang="sk-SK" b="0" i="0" dirty="0" err="1">
                <a:solidFill>
                  <a:srgbClr val="3A3A3A"/>
                </a:solidFill>
                <a:effectLst/>
                <a:latin typeface="Source Sans Pro" panose="020B0503030403020204" pitchFamily="34" charset="0"/>
              </a:rPr>
              <a:t>katalogy</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knihoven</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knih</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přístupů</a:t>
            </a:r>
            <a:r>
              <a:rPr lang="sk-SK" b="0" i="0" dirty="0">
                <a:solidFill>
                  <a:srgbClr val="3A3A3A"/>
                </a:solidFill>
                <a:effectLst/>
                <a:latin typeface="Source Sans Pro" panose="020B0503030403020204" pitchFamily="34" charset="0"/>
              </a:rPr>
              <a:t> k </a:t>
            </a:r>
            <a:r>
              <a:rPr lang="sk-SK" b="0" i="0" dirty="0" err="1">
                <a:solidFill>
                  <a:srgbClr val="3A3A3A"/>
                </a:solidFill>
                <a:effectLst/>
                <a:latin typeface="Source Sans Pro" panose="020B0503030403020204" pitchFamily="34" charset="0"/>
              </a:rPr>
              <a:t>různým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typům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zdrojů</a:t>
            </a:r>
            <a:r>
              <a:rPr lang="sk-SK" b="0" i="0" dirty="0">
                <a:solidFill>
                  <a:srgbClr val="3A3A3A"/>
                </a:solidFill>
                <a:effectLst/>
                <a:latin typeface="Source Sans Pro" panose="020B0503030403020204" pitchFamily="34" charset="0"/>
              </a:rPr>
              <a:t>: knihy, </a:t>
            </a:r>
            <a:r>
              <a:rPr lang="sk-SK" b="0" i="0" dirty="0" err="1">
                <a:solidFill>
                  <a:srgbClr val="3A3A3A"/>
                </a:solidFill>
                <a:effectLst/>
                <a:latin typeface="Source Sans Pro" panose="020B0503030403020204" pitchFamily="34" charset="0"/>
              </a:rPr>
              <a:t>e</a:t>
            </a:r>
            <a:r>
              <a:rPr lang="sk-SK" b="0" i="0" dirty="0">
                <a:solidFill>
                  <a:srgbClr val="3A3A3A"/>
                </a:solidFill>
                <a:effectLst/>
                <a:latin typeface="Source Sans Pro" panose="020B0503030403020204" pitchFamily="34" charset="0"/>
              </a:rPr>
              <a:t>-knihy, revue, žurnály, články, základní knihy, CD, DVD…</a:t>
            </a:r>
          </a:p>
          <a:p>
            <a:pPr algn="l"/>
            <a:r>
              <a:rPr lang="sk-SK" b="0" i="0" dirty="0">
                <a:solidFill>
                  <a:srgbClr val="3A3A3A"/>
                </a:solidFill>
                <a:effectLst/>
                <a:latin typeface="Source Sans Pro" panose="020B0503030403020204" pitchFamily="34" charset="0"/>
              </a:rPr>
              <a:t>Po </a:t>
            </a:r>
            <a:r>
              <a:rPr lang="sk-SK" b="0" i="0" dirty="0" err="1">
                <a:solidFill>
                  <a:srgbClr val="3A3A3A"/>
                </a:solidFill>
                <a:effectLst/>
                <a:latin typeface="Source Sans Pro" panose="020B0503030403020204" pitchFamily="34" charset="0"/>
              </a:rPr>
              <a:t>dentifikácii</a:t>
            </a:r>
            <a:r>
              <a:rPr lang="sk-SK" b="0" i="0" dirty="0">
                <a:solidFill>
                  <a:srgbClr val="3A3A3A"/>
                </a:solidFill>
                <a:effectLst/>
                <a:latin typeface="Source Sans Pro" panose="020B0503030403020204" pitchFamily="34" charset="0"/>
              </a:rPr>
              <a:t> má používateľ prístup:</a:t>
            </a:r>
          </a:p>
          <a:p>
            <a:pPr algn="l">
              <a:buFont typeface="Arial" panose="020B0604020202020204" pitchFamily="34" charset="0"/>
              <a:buChar char="•"/>
            </a:pPr>
            <a:r>
              <a:rPr lang="sk-SK" b="0" i="0" dirty="0">
                <a:solidFill>
                  <a:srgbClr val="3A3A3A"/>
                </a:solidFill>
                <a:effectLst/>
                <a:latin typeface="Source Sans Pro" panose="020B0503030403020204" pitchFamily="34" charset="0"/>
              </a:rPr>
              <a:t>Prolongáciám </a:t>
            </a:r>
            <a:r>
              <a:rPr lang="sk-SK" b="0" i="0" dirty="0" err="1">
                <a:solidFill>
                  <a:srgbClr val="3A3A3A"/>
                </a:solidFill>
                <a:effectLst/>
                <a:latin typeface="Source Sans Pro" panose="020B0503030403020204" pitchFamily="34" charset="0"/>
              </a:rPr>
              <a:t>výpujček</a:t>
            </a:r>
            <a:r>
              <a:rPr lang="sk-SK" b="0" i="0" dirty="0">
                <a:solidFill>
                  <a:srgbClr val="3A3A3A"/>
                </a:solidFill>
                <a:effectLst/>
                <a:latin typeface="Source Sans Pro" panose="020B0503030403020204" pitchFamily="34" charset="0"/>
              </a:rPr>
              <a:t> </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Rezervacím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dokumentů</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Vyžádejte</a:t>
            </a:r>
            <a:r>
              <a:rPr lang="sk-SK" b="0" i="0" dirty="0">
                <a:solidFill>
                  <a:srgbClr val="3A3A3A"/>
                </a:solidFill>
                <a:effectLst/>
                <a:latin typeface="Source Sans Pro" panose="020B0503030403020204" pitchFamily="34" charset="0"/>
              </a:rPr>
              <a:t> si dokumenty v časopise</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Vyhledávaní</a:t>
            </a:r>
            <a:r>
              <a:rPr lang="sk-SK" b="0" i="0" dirty="0">
                <a:solidFill>
                  <a:srgbClr val="3A3A3A"/>
                </a:solidFill>
                <a:effectLst/>
                <a:latin typeface="Source Sans Pro" panose="020B0503030403020204" pitchFamily="34" charset="0"/>
              </a:rPr>
              <a:t> v </a:t>
            </a:r>
            <a:r>
              <a:rPr lang="sk-SK" b="0" i="0" dirty="0" err="1">
                <a:solidFill>
                  <a:srgbClr val="3A3A3A"/>
                </a:solidFill>
                <a:effectLst/>
                <a:latin typeface="Source Sans Pro" panose="020B0503030403020204" pitchFamily="34" charset="0"/>
              </a:rPr>
              <a:t>knihovnách</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dirty="0" err="1"/>
              <a:t>https</a:t>
            </a:r>
            <a:r>
              <a:rPr lang="sk-SK" dirty="0"/>
              <a:t>://renouvaud1.primo.exlibrisgroup.com/</a:t>
            </a:r>
            <a:r>
              <a:rPr lang="sk-SK" dirty="0" err="1"/>
              <a:t>discovery</a:t>
            </a:r>
            <a:r>
              <a:rPr lang="sk-SK" dirty="0"/>
              <a:t>/</a:t>
            </a:r>
            <a:r>
              <a:rPr lang="sk-SK" dirty="0" err="1"/>
              <a:t>search?vid</a:t>
            </a:r>
            <a:r>
              <a:rPr lang="sk-SK" dirty="0"/>
              <a:t>=41BCULAUSA_LIB:VU2</a:t>
            </a:r>
          </a:p>
          <a:p>
            <a:pPr algn="l">
              <a:buFont typeface="Arial" panose="020B0604020202020204" pitchFamily="34" charset="0"/>
              <a:buChar char="•"/>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0" i="0" dirty="0">
                <a:solidFill>
                  <a:srgbClr val="FFFFFF"/>
                </a:solidFill>
                <a:effectLst/>
                <a:latin typeface="Source Sans Pro" panose="020B0503030403020204" pitchFamily="34" charset="0"/>
              </a:rPr>
              <a:t>Swiss </a:t>
            </a:r>
            <a:r>
              <a:rPr lang="sk-SK" b="0" i="0" dirty="0" err="1">
                <a:solidFill>
                  <a:srgbClr val="FFFFFF"/>
                </a:solidFill>
                <a:effectLst/>
                <a:latin typeface="Source Sans Pro" panose="020B0503030403020204" pitchFamily="34" charset="0"/>
              </a:rPr>
              <a:t>Library</a:t>
            </a:r>
            <a:r>
              <a:rPr lang="sk-SK" b="0" i="0" dirty="0">
                <a:solidFill>
                  <a:srgbClr val="FFFFFF"/>
                </a:solidFill>
                <a:effectLst/>
                <a:latin typeface="Source Sans Pro" panose="020B0503030403020204" pitchFamily="34" charset="0"/>
              </a:rPr>
              <a:t> Service </a:t>
            </a:r>
            <a:r>
              <a:rPr lang="sk-SK" b="0" i="0" dirty="0" err="1">
                <a:solidFill>
                  <a:srgbClr val="FFFFFF"/>
                </a:solidFill>
                <a:effectLst/>
                <a:latin typeface="Source Sans Pro" panose="020B0503030403020204" pitchFamily="34" charset="0"/>
              </a:rPr>
              <a:t>Platform</a:t>
            </a:r>
            <a:r>
              <a:rPr lang="sk-SK" b="0" i="0" dirty="0">
                <a:solidFill>
                  <a:srgbClr val="FFFFFF"/>
                </a:solidFill>
                <a:effectLst/>
                <a:latin typeface="Source Sans Pro" panose="020B0503030403020204" pitchFamily="34" charset="0"/>
              </a:rPr>
              <a:t> (SLSP) je </a:t>
            </a:r>
            <a:r>
              <a:rPr lang="sk-SK" b="0" i="0" dirty="0" err="1">
                <a:solidFill>
                  <a:srgbClr val="FFFFFF"/>
                </a:solidFill>
                <a:effectLst/>
                <a:latin typeface="Source Sans Pro" panose="020B0503030403020204" pitchFamily="34" charset="0"/>
              </a:rPr>
              <a:t>poskytovatelem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služeb</a:t>
            </a:r>
            <a:r>
              <a:rPr lang="sk-SK" b="0" i="0" dirty="0">
                <a:solidFill>
                  <a:srgbClr val="FFFFFF"/>
                </a:solidFill>
                <a:effectLst/>
                <a:latin typeface="Source Sans Pro" panose="020B0503030403020204" pitchFamily="34" charset="0"/>
              </a:rPr>
              <a:t> pro </a:t>
            </a:r>
            <a:r>
              <a:rPr lang="sk-SK" b="0" i="0" dirty="0" err="1">
                <a:solidFill>
                  <a:srgbClr val="FFFFFF"/>
                </a:solidFill>
                <a:effectLst/>
                <a:latin typeface="Source Sans Pro" panose="020B0503030403020204" pitchFamily="34" charset="0"/>
              </a:rPr>
              <a:t>knihovny</a:t>
            </a:r>
            <a:r>
              <a:rPr lang="sk-SK" b="0" i="0" dirty="0">
                <a:solidFill>
                  <a:srgbClr val="FFFFFF"/>
                </a:solidFill>
                <a:effectLst/>
                <a:latin typeface="Source Sans Pro" panose="020B0503030403020204" pitchFamily="34" charset="0"/>
              </a:rPr>
              <a:t> a spolupracuje s nimi na </a:t>
            </a:r>
            <a:r>
              <a:rPr lang="sk-SK" b="0" i="0" dirty="0" err="1">
                <a:solidFill>
                  <a:srgbClr val="FFFFFF"/>
                </a:solidFill>
                <a:effectLst/>
                <a:latin typeface="Source Sans Pro" panose="020B0503030403020204" pitchFamily="34" charset="0"/>
              </a:rPr>
              <a:t>provozování</a:t>
            </a:r>
            <a:r>
              <a:rPr lang="sk-SK" b="0" i="0" dirty="0">
                <a:solidFill>
                  <a:srgbClr val="FFFFFF"/>
                </a:solidFill>
                <a:effectLst/>
                <a:latin typeface="Source Sans Pro" panose="020B0503030403020204" pitchFamily="34" charset="0"/>
              </a:rPr>
              <a:t> národní knihovní platformy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Platforma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sdružuje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vědecké</a:t>
            </a:r>
            <a:r>
              <a:rPr lang="sk-SK" b="0" i="0" dirty="0">
                <a:solidFill>
                  <a:srgbClr val="FFFFFF"/>
                </a:solidFill>
                <a:effectLst/>
                <a:latin typeface="Source Sans Pro" panose="020B0503030403020204" pitchFamily="34" charset="0"/>
              </a:rPr>
              <a:t> zdroje </a:t>
            </a:r>
            <a:r>
              <a:rPr lang="sk-SK" b="0" i="0" dirty="0" err="1">
                <a:solidFill>
                  <a:srgbClr val="FFFFFF"/>
                </a:solidFill>
                <a:effectLst/>
                <a:latin typeface="Source Sans Pro" panose="020B0503030403020204" pitchFamily="34" charset="0"/>
              </a:rPr>
              <a:t>ze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současných</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celkem</a:t>
            </a:r>
            <a:r>
              <a:rPr lang="sk-SK" b="0" i="0" dirty="0">
                <a:solidFill>
                  <a:srgbClr val="FFFFFF"/>
                </a:solidFill>
                <a:effectLst/>
                <a:latin typeface="Source Sans Pro" panose="020B0503030403020204" pitchFamily="34" charset="0"/>
              </a:rPr>
              <a:t> 490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Švýcarsku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díky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čemuž</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jsou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informace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dostupné a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dohledatelné</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Jménem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SLSP fakturuje služby poskytované </a:t>
            </a:r>
            <a:r>
              <a:rPr lang="sk-SK" b="0" i="0" dirty="0" err="1">
                <a:solidFill>
                  <a:srgbClr val="FFFFFF"/>
                </a:solidFill>
                <a:effectLst/>
                <a:latin typeface="Source Sans Pro" panose="020B0503030403020204" pitchFamily="34" charset="0"/>
              </a:rPr>
              <a:t>knihovnami</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uživatelům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a:t>
            </a:r>
          </a:p>
          <a:p>
            <a:pPr algn="l">
              <a:buFont typeface="Arial" panose="020B0604020202020204" pitchFamily="34" charset="0"/>
              <a:buNone/>
            </a:pP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 </a:t>
            </a:r>
          </a:p>
          <a:p>
            <a:pPr algn="l">
              <a:buFont typeface="Arial" panose="020B0604020202020204" pitchFamily="34" charset="0"/>
              <a:buNone/>
            </a:pPr>
            <a:r>
              <a:rPr lang="sk-SK" b="1" i="0" dirty="0">
                <a:solidFill>
                  <a:srgbClr val="3A3A3A"/>
                </a:solidFill>
                <a:effectLst/>
                <a:latin typeface="Source Sans Pro" panose="020B0503030403020204" pitchFamily="34" charset="0"/>
              </a:rPr>
              <a:t>Poplatky SLSP: </a:t>
            </a:r>
            <a:r>
              <a:rPr lang="sk-SK" b="1" i="0" dirty="0" err="1">
                <a:solidFill>
                  <a:srgbClr val="3A3A3A"/>
                </a:solidFill>
                <a:effectLst/>
                <a:latin typeface="Source Sans Pro" panose="020B0503030403020204" pitchFamily="34" charset="0"/>
              </a:rPr>
              <a:t>Swisscovery</a:t>
            </a:r>
            <a:r>
              <a:rPr lang="sk-SK" b="1" i="0" dirty="0">
                <a:solidFill>
                  <a:srgbClr val="3A3A3A"/>
                </a:solidFill>
                <a:effectLst/>
                <a:latin typeface="Source Sans Pro" panose="020B0503030403020204" pitchFamily="34" charset="0"/>
              </a:rPr>
              <a:t>: </a:t>
            </a: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fees</a:t>
            </a: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1" i="0" dirty="0">
                <a:solidFill>
                  <a:srgbClr val="333333"/>
                </a:solidFill>
                <a:effectLst/>
                <a:latin typeface="Source Sans Pro" panose="020B0503030403020204" pitchFamily="34" charset="0"/>
              </a:rPr>
              <a:t>Nákladový model</a:t>
            </a:r>
            <a:br>
              <a:rPr lang="sk-SK" dirty="0"/>
            </a:br>
            <a:r>
              <a:rPr lang="sk-SK" b="0" i="0" dirty="0">
                <a:solidFill>
                  <a:srgbClr val="333333"/>
                </a:solidFill>
                <a:effectLst/>
                <a:latin typeface="Source Sans Pro" panose="020B0503030403020204" pitchFamily="34" charset="0"/>
              </a:rPr>
              <a:t>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náklady SLSP </a:t>
            </a:r>
            <a:r>
              <a:rPr lang="sk-SK" b="0" i="0" dirty="0" err="1">
                <a:solidFill>
                  <a:srgbClr val="333333"/>
                </a:solidFill>
                <a:effectLst/>
                <a:latin typeface="Source Sans Pro" panose="020B0503030403020204" pitchFamily="34" charset="0"/>
              </a:rPr>
              <a:t>vydělují</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součtem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ekvivalentů</a:t>
            </a:r>
            <a:r>
              <a:rPr lang="sk-SK" b="0" i="0" dirty="0">
                <a:solidFill>
                  <a:srgbClr val="333333"/>
                </a:solidFill>
                <a:effectLst/>
                <a:latin typeface="Source Sans Pro" panose="020B0503030403020204" pitchFamily="34" charset="0"/>
              </a:rPr>
              <a:t> plného </a:t>
            </a:r>
            <a:r>
              <a:rPr lang="sk-SK" b="0" i="0" dirty="0" err="1">
                <a:solidFill>
                  <a:srgbClr val="333333"/>
                </a:solidFill>
                <a:effectLst/>
                <a:latin typeface="Source Sans Pro" panose="020B0503030403020204" pitchFamily="34" charset="0"/>
              </a:rPr>
              <a:t>úvazku</a:t>
            </a:r>
            <a:r>
              <a:rPr lang="sk-SK" b="0" i="0" dirty="0">
                <a:solidFill>
                  <a:srgbClr val="333333"/>
                </a:solidFill>
                <a:effectLst/>
                <a:latin typeface="Source Sans Pro" panose="020B0503030403020204" pitchFamily="34" charset="0"/>
              </a:rPr>
              <a:t> (FTE) </a:t>
            </a:r>
            <a:r>
              <a:rPr lang="sk-SK" b="0" i="0" dirty="0" err="1">
                <a:solidFill>
                  <a:srgbClr val="333333"/>
                </a:solidFill>
                <a:effectLst/>
                <a:latin typeface="Source Sans Pro" panose="020B0503030403020204" pitchFamily="34" charset="0"/>
              </a:rPr>
              <a:t>klientských</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knihoven</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čímž</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stanoví celkový </a:t>
            </a:r>
            <a:r>
              <a:rPr lang="sk-SK" b="0" i="0" dirty="0" err="1">
                <a:solidFill>
                  <a:srgbClr val="333333"/>
                </a:solidFill>
                <a:effectLst/>
                <a:latin typeface="Source Sans Pro" panose="020B0503030403020204" pitchFamily="34" charset="0"/>
              </a:rPr>
              <a:t>příspěvek</a:t>
            </a:r>
            <a:r>
              <a:rPr lang="sk-SK" b="0" i="0" dirty="0">
                <a:solidFill>
                  <a:srgbClr val="333333"/>
                </a:solidFill>
                <a:effectLst/>
                <a:latin typeface="Source Sans Pro" panose="020B0503030403020204" pitchFamily="34" charset="0"/>
              </a:rPr>
              <a:t> na FTE. Tento model </a:t>
            </a:r>
            <a:r>
              <a:rPr lang="sk-SK" b="0" i="0" dirty="0" err="1">
                <a:solidFill>
                  <a:srgbClr val="333333"/>
                </a:solidFill>
                <a:effectLst/>
                <a:latin typeface="Source Sans Pro" panose="020B0503030403020204" pitchFamily="34" charset="0"/>
              </a:rPr>
              <a:t>příspěvku</a:t>
            </a:r>
            <a:r>
              <a:rPr lang="sk-SK" b="0" i="0" dirty="0">
                <a:solidFill>
                  <a:srgbClr val="333333"/>
                </a:solidFill>
                <a:effectLst/>
                <a:latin typeface="Source Sans Pro" panose="020B0503030403020204" pitchFamily="34" charset="0"/>
              </a:rPr>
              <a:t> je platný 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2021 a 2022. </a:t>
            </a:r>
            <a:r>
              <a:rPr lang="sk-SK" b="0" i="0" dirty="0" err="1">
                <a:solidFill>
                  <a:srgbClr val="333333"/>
                </a:solidFill>
                <a:effectLst/>
                <a:latin typeface="Source Sans Pro" panose="020B0503030403020204" pitchFamily="34" charset="0"/>
              </a:rPr>
              <a:t>Poté</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nahrazen</a:t>
            </a:r>
            <a:r>
              <a:rPr lang="sk-SK" b="0" i="0" dirty="0">
                <a:solidFill>
                  <a:srgbClr val="333333"/>
                </a:solidFill>
                <a:effectLst/>
                <a:latin typeface="Source Sans Pro" panose="020B0503030403020204" pitchFamily="34" charset="0"/>
              </a:rPr>
              <a:t> novým </a:t>
            </a:r>
            <a:r>
              <a:rPr lang="sk-SK" b="0" i="0" dirty="0" err="1">
                <a:solidFill>
                  <a:srgbClr val="333333"/>
                </a:solidFill>
                <a:effectLst/>
                <a:latin typeface="Source Sans Pro" panose="020B0503030403020204" pitchFamily="34" charset="0"/>
              </a:rPr>
              <a:t>modelem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který</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definován</a:t>
            </a:r>
            <a:r>
              <a:rPr lang="sk-SK" b="0" i="0" dirty="0">
                <a:solidFill>
                  <a:srgbClr val="333333"/>
                </a:solidFill>
                <a:effectLst/>
                <a:latin typeface="Source Sans Pro" panose="020B0503030403020204" pitchFamily="34" charset="0"/>
              </a:rPr>
              <a:t>.</a:t>
            </a:r>
            <a:br>
              <a:rPr lang="sk-SK" dirty="0"/>
            </a:b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vypočtená</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2021 je 5 000 CHF na FTE, ale </a:t>
            </a:r>
            <a:r>
              <a:rPr lang="sk-SK" b="0" i="0" dirty="0" err="1">
                <a:solidFill>
                  <a:srgbClr val="333333"/>
                </a:solidFill>
                <a:effectLst/>
                <a:latin typeface="Source Sans Pro" panose="020B0503030403020204" pitchFamily="34" charset="0"/>
              </a:rPr>
              <a:t>minimálně</a:t>
            </a:r>
            <a:r>
              <a:rPr lang="sk-SK" b="0" i="0" dirty="0">
                <a:solidFill>
                  <a:srgbClr val="333333"/>
                </a:solidFill>
                <a:effectLst/>
                <a:latin typeface="Source Sans Pro" panose="020B0503030403020204" pitchFamily="34" charset="0"/>
              </a:rPr>
              <a:t> 10 000 CHF na </a:t>
            </a:r>
            <a:r>
              <a:rPr lang="sk-SK" b="0" i="0" dirty="0" err="1">
                <a:solidFill>
                  <a:srgbClr val="333333"/>
                </a:solidFill>
                <a:effectLst/>
                <a:latin typeface="Source Sans Pro" panose="020B0503030403020204" pitchFamily="34" charset="0"/>
              </a:rPr>
              <a:t>knihovnu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přepočítána</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2022.</a:t>
            </a: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37</a:t>
            </a:fld>
            <a:endParaRPr lang="sk-SK"/>
          </a:p>
        </p:txBody>
      </p:sp>
    </p:spTree>
    <p:extLst>
      <p:ext uri="{BB962C8B-B14F-4D97-AF65-F5344CB8AC3E}">
        <p14:creationId xmlns:p14="http://schemas.microsoft.com/office/powerpoint/2010/main" val="265825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sz="1600" b="0" i="0" u="none" strike="noStrike" dirty="0">
                <a:solidFill>
                  <a:srgbClr val="000000"/>
                </a:solidFill>
                <a:effectLst/>
                <a:latin typeface="Segoe UI Web (East European)"/>
              </a:rPr>
              <a:t>Vedenie nadácie je zodpovedné za prevádzkové a administratívne činnosti. Externý audítorský subjekt overuje svoje účtovné závierky, aby ich oznámil príslušnému orgánu.</a:t>
            </a:r>
            <a:endParaRPr lang="sk-SK" sz="2000" dirty="0">
              <a:latin typeface="Arial" panose="020B0604020202020204" pitchFamily="34"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38</a:t>
            </a:fld>
            <a:endParaRPr lang="sk-SK"/>
          </a:p>
        </p:txBody>
      </p:sp>
    </p:spTree>
    <p:extLst>
      <p:ext uri="{BB962C8B-B14F-4D97-AF65-F5344CB8AC3E}">
        <p14:creationId xmlns:p14="http://schemas.microsoft.com/office/powerpoint/2010/main" val="877791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Renouvaud</a:t>
            </a:r>
            <a:r>
              <a:rPr lang="sk-SK" b="1" dirty="0"/>
              <a:t> </a:t>
            </a:r>
            <a:r>
              <a:rPr lang="sk-SK" b="1" dirty="0" err="1"/>
              <a:t>s</a:t>
            </a:r>
            <a:r>
              <a:rPr lang="sk-SK" dirty="0" err="1"/>
              <a:t>e</a:t>
            </a:r>
            <a:r>
              <a:rPr lang="sk-SK" dirty="0"/>
              <a:t> </a:t>
            </a:r>
            <a:r>
              <a:rPr lang="sk-SK" dirty="0" err="1"/>
              <a:t>rozhodl</a:t>
            </a:r>
            <a:r>
              <a:rPr lang="sk-SK" dirty="0"/>
              <a:t> </a:t>
            </a:r>
            <a:r>
              <a:rPr lang="sk-SK" dirty="0" err="1"/>
              <a:t>použít</a:t>
            </a:r>
            <a:r>
              <a:rPr lang="sk-SK" dirty="0"/>
              <a:t> Alma SIGB a nástroj pro </a:t>
            </a:r>
            <a:r>
              <a:rPr lang="sk-SK" dirty="0" err="1"/>
              <a:t>objevování</a:t>
            </a:r>
            <a:r>
              <a:rPr lang="sk-SK" dirty="0"/>
              <a:t> </a:t>
            </a:r>
            <a:r>
              <a:rPr lang="sk-SK" dirty="0" err="1"/>
              <a:t>Primo</a:t>
            </a:r>
            <a:r>
              <a:rPr lang="sk-SK" dirty="0"/>
              <a:t>, oba vyvinuté </a:t>
            </a:r>
            <a:r>
              <a:rPr lang="sk-SK" dirty="0" err="1"/>
              <a:t>společností</a:t>
            </a:r>
            <a:r>
              <a:rPr lang="sk-SK" dirty="0"/>
              <a:t> Ex Libris (</a:t>
            </a:r>
            <a:r>
              <a:rPr lang="sk-SK" dirty="0" err="1"/>
              <a:t>Favre</a:t>
            </a:r>
            <a:r>
              <a:rPr lang="sk-SK" dirty="0"/>
              <a:t> 2018, s. 7). Izraelská nadnárodní </a:t>
            </a:r>
            <a:r>
              <a:rPr lang="sk-SK" dirty="0" err="1"/>
              <a:t>společnost</a:t>
            </a:r>
            <a:r>
              <a:rPr lang="sk-SK" dirty="0"/>
              <a:t> Ex Libris poskytuje cloudové služby </a:t>
            </a:r>
            <a:r>
              <a:rPr lang="sk-SK" dirty="0" err="1"/>
              <a:t>více</a:t>
            </a:r>
            <a:r>
              <a:rPr lang="sk-SK" dirty="0"/>
              <a:t> než 7 500 </a:t>
            </a:r>
            <a:r>
              <a:rPr lang="sk-SK" dirty="0" err="1"/>
              <a:t>institucím</a:t>
            </a:r>
            <a:r>
              <a:rPr lang="sk-SK" dirty="0"/>
              <a:t> </a:t>
            </a:r>
            <a:r>
              <a:rPr lang="sk-SK" dirty="0" err="1"/>
              <a:t>ve</a:t>
            </a:r>
            <a:r>
              <a:rPr lang="sk-SK" dirty="0"/>
              <a:t> </a:t>
            </a:r>
            <a:r>
              <a:rPr lang="sk-SK" dirty="0" err="1"/>
              <a:t>více</a:t>
            </a:r>
            <a:r>
              <a:rPr lang="sk-SK" dirty="0"/>
              <a:t> než 90 </a:t>
            </a:r>
            <a:r>
              <a:rPr lang="sk-SK" dirty="0" err="1"/>
              <a:t>zemích</a:t>
            </a:r>
            <a:r>
              <a:rPr lang="sk-SK" dirty="0"/>
              <a:t> (Ex Libris 2021a). </a:t>
            </a:r>
            <a:r>
              <a:rPr lang="sk-SK" dirty="0" err="1"/>
              <a:t>Všimněte</a:t>
            </a:r>
            <a:r>
              <a:rPr lang="sk-SK" dirty="0"/>
              <a:t> si, že </a:t>
            </a:r>
            <a:r>
              <a:rPr lang="sk-SK" dirty="0" err="1"/>
              <a:t>stejný</a:t>
            </a:r>
            <a:r>
              <a:rPr lang="sk-SK" dirty="0"/>
              <a:t> software </a:t>
            </a:r>
            <a:r>
              <a:rPr lang="sk-SK" dirty="0" err="1"/>
              <a:t>byl</a:t>
            </a:r>
            <a:r>
              <a:rPr lang="sk-SK" dirty="0"/>
              <a:t> také </a:t>
            </a:r>
            <a:r>
              <a:rPr lang="sk-SK" dirty="0" err="1"/>
              <a:t>přijat</a:t>
            </a:r>
            <a:r>
              <a:rPr lang="sk-SK" dirty="0"/>
              <a:t> v </a:t>
            </a:r>
            <a:r>
              <a:rPr lang="sk-SK" dirty="0" err="1"/>
              <a:t>roce</a:t>
            </a:r>
            <a:r>
              <a:rPr lang="sk-SK" dirty="0"/>
              <a:t> 2020 sítí SLSP.</a:t>
            </a:r>
          </a:p>
          <a:p>
            <a:r>
              <a:rPr lang="sk-SK" dirty="0" err="1"/>
              <a:t>Abychom</a:t>
            </a:r>
            <a:r>
              <a:rPr lang="sk-SK" dirty="0"/>
              <a:t> </a:t>
            </a:r>
            <a:r>
              <a:rPr lang="sk-SK" dirty="0" err="1"/>
              <a:t>prozkoumali</a:t>
            </a:r>
            <a:r>
              <a:rPr lang="sk-SK" dirty="0"/>
              <a:t> interakční praktiky </a:t>
            </a:r>
            <a:r>
              <a:rPr lang="sk-SK" dirty="0" err="1"/>
              <a:t>mezi</a:t>
            </a:r>
            <a:r>
              <a:rPr lang="sk-SK" dirty="0"/>
              <a:t> Ex Libris a </a:t>
            </a:r>
            <a:r>
              <a:rPr lang="sk-SK" dirty="0" err="1"/>
              <a:t>jejími</a:t>
            </a:r>
            <a:r>
              <a:rPr lang="sk-SK" dirty="0"/>
              <a:t> </a:t>
            </a:r>
            <a:r>
              <a:rPr lang="sk-SK" dirty="0" err="1"/>
              <a:t>klienty</a:t>
            </a:r>
            <a:r>
              <a:rPr lang="sk-SK" dirty="0"/>
              <a:t>, ale také v rámci </a:t>
            </a:r>
            <a:r>
              <a:rPr lang="sk-SK" dirty="0" err="1"/>
              <a:t>rozsáhlé</a:t>
            </a:r>
            <a:r>
              <a:rPr lang="sk-SK" dirty="0"/>
              <a:t> </a:t>
            </a:r>
            <a:r>
              <a:rPr lang="sk-SK" dirty="0" err="1"/>
              <a:t>sítě</a:t>
            </a:r>
            <a:r>
              <a:rPr lang="sk-SK" dirty="0"/>
              <a:t>, </a:t>
            </a:r>
            <a:r>
              <a:rPr lang="sk-SK" dirty="0" err="1"/>
              <a:t>hovořili</a:t>
            </a:r>
            <a:r>
              <a:rPr lang="sk-SK" dirty="0"/>
              <a:t> </a:t>
            </a:r>
            <a:r>
              <a:rPr lang="sk-SK" dirty="0" err="1"/>
              <a:t>jsme</a:t>
            </a:r>
            <a:r>
              <a:rPr lang="sk-SK" dirty="0"/>
              <a:t> s </a:t>
            </a:r>
            <a:r>
              <a:rPr lang="sk-SK" dirty="0" err="1"/>
              <a:t>Elisou</a:t>
            </a:r>
            <a:r>
              <a:rPr lang="sk-SK" dirty="0"/>
              <a:t> </a:t>
            </a:r>
            <a:r>
              <a:rPr lang="sk-SK" dirty="0" err="1"/>
              <a:t>Dell'Ambrogio</a:t>
            </a:r>
            <a:r>
              <a:rPr lang="sk-SK" dirty="0"/>
              <a:t> a </a:t>
            </a:r>
            <a:r>
              <a:rPr lang="sk-SK" dirty="0" err="1"/>
              <a:t>Christelle</a:t>
            </a:r>
            <a:r>
              <a:rPr lang="sk-SK" dirty="0"/>
              <a:t> </a:t>
            </a:r>
            <a:r>
              <a:rPr lang="sk-SK" dirty="0" err="1"/>
              <a:t>Donius</a:t>
            </a:r>
            <a:r>
              <a:rPr lang="sk-SK" dirty="0"/>
              <a:t>, </a:t>
            </a:r>
            <a:r>
              <a:rPr lang="sk-SK" dirty="0" err="1"/>
              <a:t>respektive</a:t>
            </a:r>
            <a:r>
              <a:rPr lang="sk-SK" dirty="0"/>
              <a:t> </a:t>
            </a:r>
            <a:r>
              <a:rPr lang="sk-SK" dirty="0" err="1"/>
              <a:t>manažerkou</a:t>
            </a:r>
            <a:r>
              <a:rPr lang="sk-SK" dirty="0"/>
              <a:t> a systémovou </a:t>
            </a:r>
            <a:r>
              <a:rPr lang="sk-SK" dirty="0" err="1"/>
              <a:t>knihovnicí</a:t>
            </a:r>
            <a:r>
              <a:rPr lang="sk-SK" dirty="0"/>
              <a:t> v rámci </a:t>
            </a:r>
            <a:r>
              <a:rPr lang="sk-SK" dirty="0" err="1"/>
              <a:t>koordinace</a:t>
            </a:r>
            <a:r>
              <a:rPr lang="sk-SK" dirty="0"/>
              <a:t> Renouvaud6. </a:t>
            </a:r>
            <a:r>
              <a:rPr lang="sk-SK" dirty="0" err="1"/>
              <a:t>Pokud</a:t>
            </a:r>
            <a:r>
              <a:rPr lang="sk-SK" dirty="0"/>
              <a:t> </a:t>
            </a:r>
            <a:r>
              <a:rPr lang="sk-SK" dirty="0" err="1"/>
              <a:t>není</a:t>
            </a:r>
            <a:r>
              <a:rPr lang="sk-SK" dirty="0"/>
              <a:t> </a:t>
            </a:r>
            <a:r>
              <a:rPr lang="sk-SK" dirty="0" err="1"/>
              <a:t>uvedeno</a:t>
            </a:r>
            <a:r>
              <a:rPr lang="sk-SK" dirty="0"/>
              <a:t> </a:t>
            </a:r>
            <a:r>
              <a:rPr lang="sk-SK" dirty="0" err="1"/>
              <a:t>jinak</a:t>
            </a:r>
            <a:r>
              <a:rPr lang="sk-SK" dirty="0"/>
              <a:t>, </a:t>
            </a:r>
            <a:r>
              <a:rPr lang="sk-SK" dirty="0" err="1"/>
              <a:t>informace</a:t>
            </a:r>
            <a:r>
              <a:rPr lang="sk-SK" dirty="0"/>
              <a:t> uvedené v </a:t>
            </a:r>
            <a:r>
              <a:rPr lang="sk-SK" dirty="0" err="1"/>
              <a:t>této</a:t>
            </a:r>
            <a:r>
              <a:rPr lang="sk-SK" dirty="0"/>
              <a:t> </a:t>
            </a:r>
            <a:r>
              <a:rPr lang="sk-SK" dirty="0" err="1"/>
              <a:t>části</a:t>
            </a:r>
            <a:r>
              <a:rPr lang="sk-SK" dirty="0"/>
              <a:t> </a:t>
            </a:r>
            <a:r>
              <a:rPr lang="sk-SK" dirty="0" err="1"/>
              <a:t>byly</a:t>
            </a:r>
            <a:r>
              <a:rPr lang="sk-SK" dirty="0"/>
              <a:t> </a:t>
            </a:r>
            <a:r>
              <a:rPr lang="sk-SK" dirty="0" err="1"/>
              <a:t>shromážděny</a:t>
            </a:r>
            <a:r>
              <a:rPr lang="sk-SK" dirty="0"/>
              <a:t> </a:t>
            </a:r>
            <a:r>
              <a:rPr lang="sk-SK" dirty="0" err="1"/>
              <a:t>během</a:t>
            </a:r>
            <a:r>
              <a:rPr lang="sk-SK" dirty="0"/>
              <a:t> tohoto rozhovoru.</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rPr>
              <a:t>Nevýhody </a:t>
            </a:r>
            <a:r>
              <a:rPr lang="sk-SK" sz="1800" b="1" dirty="0" err="1">
                <a:effectLst/>
                <a:latin typeface="Arial" panose="020B0604020202020204" pitchFamily="34" charset="0"/>
                <a:ea typeface="Times New Roman" panose="02020603050405020304" pitchFamily="18" charset="0"/>
              </a:rPr>
              <a:t>OpenSource</a:t>
            </a:r>
            <a:r>
              <a:rPr lang="sk-SK" sz="1800" b="1" dirty="0">
                <a:effectLst/>
                <a:latin typeface="Arial" panose="020B0604020202020204" pitchFamily="34" charset="0"/>
                <a:ea typeface="Times New Roman" panose="02020603050405020304" pitchFamily="18" charset="0"/>
              </a:rPr>
              <a:t> softvéru</a:t>
            </a:r>
            <a:r>
              <a:rPr lang="sk-SK" sz="1800" dirty="0">
                <a:effectLst/>
                <a:latin typeface="Arial" panose="020B0604020202020204" pitchFamily="34" charset="0"/>
                <a:ea typeface="Times New Roman" panose="02020603050405020304" pitchFamily="18" charset="0"/>
              </a:rPr>
              <a:t>. Ako hlavnú nevýhodu </a:t>
            </a:r>
            <a:r>
              <a:rPr lang="sk-SK" sz="1800" dirty="0" err="1">
                <a:effectLst/>
                <a:latin typeface="Arial" panose="020B0604020202020204" pitchFamily="34" charset="0"/>
                <a:ea typeface="Times New Roman" panose="02020603050405020304" pitchFamily="18" charset="0"/>
              </a:rPr>
              <a:t>OpenSource</a:t>
            </a:r>
            <a:r>
              <a:rPr lang="sk-SK" sz="1800" dirty="0">
                <a:effectLst/>
                <a:latin typeface="Arial" panose="020B0604020202020204" pitchFamily="34" charset="0"/>
                <a:ea typeface="Times New Roman" panose="02020603050405020304" pitchFamily="18" charset="0"/>
              </a:rPr>
              <a:t> produktov, mnoho odborníkov označuje ich podporu. Túto nevýhodu </a:t>
            </a:r>
            <a:r>
              <a:rPr lang="sk-SK" sz="1800" spc="90" dirty="0">
                <a:solidFill>
                  <a:srgbClr val="262E3C"/>
                </a:solidFill>
                <a:effectLst/>
                <a:latin typeface="Arial" panose="020B0604020202020204" pitchFamily="34" charset="0"/>
                <a:ea typeface="Times New Roman" panose="02020603050405020304" pitchFamily="18" charset="0"/>
              </a:rPr>
              <a:t>je možné eliminovať správnym výberom komerčnej alebo inej inštitucionálnej podpory(zamestnanci verejnej inštitúcie (systémový knihovník, </a:t>
            </a:r>
            <a:r>
              <a:rPr lang="sk-SK" sz="1800" spc="90" dirty="0" err="1">
                <a:solidFill>
                  <a:srgbClr val="262E3C"/>
                </a:solidFill>
                <a:effectLst/>
                <a:latin typeface="Arial" panose="020B0604020202020204" pitchFamily="34" charset="0"/>
                <a:ea typeface="Times New Roman" panose="02020603050405020304" pitchFamily="18" charset="0"/>
              </a:rPr>
              <a:t>kordinátor</a:t>
            </a:r>
            <a:r>
              <a:rPr lang="sk-SK" sz="1800" spc="90" dirty="0">
                <a:solidFill>
                  <a:srgbClr val="262E3C"/>
                </a:solidFill>
                <a:effectLst/>
                <a:latin typeface="Arial" panose="020B0604020202020204" pitchFamily="34" charset="0"/>
                <a:ea typeface="Times New Roman" panose="02020603050405020304" pitchFamily="18" charset="0"/>
              </a:rPr>
              <a:t>, + technologický partner – administrátor systému, vývojár, programátor, možno 2-3 osoby). Dobre spracovaná biznis analýza, implementačné testy a skúsení odborníci sú síce nákladné, avšak v konečnom dôsledku prispejú k stabilnému riešeniu. </a:t>
            </a:r>
            <a:endParaRPr lang="sk-SK" sz="1800" dirty="0">
              <a:effectLst/>
              <a:latin typeface="Times New Roman" panose="02020603050405020304" pitchFamily="18" charset="0"/>
              <a:ea typeface="Times New Roman" panose="02020603050405020304" pitchFamily="18" charset="0"/>
            </a:endParaRPr>
          </a:p>
          <a:p>
            <a:br>
              <a:rPr lang="sk-SK" sz="2800" dirty="0">
                <a:effectLst/>
                <a:latin typeface="Arial" panose="020B0604020202020204" pitchFamily="34" charset="0"/>
              </a:rPr>
            </a:br>
            <a:endParaRPr lang="sk-SK" sz="2800" dirty="0">
              <a:effectLst/>
              <a:latin typeface="Arial" panose="020B0604020202020204" pitchFamily="34" charset="0"/>
            </a:endParaRPr>
          </a:p>
          <a:p>
            <a:r>
              <a:rPr lang="sk-SK" sz="2800" b="1" dirty="0">
                <a:effectLst/>
                <a:latin typeface="Arial" panose="020B0604020202020204" pitchFamily="34" charset="0"/>
              </a:rPr>
              <a:t>Pascal REPOND: </a:t>
            </a:r>
            <a:endParaRPr lang="sk-SK" sz="2800" dirty="0">
              <a:effectLst/>
              <a:latin typeface="Arial" panose="020B0604020202020204" pitchFamily="34" charset="0"/>
            </a:endParaRPr>
          </a:p>
          <a:p>
            <a:r>
              <a:rPr lang="sk-SK" sz="1800" dirty="0">
                <a:solidFill>
                  <a:srgbClr val="252525"/>
                </a:solidFill>
                <a:effectLst/>
                <a:latin typeface="Roboto" panose="02000000000000000000" pitchFamily="2" charset="0"/>
                <a:ea typeface="Times New Roman" panose="02020603050405020304" pitchFamily="18" charset="0"/>
              </a:rPr>
              <a:t>„</a:t>
            </a:r>
            <a:r>
              <a:rPr lang="sk-SK" sz="1800" dirty="0" err="1">
                <a:solidFill>
                  <a:srgbClr val="252525"/>
                </a:solidFill>
                <a:effectLst/>
                <a:latin typeface="Roboto" panose="02000000000000000000" pitchFamily="2" charset="0"/>
                <a:ea typeface="Times New Roman" panose="02020603050405020304" pitchFamily="18" charset="0"/>
              </a:rPr>
              <a:t>Abychom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prozkoumali</a:t>
            </a:r>
            <a:r>
              <a:rPr lang="sk-SK" sz="1800" dirty="0">
                <a:solidFill>
                  <a:srgbClr val="252525"/>
                </a:solidFill>
                <a:effectLst/>
                <a:latin typeface="Roboto" panose="02000000000000000000" pitchFamily="2" charset="0"/>
                <a:ea typeface="Times New Roman" panose="02020603050405020304" pitchFamily="18" charset="0"/>
              </a:rPr>
              <a:t> postupy </a:t>
            </a:r>
            <a:r>
              <a:rPr lang="sk-SK" sz="1800" dirty="0" err="1">
                <a:solidFill>
                  <a:srgbClr val="252525"/>
                </a:solidFill>
                <a:effectLst/>
                <a:latin typeface="Roboto" panose="02000000000000000000" pitchFamily="2" charset="0"/>
                <a:ea typeface="Times New Roman" panose="02020603050405020304" pitchFamily="18" charset="0"/>
              </a:rPr>
              <a:t>interakce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mezi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společností</a:t>
            </a:r>
            <a:r>
              <a:rPr lang="sk-SK" sz="1800" dirty="0">
                <a:solidFill>
                  <a:srgbClr val="252525"/>
                </a:solidFill>
                <a:effectLst/>
                <a:latin typeface="Roboto" panose="02000000000000000000" pitchFamily="2" charset="0"/>
                <a:ea typeface="Times New Roman" panose="02020603050405020304" pitchFamily="18" charset="0"/>
              </a:rPr>
              <a:t> Ex Libris a </a:t>
            </a:r>
            <a:r>
              <a:rPr lang="sk-SK" sz="1800" dirty="0" err="1">
                <a:solidFill>
                  <a:srgbClr val="252525"/>
                </a:solidFill>
                <a:effectLst/>
                <a:latin typeface="Roboto" panose="02000000000000000000" pitchFamily="2" charset="0"/>
                <a:ea typeface="Times New Roman" panose="02020603050405020304" pitchFamily="18" charset="0"/>
              </a:rPr>
              <a:t>jejími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klienty</a:t>
            </a:r>
            <a:r>
              <a:rPr lang="sk-SK" sz="1800" dirty="0">
                <a:solidFill>
                  <a:srgbClr val="252525"/>
                </a:solidFill>
                <a:effectLst/>
                <a:latin typeface="Roboto" panose="02000000000000000000" pitchFamily="2" charset="0"/>
                <a:ea typeface="Times New Roman" panose="02020603050405020304" pitchFamily="18" charset="0"/>
              </a:rPr>
              <a:t>, ale také v rámci </a:t>
            </a:r>
            <a:r>
              <a:rPr lang="sk-SK" sz="1800" dirty="0" err="1">
                <a:solidFill>
                  <a:srgbClr val="252525"/>
                </a:solidFill>
                <a:effectLst/>
                <a:latin typeface="Roboto" panose="02000000000000000000" pitchFamily="2" charset="0"/>
                <a:ea typeface="Times New Roman" panose="02020603050405020304" pitchFamily="18" charset="0"/>
              </a:rPr>
              <a:t>rozsáhlé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hovořili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jsme</a:t>
            </a:r>
            <a:r>
              <a:rPr lang="sk-SK" sz="1800" dirty="0">
                <a:solidFill>
                  <a:srgbClr val="252525"/>
                </a:solidFill>
                <a:effectLst/>
                <a:latin typeface="Roboto" panose="02000000000000000000" pitchFamily="2" charset="0"/>
                <a:ea typeface="Times New Roman" panose="02020603050405020304" pitchFamily="18" charset="0"/>
              </a:rPr>
              <a:t> s </a:t>
            </a:r>
            <a:r>
              <a:rPr lang="sk-SK" sz="1800" dirty="0" err="1">
                <a:solidFill>
                  <a:srgbClr val="252525"/>
                </a:solidFill>
                <a:effectLst/>
                <a:latin typeface="Roboto" panose="02000000000000000000" pitchFamily="2" charset="0"/>
                <a:ea typeface="Times New Roman" panose="02020603050405020304" pitchFamily="18" charset="0"/>
              </a:rPr>
              <a:t>Elisou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Dell'Ambrogio</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err="1">
                <a:solidFill>
                  <a:srgbClr val="252525"/>
                </a:solidFill>
                <a:effectLst/>
                <a:latin typeface="Roboto" panose="02000000000000000000" pitchFamily="2" charset="0"/>
                <a:ea typeface="Times New Roman" panose="02020603050405020304" pitchFamily="18" charset="0"/>
              </a:rPr>
              <a:t>Christelle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Doniusovou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manažerkou</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a:solidFill>
                  <a:srgbClr val="FF0000"/>
                </a:solidFill>
                <a:effectLst/>
                <a:latin typeface="Roboto" panose="02000000000000000000" pitchFamily="2" charset="0"/>
                <a:ea typeface="Times New Roman" panose="02020603050405020304" pitchFamily="18" charset="0"/>
              </a:rPr>
              <a:t>systémovou </a:t>
            </a:r>
            <a:r>
              <a:rPr lang="sk-SK" sz="1800" dirty="0" err="1">
                <a:solidFill>
                  <a:srgbClr val="FF0000"/>
                </a:solidFill>
                <a:effectLst/>
                <a:latin typeface="Roboto" panose="02000000000000000000" pitchFamily="2" charset="0"/>
                <a:ea typeface="Times New Roman" panose="02020603050405020304" pitchFamily="18" charset="0"/>
              </a:rPr>
              <a:t>knihovnicí</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Renouvaudovou</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-li </a:t>
            </a:r>
            <a:r>
              <a:rPr lang="sk-SK" sz="1800" dirty="0" err="1">
                <a:solidFill>
                  <a:srgbClr val="252525"/>
                </a:solidFill>
                <a:effectLst/>
                <a:latin typeface="Roboto" panose="02000000000000000000" pitchFamily="2" charset="0"/>
                <a:ea typeface="Times New Roman" panose="02020603050405020304" pitchFamily="18" charset="0"/>
              </a:rPr>
              <a:t>uvedeno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jinak</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informace</a:t>
            </a:r>
            <a:r>
              <a:rPr lang="sk-SK" sz="1800" dirty="0">
                <a:solidFill>
                  <a:srgbClr val="252525"/>
                </a:solidFill>
                <a:effectLst/>
                <a:latin typeface="Roboto" panose="02000000000000000000" pitchFamily="2" charset="0"/>
                <a:ea typeface="Times New Roman" panose="02020603050405020304" pitchFamily="18" charset="0"/>
              </a:rPr>
              <a:t> uvedené v </a:t>
            </a:r>
            <a:r>
              <a:rPr lang="sk-SK" sz="1800" dirty="0" err="1">
                <a:solidFill>
                  <a:srgbClr val="252525"/>
                </a:solidFill>
                <a:effectLst/>
                <a:latin typeface="Roboto" panose="02000000000000000000" pitchFamily="2" charset="0"/>
                <a:ea typeface="Times New Roman" panose="02020603050405020304" pitchFamily="18" charset="0"/>
              </a:rPr>
              <a:t>této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části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byly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shromážděny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během</a:t>
            </a:r>
            <a:r>
              <a:rPr lang="sk-SK" sz="1800" dirty="0">
                <a:solidFill>
                  <a:srgbClr val="252525"/>
                </a:solidFill>
                <a:effectLst/>
                <a:latin typeface="Roboto" panose="02000000000000000000" pitchFamily="2" charset="0"/>
                <a:ea typeface="Times New Roman" panose="02020603050405020304" pitchFamily="18" charset="0"/>
              </a:rPr>
              <a:t> tohoto rozhovoru. </a:t>
            </a:r>
            <a:r>
              <a:rPr lang="sk-SK" sz="1800" b="1" dirty="0">
                <a:solidFill>
                  <a:srgbClr val="252525"/>
                </a:solidFill>
                <a:effectLst/>
                <a:latin typeface="Roboto" panose="02000000000000000000" pitchFamily="2" charset="0"/>
                <a:ea typeface="Times New Roman" panose="02020603050405020304" pitchFamily="18" charset="0"/>
              </a:rPr>
              <a:t>Koordinátor</a:t>
            </a:r>
            <a:r>
              <a:rPr lang="sk-SK" sz="1800" dirty="0">
                <a:solidFill>
                  <a:srgbClr val="252525"/>
                </a:solidFill>
                <a:effectLst/>
                <a:latin typeface="Roboto" panose="02000000000000000000" pitchFamily="2" charset="0"/>
                <a:ea typeface="Times New Roman" panose="02020603050405020304" pitchFamily="18" charset="0"/>
              </a:rPr>
              <a:t> spravuje platformu, </a:t>
            </a:r>
            <a:r>
              <a:rPr lang="sk-SK" sz="1800" dirty="0" err="1">
                <a:solidFill>
                  <a:srgbClr val="252525"/>
                </a:solidFill>
                <a:effectLst/>
                <a:latin typeface="Roboto" panose="02000000000000000000" pitchFamily="2" charset="0"/>
                <a:ea typeface="Times New Roman" panose="02020603050405020304" pitchFamily="18" charset="0"/>
              </a:rPr>
              <a:t>která</a:t>
            </a:r>
            <a:r>
              <a:rPr lang="sk-SK" sz="1800" dirty="0">
                <a:solidFill>
                  <a:srgbClr val="252525"/>
                </a:solidFill>
                <a:effectLst/>
                <a:latin typeface="Roboto" panose="02000000000000000000" pitchFamily="2" charset="0"/>
                <a:ea typeface="Times New Roman" panose="02020603050405020304" pitchFamily="18" charset="0"/>
              </a:rPr>
              <a:t> umožňuje 114 </a:t>
            </a:r>
            <a:r>
              <a:rPr lang="sk-SK" sz="1800" dirty="0" err="1">
                <a:solidFill>
                  <a:srgbClr val="252525"/>
                </a:solidFill>
                <a:effectLst/>
                <a:latin typeface="Roboto" panose="02000000000000000000" pitchFamily="2" charset="0"/>
                <a:ea typeface="Times New Roman" panose="02020603050405020304" pitchFamily="18" charset="0"/>
              </a:rPr>
              <a:t>knihovnám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plnit</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poslání</a:t>
            </a:r>
            <a:r>
              <a:rPr lang="sk-SK" sz="1800" dirty="0">
                <a:solidFill>
                  <a:srgbClr val="252525"/>
                </a:solidFill>
                <a:effectLst/>
                <a:latin typeface="Roboto" panose="02000000000000000000" pitchFamily="2" charset="0"/>
                <a:ea typeface="Times New Roman" panose="02020603050405020304" pitchFamily="18" charset="0"/>
              </a:rPr>
              <a:t>. Poskytuje  každodenní podporu </a:t>
            </a:r>
            <a:r>
              <a:rPr lang="sk-SK" sz="1800" dirty="0" err="1">
                <a:solidFill>
                  <a:srgbClr val="FF0000"/>
                </a:solidFill>
                <a:effectLst/>
                <a:latin typeface="Roboto" panose="02000000000000000000" pitchFamily="2" charset="0"/>
                <a:ea typeface="Times New Roman" panose="02020603050405020304" pitchFamily="18" charset="0"/>
              </a:rPr>
              <a:t>profesionálům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prostřednictvím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podpory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a školení helpdesku </a:t>
            </a:r>
            <a:r>
              <a:rPr lang="sk-SK" sz="1800" dirty="0">
                <a:solidFill>
                  <a:srgbClr val="FF0000"/>
                </a:solidFill>
                <a:effectLst/>
                <a:latin typeface="Roboto" panose="02000000000000000000" pitchFamily="2" charset="0"/>
                <a:ea typeface="Times New Roman" panose="02020603050405020304" pitchFamily="18" charset="0"/>
              </a:rPr>
              <a:t>a </a:t>
            </a:r>
            <a:r>
              <a:rPr lang="sk-SK" sz="1800" dirty="0">
                <a:solidFill>
                  <a:srgbClr val="252525"/>
                </a:solidFill>
                <a:effectLst/>
                <a:latin typeface="Roboto" panose="02000000000000000000" pitchFamily="2" charset="0"/>
                <a:ea typeface="Times New Roman" panose="02020603050405020304" pitchFamily="18" charset="0"/>
              </a:rPr>
              <a:t>vede </a:t>
            </a:r>
            <a:r>
              <a:rPr lang="sk-SK" sz="1800" dirty="0" err="1">
                <a:solidFill>
                  <a:srgbClr val="252525"/>
                </a:solidFill>
                <a:effectLst/>
                <a:latin typeface="Roboto" panose="02000000000000000000" pitchFamily="2" charset="0"/>
                <a:ea typeface="Times New Roman" panose="02020603050405020304" pitchFamily="18" charset="0"/>
              </a:rPr>
              <a:t>síť</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organizováním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akcí</a:t>
            </a:r>
            <a:r>
              <a:rPr lang="sk-SK" sz="1800" dirty="0">
                <a:solidFill>
                  <a:srgbClr val="252525"/>
                </a:solidFill>
                <a:effectLst/>
                <a:latin typeface="Roboto" panose="02000000000000000000" pitchFamily="2" charset="0"/>
                <a:ea typeface="Times New Roman" panose="02020603050405020304" pitchFamily="18" charset="0"/>
              </a:rPr>
              <a:t> na podporu </a:t>
            </a:r>
            <a:r>
              <a:rPr lang="sk-SK" sz="1800" dirty="0" err="1">
                <a:solidFill>
                  <a:srgbClr val="252525"/>
                </a:solidFill>
                <a:effectLst/>
                <a:latin typeface="Roboto" panose="02000000000000000000" pitchFamily="2" charset="0"/>
                <a:ea typeface="Times New Roman" panose="02020603050405020304" pitchFamily="18" charset="0"/>
              </a:rPr>
              <a:t>výměn</a:t>
            </a:r>
            <a:r>
              <a:rPr lang="sk-SK" sz="1800" dirty="0">
                <a:solidFill>
                  <a:srgbClr val="252525"/>
                </a:solidFill>
                <a:effectLst/>
                <a:latin typeface="Roboto" panose="02000000000000000000" pitchFamily="2" charset="0"/>
                <a:ea typeface="Times New Roman" panose="02020603050405020304" pitchFamily="18" charset="0"/>
              </a:rPr>
              <a:t>. (BCUL [2020], s. 41) </a:t>
            </a:r>
            <a:endParaRPr lang="sk-SK" sz="1800" dirty="0">
              <a:effectLst/>
              <a:latin typeface="Times New Roman" panose="02020603050405020304" pitchFamily="18" charset="0"/>
              <a:ea typeface="Times New Roman" panose="02020603050405020304" pitchFamily="18" charset="0"/>
            </a:endParaRPr>
          </a:p>
          <a:p>
            <a:r>
              <a:rPr lang="sk-SK" sz="1800" b="1" dirty="0">
                <a:solidFill>
                  <a:srgbClr val="FF0000"/>
                </a:solidFill>
                <a:effectLst/>
                <a:latin typeface="Roboto" panose="02000000000000000000" pitchFamily="2" charset="0"/>
                <a:ea typeface="Times New Roman" panose="02020603050405020304" pitchFamily="18" charset="0"/>
              </a:rPr>
              <a:t>Koordinátor</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je také v </a:t>
            </a:r>
            <a:r>
              <a:rPr lang="sk-SK" sz="1800" dirty="0" err="1">
                <a:solidFill>
                  <a:srgbClr val="252525"/>
                </a:solidFill>
                <a:effectLst/>
                <a:latin typeface="Roboto" panose="02000000000000000000" pitchFamily="2" charset="0"/>
                <a:ea typeface="Times New Roman" panose="02020603050405020304" pitchFamily="18" charset="0"/>
              </a:rPr>
              <a:t>přímém</a:t>
            </a:r>
            <a:r>
              <a:rPr lang="sk-SK" sz="1800" dirty="0">
                <a:solidFill>
                  <a:srgbClr val="252525"/>
                </a:solidFill>
                <a:effectLst/>
                <a:latin typeface="Roboto" panose="02000000000000000000" pitchFamily="2" charset="0"/>
                <a:ea typeface="Times New Roman" panose="02020603050405020304" pitchFamily="18" charset="0"/>
              </a:rPr>
              <a:t> kontaktu s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poskytovatelem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služeb</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což</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případ</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síťových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odborníků</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kteří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procházejí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požadavků</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sz="1800" dirty="0">
              <a:solidFill>
                <a:srgbClr val="252525"/>
              </a:solidFill>
              <a:effectLst/>
              <a:latin typeface="Roboto" panose="02000000000000000000" pitchFamily="2" charset="0"/>
              <a:ea typeface="Times New Roman" panose="02020603050405020304" pitchFamily="18" charset="0"/>
            </a:endParaRPr>
          </a:p>
          <a:p>
            <a:endParaRPr lang="sk-SK" sz="1800" dirty="0">
              <a:effectLst/>
              <a:latin typeface="Times New Roman" panose="02020603050405020304" pitchFamily="18" charset="0"/>
              <a:ea typeface="Times New Roman" panose="02020603050405020304" pitchFamily="18" charset="0"/>
            </a:endParaRPr>
          </a:p>
          <a:p>
            <a:endParaRPr lang="sk-SK" dirty="0"/>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39</a:t>
            </a:fld>
            <a:endParaRPr lang="sk-SK"/>
          </a:p>
        </p:txBody>
      </p:sp>
    </p:spTree>
    <p:extLst>
      <p:ext uri="{BB962C8B-B14F-4D97-AF65-F5344CB8AC3E}">
        <p14:creationId xmlns:p14="http://schemas.microsoft.com/office/powerpoint/2010/main" val="2580979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dirty="0">
                <a:solidFill>
                  <a:srgbClr val="252525"/>
                </a:solidFill>
                <a:effectLst/>
                <a:latin typeface="Roboto" panose="02000000000000000000" pitchFamily="2" charset="0"/>
                <a:ea typeface="Times New Roman" panose="02020603050405020304" pitchFamily="18" charset="0"/>
              </a:rPr>
              <a:t>Interakcia SLSP a RENOVAUD s </a:t>
            </a:r>
            <a:r>
              <a:rPr lang="sk-SK" sz="1200" b="1" dirty="0" err="1">
                <a:solidFill>
                  <a:srgbClr val="252525"/>
                </a:solidFill>
                <a:effectLst/>
                <a:latin typeface="Roboto" panose="02000000000000000000" pitchFamily="2" charset="0"/>
                <a:ea typeface="Times New Roman" panose="02020603050405020304" pitchFamily="18" charset="0"/>
              </a:rPr>
              <a:t>ExLibris</a:t>
            </a:r>
            <a:r>
              <a:rPr lang="sk-SK" sz="1200" b="1" dirty="0">
                <a:solidFill>
                  <a:srgbClr val="252525"/>
                </a:solidFill>
                <a:effectLst/>
                <a:latin typeface="Roboto" panose="02000000000000000000" pitchFamily="2" charset="0"/>
                <a:ea typeface="Times New Roman" panose="02020603050405020304" pitchFamily="18" charset="0"/>
              </a:rPr>
              <a:t> </a:t>
            </a:r>
            <a:r>
              <a:rPr lang="sk-SK" sz="1200" dirty="0">
                <a:solidFill>
                  <a:srgbClr val="252525"/>
                </a:solidFill>
                <a:effectLst/>
                <a:latin typeface="Roboto" panose="02000000000000000000" pitchFamily="2" charset="0"/>
                <a:ea typeface="Times New Roman" panose="02020603050405020304" pitchFamily="18" charset="0"/>
              </a:rPr>
              <a:t>je organizovaná podľa úrovní: </a:t>
            </a:r>
          </a:p>
          <a:p>
            <a:r>
              <a:rPr lang="sk-SK" sz="1200" dirty="0">
                <a:solidFill>
                  <a:srgbClr val="252525"/>
                </a:solidFill>
                <a:effectLst/>
                <a:latin typeface="Roboto" panose="02000000000000000000" pitchFamily="2" charset="0"/>
                <a:ea typeface="Times New Roman" panose="02020603050405020304" pitchFamily="18" charset="0"/>
              </a:rPr>
              <a:t>
štandardní knihovníci komunikujú najmä s koordinátorkou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koordinátorka komunikuje s poskytovateľom služieb Ex Libris. 
Interakcie medzi koordináciou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dodávateľom prechádzajú niekoľkými kanálmi:</a:t>
            </a:r>
          </a:p>
          <a:p>
            <a:r>
              <a:rPr lang="sk-SK" sz="1200" dirty="0">
                <a:solidFill>
                  <a:srgbClr val="252525"/>
                </a:solidFill>
                <a:effectLst/>
                <a:latin typeface="Roboto" panose="02000000000000000000" pitchFamily="2" charset="0"/>
                <a:ea typeface="Times New Roman" panose="02020603050405020304" pitchFamily="18" charset="0"/>
              </a:rPr>
              <a:t>
</a:t>
            </a:r>
            <a:r>
              <a:rPr lang="sk-SK" sz="1200" b="1" dirty="0">
                <a:solidFill>
                  <a:srgbClr val="252525"/>
                </a:solidFill>
                <a:effectLst/>
                <a:latin typeface="Roboto" panose="02000000000000000000" pitchFamily="2" charset="0"/>
                <a:ea typeface="Times New Roman" panose="02020603050405020304" pitchFamily="18" charset="0"/>
              </a:rPr>
              <a:t>Ex Libris </a:t>
            </a:r>
            <a:r>
              <a:rPr lang="sk-SK" sz="1200" b="1" dirty="0" err="1">
                <a:solidFill>
                  <a:srgbClr val="252525"/>
                </a:solidFill>
                <a:effectLst/>
                <a:latin typeface="Roboto" panose="02000000000000000000" pitchFamily="2" charset="0"/>
                <a:ea typeface="Times New Roman" panose="02020603050405020304" pitchFamily="18" charset="0"/>
              </a:rPr>
              <a:t>Help</a:t>
            </a:r>
            <a:r>
              <a:rPr lang="sk-SK" sz="1200" b="1" dirty="0">
                <a:solidFill>
                  <a:srgbClr val="252525"/>
                </a:solidFill>
                <a:effectLst/>
                <a:latin typeface="Roboto" panose="02000000000000000000" pitchFamily="2" charset="0"/>
                <a:ea typeface="Times New Roman" panose="02020603050405020304" pitchFamily="18" charset="0"/>
              </a:rPr>
              <a:t> Center</a:t>
            </a:r>
            <a:r>
              <a:rPr lang="sk-SK" sz="1200" dirty="0">
                <a:solidFill>
                  <a:srgbClr val="252525"/>
                </a:solidFill>
                <a:effectLst/>
                <a:latin typeface="Roboto" panose="02000000000000000000" pitchFamily="2" charset="0"/>
                <a:ea typeface="Times New Roman" panose="02020603050405020304" pitchFamily="18" charset="0"/>
              </a:rPr>
              <a:t>: Táto platforma, zameraná na nástroj "</a:t>
            </a:r>
            <a:r>
              <a:rPr lang="sk-SK" sz="1200" dirty="0" err="1">
                <a:solidFill>
                  <a:srgbClr val="252525"/>
                </a:solidFill>
                <a:effectLst/>
                <a:latin typeface="Roboto" panose="02000000000000000000" pitchFamily="2" charset="0"/>
                <a:ea typeface="Times New Roman" panose="02020603050405020304" pitchFamily="18" charset="0"/>
              </a:rPr>
              <a:t>ticketing</a:t>
            </a:r>
            <a:r>
              <a:rPr lang="sk-SK" sz="1200" dirty="0">
                <a:solidFill>
                  <a:srgbClr val="252525"/>
                </a:solidFill>
                <a:effectLst/>
                <a:latin typeface="Roboto" panose="02000000000000000000" pitchFamily="2" charset="0"/>
                <a:ea typeface="Times New Roman" panose="02020603050405020304" pitchFamily="18" charset="0"/>
              </a:rPr>
              <a:t>", "</a:t>
            </a:r>
            <a:r>
              <a:rPr lang="sk-SK" sz="1200" dirty="0" err="1">
                <a:solidFill>
                  <a:srgbClr val="252525"/>
                </a:solidFill>
                <a:effectLst/>
                <a:latin typeface="Roboto" panose="02000000000000000000" pitchFamily="2" charset="0"/>
                <a:ea typeface="Times New Roman" panose="02020603050405020304" pitchFamily="18" charset="0"/>
              </a:rPr>
              <a:t>reporting</a:t>
            </a:r>
            <a:r>
              <a:rPr lang="sk-SK" sz="1200" dirty="0">
                <a:solidFill>
                  <a:srgbClr val="252525"/>
                </a:solidFill>
                <a:effectLst/>
                <a:latin typeface="Roboto" panose="02000000000000000000" pitchFamily="2" charset="0"/>
                <a:ea typeface="Times New Roman" panose="02020603050405020304" pitchFamily="18" charset="0"/>
              </a:rPr>
              <a:t>", umožňuje zákazníkom nahlásiť bežné problémy alebo chyby a získať pomoc s ich požiadavkami. Zákazníci môžu uviesť naliehavosť svojho lístka a Ex Libris ich spravuje na niekoľkých úrovniach v závislosti od typu žiadosti. Veľmi urgentné tikety (napríklad výpadok servera alebo modulu) sú spracované v priebehu niekoľkých minút od požiadavky. Zatiaľ čo niektoré prechodné núdzové lístky trvajú dlhšie, ako je žiaduce, koordinácia je s týmto kanálom vo všeobecnosti spokojná a zdôrazňuje, že poskytovateľ služieb sa od spustenia siete v roku 2016 výrazne zlepšil. Nielenže sú nástroje efektívnejšie, ale skrátil sa aj čas odozvy a ich podporné kontakty sa považujú za kompetentnejšie ako v minulosti a proaktívne a efektívne reagujú na žiadosti.</a:t>
            </a:r>
            <a:endParaRPr lang="sk-SK" sz="1200" b="0" i="0" u="none" strike="noStrike" dirty="0">
              <a:solidFill>
                <a:srgbClr val="252525"/>
              </a:solidFill>
              <a:effectLst/>
              <a:latin typeface="Roboto" panose="02000000000000000000" pitchFamily="2" charset="0"/>
              <a:ea typeface="Times New Roman" panose="02020603050405020304" pitchFamily="18" charset="0"/>
            </a:endParaRPr>
          </a:p>
          <a:p>
            <a:endParaRPr lang="sk-SK" sz="1200" b="0" i="0" u="none" strike="noStrike" dirty="0">
              <a:solidFill>
                <a:srgbClr val="252525"/>
              </a:solidFill>
              <a:effectLst/>
              <a:latin typeface="Roboto" panose="02000000000000000000" pitchFamily="2" charset="0"/>
            </a:endParaRPr>
          </a:p>
          <a:p>
            <a:r>
              <a:rPr lang="sk-SK" sz="1800" b="1" i="0" u="none" strike="noStrike" dirty="0">
                <a:solidFill>
                  <a:srgbClr val="000000"/>
                </a:solidFill>
                <a:effectLst/>
                <a:latin typeface="Segoe UI Web (East European)"/>
              </a:rPr>
              <a:t>Štvrťročné stretnutie:</a:t>
            </a:r>
            <a:r>
              <a:rPr lang="sk-SK" sz="1800" b="0" i="0" u="none" strike="noStrike" dirty="0">
                <a:solidFill>
                  <a:srgbClr val="000000"/>
                </a:solidFill>
                <a:effectLst/>
                <a:latin typeface="Segoe UI Web (East European)"/>
              </a:rPr>
              <a:t> Štyrikrát ročne sa koordinátor stretáva s ex libris manažérom podpory pre región EMEA (Európa, Blízky východ a Afrika), aby vyhodnotil pomoc a napríklad otvoril lístky, ktoré sú pre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dôležité, ale nenapredujú dostatočne rýchlo. Táto privilegovaná možnosť kontaktu je súčasťou zmluvy spoločnosti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spoločnosťou Ex Libris a koordinácia ju vysoko ocenila, pretože z nej profitovala, čo sa v roku 2016, keď bola sieť spustená, nestalo. Môžu tiež kedykoľvek kontaktovať manažéra v prípade naliehavého alebo blokovacieho problému.</a:t>
            </a:r>
          </a:p>
          <a:p>
            <a:endParaRPr lang="sk-SK" sz="1800" b="0"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Chat Helpdesk: </a:t>
            </a:r>
            <a:r>
              <a:rPr lang="sk-SK" sz="1800" b="0" i="0" u="none" strike="noStrike" dirty="0">
                <a:solidFill>
                  <a:srgbClr val="000000"/>
                </a:solidFill>
                <a:effectLst/>
                <a:latin typeface="Segoe UI Web (East European)"/>
              </a:rPr>
              <a:t>Ex Libris nedávno sprístupnil podporu živého chatu. Koordinácia zatiaľ nemá s týmto kanálom veľa skúseností, ale uznáva, že je vítaná, aj keď väčšina žiadostí stále prechádza cez lístky. Koordinácia nemá priame telefónne číslo na kontaktovanie pomoci ex libris, ale pani </a:t>
            </a:r>
            <a:r>
              <a:rPr lang="sk-SK" sz="1800" b="0" i="0" u="none" strike="noStrike" dirty="0" err="1">
                <a:solidFill>
                  <a:srgbClr val="000000"/>
                </a:solidFill>
                <a:effectLst/>
                <a:latin typeface="Segoe UI Web (East European)"/>
              </a:rPr>
              <a:t>Dell'Ambrogiová</a:t>
            </a:r>
            <a:r>
              <a:rPr lang="sk-SK" sz="1800" b="0" i="0" u="none" strike="noStrike" dirty="0">
                <a:solidFill>
                  <a:srgbClr val="000000"/>
                </a:solidFill>
                <a:effectLst/>
                <a:latin typeface="Segoe UI Web (East European)"/>
              </a:rPr>
              <a:t> a pani </a:t>
            </a:r>
            <a:r>
              <a:rPr lang="sk-SK" sz="1800" b="0" i="0" u="none" strike="noStrike" dirty="0" err="1">
                <a:solidFill>
                  <a:srgbClr val="000000"/>
                </a:solidFill>
                <a:effectLst/>
                <a:latin typeface="Segoe UI Web (East European)"/>
              </a:rPr>
              <a:t>Doniusová</a:t>
            </a:r>
            <a:r>
              <a:rPr lang="sk-SK" sz="1800" b="0" i="0" u="none" strike="noStrike" dirty="0">
                <a:solidFill>
                  <a:srgbClr val="000000"/>
                </a:solidFill>
                <a:effectLst/>
                <a:latin typeface="Segoe UI Web (East European)"/>
              </a:rPr>
              <a:t> sa domnievajú, že telefón je v každom prípade kanálom, ktorému sa treba pri tomto type interakcie vyhnúť, pretože lístky sú oveľa cennejšie, efektívnejšie z hľadiska sledovania a času stráveného štúdiom problému.</a:t>
            </a:r>
          </a:p>
          <a:p>
            <a:endParaRPr lang="sk-SK" sz="1800" b="1"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Hlasovanie o vylepšeniach a nových funkciách</a:t>
            </a:r>
            <a:r>
              <a:rPr lang="sk-SK" sz="1800" b="0" i="0" u="none" strike="noStrike" dirty="0">
                <a:solidFill>
                  <a:srgbClr val="000000"/>
                </a:solidFill>
                <a:effectLst/>
                <a:latin typeface="Segoe UI Web (East European)"/>
              </a:rPr>
              <a:t>: Ex Libris zmluvne zaväzuje svojich zákazníkov, aby vykonali približne desať vylepšení alebo nových funkcií ročne. Tieto vylepšenia sa vyberajú prostredníctvom systému žiadostí o nové vylepšenia (NERS), ktorý spravuje spoločnosť Ex Libris a jej zákaznícke združenia </a:t>
            </a:r>
            <a:r>
              <a:rPr lang="sk-SK" sz="1800" b="0" i="0" u="none" strike="noStrike" dirty="0" err="1">
                <a:solidFill>
                  <a:srgbClr val="000000"/>
                </a:solidFill>
                <a:effectLst/>
                <a:latin typeface="Segoe UI Web (East European)"/>
              </a:rPr>
              <a:t>IGeLU</a:t>
            </a:r>
            <a:r>
              <a:rPr lang="sk-SK" sz="1800" b="0" i="0" u="none" strike="noStrike" dirty="0">
                <a:solidFill>
                  <a:srgbClr val="000000"/>
                </a:solidFill>
                <a:effectLst/>
                <a:latin typeface="Segoe UI Web (East European)"/>
              </a:rPr>
              <a:t> (Medzinárodná skupina bývalých používateľov </a:t>
            </a:r>
            <a:r>
              <a:rPr lang="sk-SK" sz="1800" b="0" i="0" u="none" strike="noStrike" dirty="0" err="1">
                <a:solidFill>
                  <a:srgbClr val="000000"/>
                </a:solidFill>
                <a:effectLst/>
                <a:latin typeface="Segoe UI Web (East European)"/>
              </a:rPr>
              <a:t>Librisu</a:t>
            </a:r>
            <a:r>
              <a:rPr lang="sk-SK" sz="1800" b="0" i="0" u="none" strike="noStrike" dirty="0">
                <a:solidFill>
                  <a:srgbClr val="000000"/>
                </a:solidFill>
                <a:effectLst/>
                <a:latin typeface="Segoe UI Web (East European)"/>
              </a:rPr>
              <a:t>) a ELUNA (severoamerickí používatelia Ex Libris). Združenia každoročne organizujú hlasovací cyklus o nových funkciách, aby vybrali návrhy, ktoré sa majú predložiť poskytovateľovi služieb. Prispieva k tomuto cyklu tým, že prideľuje body zložitosti rozvoja tým, ktoré boli navrhnuté v druhom kole hlasovania. Desať návrhov, ktoré získali najviac hlasov, potom zostaví Ex Libris podľa ich zložitosti. </a:t>
            </a:r>
            <a:r>
              <a:rPr lang="sk-SK" sz="1800" b="0" i="0" u="none" strike="noStrike" dirty="0" err="1">
                <a:solidFill>
                  <a:srgbClr val="000000"/>
                </a:solidFill>
                <a:effectLst/>
                <a:latin typeface="Segoe UI Web (East European)"/>
              </a:rPr>
              <a:t>Coordination</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víta túto organizáciu, ale ľutuje nízku váhu tejto inštitúcie v bilancii hlasov. Na jednej strane sa dizajny špecifické pre knižnice siete môžu stratiť v množstve návrhov od iných klientov Ex Libris na medzinárodnej úrovni, najmä inštitúcií v Severnej Amerike, ktoré majú niekedy odlišné potreby; na druhej strane, sieť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svojimi stovkami knižníc sa počíta ako klient, a preto má v týchto hlasoch iba jeden hlas. Veľkosť siete a počet zapojených expertov sa nezohľadňujú. Z tohto dôvodu koordinácia poukazuje na dôležitosť združení zákazníkov na vnútroštátnej alebo regionálnej úrovni, ako je ACEF (Ex Libris </a:t>
            </a:r>
            <a:r>
              <a:rPr lang="sk-SK" sz="1800" b="0" i="0" u="none" strike="noStrike" dirty="0" err="1">
                <a:solidFill>
                  <a:srgbClr val="000000"/>
                </a:solidFill>
                <a:effectLst/>
                <a:latin typeface="Segoe UI Web (East European)"/>
              </a:rPr>
              <a:t>France</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Customer</a:t>
            </a:r>
            <a:r>
              <a:rPr lang="sk-SK" sz="1800" b="0" i="0" u="none" strike="noStrike" dirty="0">
                <a:solidFill>
                  <a:srgbClr val="000000"/>
                </a:solidFill>
                <a:effectLst/>
                <a:latin typeface="Segoe UI Web (East European)"/>
              </a:rPr>
              <a:t> Association), ktorých súčasťou je sieť, s cieľom navzájom sa koordinovať, podporovať a vyjadrovať svoje názory.</a:t>
            </a:r>
          </a:p>
          <a:p>
            <a:endParaRPr lang="sk-SK" sz="1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Idea Box/Idea Box: </a:t>
            </a:r>
            <a:r>
              <a:rPr lang="sk-SK" sz="2800" b="0" i="0" u="none" strike="noStrike" dirty="0">
                <a:solidFill>
                  <a:srgbClr val="000000"/>
                </a:solidFill>
                <a:effectLst/>
                <a:latin typeface="Segoe UI Web (East European)"/>
              </a:rPr>
              <a:t>V rovnakom zmysle slúži platforma na výmenu nápadov (Ex Libris [</a:t>
            </a:r>
            <a:r>
              <a:rPr lang="sk-SK" sz="2800" b="0" i="0" u="none" strike="noStrike" dirty="0" err="1">
                <a:solidFill>
                  <a:srgbClr val="000000"/>
                </a:solidFill>
                <a:effectLst/>
                <a:latin typeface="Segoe UI Web (East European)"/>
              </a:rPr>
              <a:t>n.d</a:t>
            </a:r>
            <a:r>
              <a:rPr lang="sk-SK" sz="2800" b="0" i="0" u="none" strike="noStrike" dirty="0">
                <a:solidFill>
                  <a:srgbClr val="000000"/>
                </a:solidFill>
                <a:effectLst/>
                <a:latin typeface="Segoe UI Web (East European)"/>
              </a:rPr>
              <a:t>.]) ako úložisko nápadov pre produkty Ex Libris. Ktokoľvek, zákazník alebo nie, môže navrhnúť nápad na zlepšenie alebo funkčnosť a hlasovať za tieto nápady. Poskytovateľ služieb ich vyhodnotí, keď dosiahnu určitý stupeň schválenia. • Komunikácia a informácie pre profesionálov: Ex Libris pravidelne aktualizuje svoj softvér (mesačne pre </a:t>
            </a:r>
            <a:r>
              <a:rPr lang="sk-SK" sz="2800" b="0" i="0" u="none" strike="noStrike" dirty="0" err="1">
                <a:solidFill>
                  <a:srgbClr val="000000"/>
                </a:solidFill>
                <a:effectLst/>
                <a:latin typeface="Segoe UI Web (East European)"/>
              </a:rPr>
              <a:t>Almu</a:t>
            </a:r>
            <a:r>
              <a:rPr lang="sk-SK" sz="2800" b="0" i="0" u="none" strike="noStrike" dirty="0">
                <a:solidFill>
                  <a:srgbClr val="000000"/>
                </a:solidFill>
                <a:effectLst/>
                <a:latin typeface="Segoe UI Web (East European)"/>
              </a:rPr>
              <a:t>, štvrťročne pre </a:t>
            </a:r>
            <a:r>
              <a:rPr lang="sk-SK" sz="2800" b="0" i="0" u="none" strike="noStrike" dirty="0" err="1">
                <a:solidFill>
                  <a:srgbClr val="000000"/>
                </a:solidFill>
                <a:effectLst/>
                <a:latin typeface="Segoe UI Web (East European)"/>
              </a:rPr>
              <a:t>Primo</a:t>
            </a:r>
            <a:r>
              <a:rPr lang="sk-SK" sz="2800" b="0" i="0" u="none" strike="noStrike" dirty="0">
                <a:solidFill>
                  <a:srgbClr val="000000"/>
                </a:solidFill>
                <a:effectLst/>
                <a:latin typeface="Segoe UI Web (East European)"/>
              </a:rPr>
              <a:t>). Tieto nové verzie sú implementované do testovacej databázy pred ich skutočnou výrobou a bulletin obsahuje zoznam nových funkcií a zoznam lístkov uzavretých pre každú aktualizáciu. Túto správu si môžu prečítať odborníci a manažéri modulov v spoločnosti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sú zodpovední za udržiavanie kroku so zmenami vo svojom odbore a v prípade potreby za školenie knihovníkov. Každý rok poskytovateľ služieb zverejňuje strednodobý a dlhodobý plán rozvoja a organizuje </a:t>
            </a:r>
            <a:r>
              <a:rPr lang="sk-SK" sz="2800" b="0" i="0" u="none" strike="noStrike" dirty="0" err="1">
                <a:solidFill>
                  <a:srgbClr val="000000"/>
                </a:solidFill>
                <a:effectLst/>
                <a:latin typeface="Segoe UI Web (East European)"/>
              </a:rPr>
              <a:t>webináre</a:t>
            </a:r>
            <a:r>
              <a:rPr lang="sk-SK" sz="2800" b="0" i="0" u="none" strike="noStrike" dirty="0">
                <a:solidFill>
                  <a:srgbClr val="000000"/>
                </a:solidFill>
                <a:effectLst/>
                <a:latin typeface="Segoe UI Web (East European)"/>
              </a:rPr>
              <a:t> na prezentáciu nového vývoja. Okrem toho sú v tejto oblasti aktívne aj zákaznícke združenia. Napríklad </a:t>
            </a:r>
            <a:r>
              <a:rPr lang="sk-SK" sz="2800" b="0" i="0" u="none" strike="noStrike" dirty="0" err="1">
                <a:solidFill>
                  <a:srgbClr val="000000"/>
                </a:solidFill>
                <a:effectLst/>
                <a:latin typeface="Segoe UI Web (East European)"/>
              </a:rPr>
              <a:t>IGeLU</a:t>
            </a:r>
            <a:r>
              <a:rPr lang="sk-SK" sz="2800" b="0" i="0" u="none" strike="noStrike" dirty="0">
                <a:solidFill>
                  <a:srgbClr val="000000"/>
                </a:solidFill>
                <a:effectLst/>
                <a:latin typeface="Segoe UI Web (East European)"/>
              </a:rPr>
              <a:t> organizuje výročnú konferenciu na predstavenie nových produktov a diskusiu o postupoch s klientmi Ex Libris, knihovníkmi z celého sveta.</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Prví osvojitelia: </a:t>
            </a:r>
            <a:r>
              <a:rPr lang="sk-SK" sz="2800" b="0" i="0" u="none" strike="noStrike" dirty="0">
                <a:solidFill>
                  <a:srgbClr val="000000"/>
                </a:solidFill>
                <a:effectLst/>
                <a:latin typeface="Segoe UI Web (East European)"/>
              </a:rPr>
              <a:t>Keď Ex Libris vyvíja nový produkt, ponúka svojim zákazníkom možnosť prijať ho včas, aby mohli využívať zníženú sadzbu a podieľať sa na vývoji v spolupráci s produktovými manažérmi.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v súčasnosti experimentuje s medziknižničným výpožičným systémom </a:t>
            </a:r>
            <a:r>
              <a:rPr lang="sk-SK" sz="2800" b="0" i="0" u="none" strike="noStrike" dirty="0" err="1">
                <a:solidFill>
                  <a:srgbClr val="000000"/>
                </a:solidFill>
                <a:effectLst/>
                <a:latin typeface="Segoe UI Web (East European)"/>
              </a:rPr>
              <a:t>Rapido</a:t>
            </a:r>
            <a:r>
              <a:rPr lang="sk-SK" sz="2800" b="0" i="0" u="none" strike="noStrike" dirty="0">
                <a:solidFill>
                  <a:srgbClr val="000000"/>
                </a:solidFill>
                <a:effectLst/>
                <a:latin typeface="Segoe UI Web (East European)"/>
              </a:rPr>
              <a:t>. V tejto súvislosti sa </a:t>
            </a:r>
            <a:r>
              <a:rPr lang="sk-SK" sz="2800" b="0" i="0" u="none" strike="noStrike" dirty="0" err="1">
                <a:solidFill>
                  <a:srgbClr val="000000"/>
                </a:solidFill>
                <a:effectLst/>
                <a:latin typeface="Segoe UI Web (East European)"/>
              </a:rPr>
              <a:t>Coordination</a:t>
            </a:r>
            <a:r>
              <a:rPr lang="sk-SK" sz="2800" b="0" i="0" u="none" strike="noStrike" dirty="0">
                <a:solidFill>
                  <a:srgbClr val="000000"/>
                </a:solidFill>
                <a:effectLst/>
                <a:latin typeface="Segoe UI Web (East European)"/>
              </a:rPr>
              <a:t> zúčastňuje pravidelných stretnutí s Ex Libris a spolupracuje na projektovom riadení </a:t>
            </a:r>
            <a:r>
              <a:rPr lang="sk-SK" sz="2800" b="0" i="0" u="none" strike="noStrike" dirty="0" err="1">
                <a:solidFill>
                  <a:srgbClr val="000000"/>
                </a:solidFill>
                <a:effectLst/>
                <a:latin typeface="Segoe UI Web (East European)"/>
              </a:rPr>
              <a:t>Basecampu</a:t>
            </a:r>
            <a:r>
              <a:rPr lang="sk-SK" sz="2800" b="0" i="0" u="none" strike="noStrike" dirty="0">
                <a:solidFill>
                  <a:srgbClr val="000000"/>
                </a:solidFill>
                <a:effectLst/>
                <a:latin typeface="Segoe UI Web (East European)"/>
              </a:rPr>
              <a:t>.</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Sieť vývojárov: </a:t>
            </a:r>
            <a:r>
              <a:rPr lang="sk-SK" sz="2800" b="0" i="0" u="none" strike="noStrike" dirty="0">
                <a:solidFill>
                  <a:srgbClr val="000000"/>
                </a:solidFill>
                <a:effectLst/>
                <a:latin typeface="Segoe UI Web (East European)"/>
              </a:rPr>
              <a:t>Napriek proprietárnemu modelu svojho softvéru chce Ex Libris vyvinúť otvorenú platformu, a preto umožňuje komunite vyvíjať nástroje a integrácie, najmä prostredníctvom rozhraní API. Tieto postupy sú podporované prostredníctvom siete vývojárov, ktorá zahŕňa dokumentáciu, diskusné fórum, blog a zdôrazňuje mnohé pokroky, ktoré komunita dosiahla (Ex Libris 2021b)7.</a:t>
            </a:r>
            <a:endParaRPr lang="sk-SK" sz="1200" b="0" dirty="0">
              <a:solidFill>
                <a:srgbClr val="252525"/>
              </a:solidFill>
              <a:effectLst/>
              <a:latin typeface="Roboto" panose="02000000000000000000" pitchFamily="2" charset="0"/>
              <a:ea typeface="Times New Roman" panose="02020603050405020304" pitchFamily="18" charset="0"/>
            </a:endParaRPr>
          </a:p>
          <a:p>
            <a:endParaRPr lang="sk-SK" sz="12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40</a:t>
            </a:fld>
            <a:endParaRPr lang="sk-SK"/>
          </a:p>
        </p:txBody>
      </p:sp>
    </p:spTree>
    <p:extLst>
      <p:ext uri="{BB962C8B-B14F-4D97-AF65-F5344CB8AC3E}">
        <p14:creationId xmlns:p14="http://schemas.microsoft.com/office/powerpoint/2010/main" val="3507132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42</a:t>
            </a:fld>
            <a:endParaRPr lang="sk-SK"/>
          </a:p>
        </p:txBody>
      </p:sp>
    </p:spTree>
    <p:extLst>
      <p:ext uri="{BB962C8B-B14F-4D97-AF65-F5344CB8AC3E}">
        <p14:creationId xmlns:p14="http://schemas.microsoft.com/office/powerpoint/2010/main" val="1362277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Platforma knižničných služieb FOLIO (LSP) FOLIO je úplne nová LSP, prvá uvedená na trh za viac ako 12 rokov. FOLIO poskytuje komunitnú spoluprácu knižníc, predajcov a vývojárov, ktorí sa spojili, aby vytvorili platformu knižničných služieb s otvoreným zdrojovým kódom. </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FOLIO presahuje rámec tradičného integrovaného knižničného systému (ILS) a umožňuje komukoľvek stavať na jeho základnej funkcionalite alebo rozširovať platformu prostredníctvom vývoja aplikácií, ktoré poskytujú nové služby. </a:t>
            </a:r>
          </a:p>
          <a:p>
            <a:endPar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lvl="0" indent="-342900" algn="just">
              <a:spcBef>
                <a:spcPts val="2400"/>
              </a:spcBef>
              <a:spcAft>
                <a:spcPts val="600"/>
              </a:spcAft>
              <a:buFont typeface="+mj-lt"/>
              <a:buAutoNum type="arabicPeriod"/>
            </a:pPr>
            <a:r>
              <a:rPr lang="sk-SK" sz="1800" b="1" kern="0" dirty="0" err="1">
                <a:solidFill>
                  <a:srgbClr val="222222"/>
                </a:solidFill>
                <a:effectLst/>
                <a:latin typeface="Segoe UI" panose="020B0502040204020203" pitchFamily="34" charset="0"/>
                <a:cs typeface="Times New Roman" panose="02020603050405020304" pitchFamily="18" charset="0"/>
              </a:rPr>
              <a:t>Funkce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FOLIO LSP zahrnuje domény,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podporují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operace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výpůjčka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akvizice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rPr>
              <a:t> a správa elektronických </a:t>
            </a:r>
            <a:r>
              <a:rPr lang="sk-SK" sz="1800" dirty="0" err="1">
                <a:solidFill>
                  <a:srgbClr val="222222"/>
                </a:solidFill>
                <a:effectLst/>
                <a:latin typeface="Segoe UI" panose="020B0502040204020203" pitchFamily="34" charset="0"/>
                <a:ea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rPr>
              <a:t>. Každá doména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skládá</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menších </a:t>
            </a:r>
            <a:r>
              <a:rPr lang="sk-SK" sz="1800" dirty="0" err="1">
                <a:solidFill>
                  <a:srgbClr val="222222"/>
                </a:solidFill>
                <a:effectLst/>
                <a:latin typeface="Segoe UI" panose="020B0502040204020203" pitchFamily="34" charset="0"/>
                <a:ea typeface="Times New Roman" panose="02020603050405020304" pitchFamily="18" charset="0"/>
              </a:rPr>
              <a:t>aplikací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aplikace</a:t>
            </a:r>
            <a:r>
              <a:rPr lang="sk-SK" sz="1800" dirty="0">
                <a:solidFill>
                  <a:srgbClr val="222222"/>
                </a:solidFill>
                <a:effectLst/>
                <a:latin typeface="Segoe UI" panose="020B0502040204020203" pitchFamily="34" charset="0"/>
                <a:ea typeface="Times New Roman" panose="02020603050405020304" pitchFamily="18" charset="0"/>
              </a:rPr>
              <a:t> pro odbavení nebo </a:t>
            </a:r>
            <a:r>
              <a:rPr lang="sk-SK" sz="1800" dirty="0" err="1">
                <a:solidFill>
                  <a:srgbClr val="222222"/>
                </a:solidFill>
                <a:effectLst/>
                <a:latin typeface="Segoe UI" panose="020B0502040204020203" pitchFamily="34" charset="0"/>
                <a:ea typeface="Times New Roman" panose="02020603050405020304" pitchFamily="18" charset="0"/>
              </a:rPr>
              <a:t>zaplacení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doméně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rPr>
              <a:t>). </a:t>
            </a:r>
          </a:p>
          <a:p>
            <a:r>
              <a:rPr lang="sk-SK" sz="1800" dirty="0" err="1">
                <a:solidFill>
                  <a:srgbClr val="222222"/>
                </a:solidFill>
                <a:effectLst/>
                <a:latin typeface="Segoe UI" panose="020B0502040204020203" pitchFamily="34" charset="0"/>
                <a:ea typeface="Times New Roman" panose="02020603050405020304" pitchFamily="18" charset="0"/>
              </a:rPr>
              <a:t>Mezi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patří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schopnost</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knihovní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inventář</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bibliografické správy</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dodavatele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rozpočty, objednávky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fakturaci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při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získávání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materiálů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elektronických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držení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dohod</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uživatele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zaměstnanců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vyučujících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studentů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Podpora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čtenářů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struktur</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poplatků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odvolání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blokování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stejně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hlášení</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Dávejte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do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položky a definujte pravidla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zásad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upozornění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požadavků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importu a exportu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dat</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a:solidFill>
                  <a:srgbClr val="222222"/>
                </a:solidFill>
                <a:effectLst/>
                <a:latin typeface="Segoe UI" panose="020B0502040204020203" pitchFamily="34" charset="0"/>
                <a:cs typeface="Times New Roman" panose="02020603050405020304" pitchFamily="18" charset="0"/>
              </a:rPr>
              <a:t>Výhody</a:t>
            </a:r>
            <a:endParaRPr lang="sk-SK" sz="1800" b="1" kern="0" dirty="0">
              <a:effectLst/>
              <a:latin typeface="Calibri" panose="020F0502020204030204" pitchFamily="34" charset="0"/>
              <a:cs typeface="Times New Roman" panose="02020603050405020304" pitchFamily="18" charset="0"/>
            </a:endParaRPr>
          </a:p>
          <a:p>
            <a:pPr marL="365760" indent="-365760"/>
            <a:r>
              <a:rPr lang="sk-SK" sz="1800" b="0" kern="100" dirty="0" err="1">
                <a:solidFill>
                  <a:srgbClr val="222222"/>
                </a:solidFill>
                <a:effectLst/>
                <a:latin typeface="Segoe UI" panose="020B0502040204020203" pitchFamily="34" charset="0"/>
              </a:rPr>
              <a:t>Řízené</a:t>
            </a:r>
            <a:r>
              <a:rPr lang="sk-SK" sz="1800" b="0" kern="100" dirty="0">
                <a:solidFill>
                  <a:srgbClr val="222222"/>
                </a:solidFill>
                <a:effectLst/>
                <a:latin typeface="Segoe UI" panose="020B0502040204020203" pitchFamily="34" charset="0"/>
              </a:rPr>
              <a:t> komunitou</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vyvinuto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komunitní spolupráce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prodejců</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vývojářů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spojili, aby </a:t>
            </a:r>
            <a:r>
              <a:rPr lang="sk-SK" sz="1800" dirty="0" err="1">
                <a:solidFill>
                  <a:srgbClr val="222222"/>
                </a:solidFill>
                <a:effectLst/>
                <a:latin typeface="Segoe UI" panose="020B0502040204020203" pitchFamily="34" charset="0"/>
                <a:ea typeface="Times New Roman" panose="02020603050405020304" pitchFamily="18" charset="0"/>
              </a:rPr>
              <a:t>vytvořili</a:t>
            </a:r>
            <a:r>
              <a:rPr lang="sk-SK" sz="1800" dirty="0">
                <a:solidFill>
                  <a:srgbClr val="222222"/>
                </a:solidFill>
                <a:effectLst/>
                <a:latin typeface="Segoe UI" panose="020B0502040204020203" pitchFamily="34" charset="0"/>
                <a:ea typeface="Times New Roman" panose="02020603050405020304" pitchFamily="18" charset="0"/>
              </a:rPr>
              <a:t> platformu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Komunita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ústředním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bodem</a:t>
            </a:r>
            <a:r>
              <a:rPr lang="sk-SK" sz="1800" dirty="0">
                <a:solidFill>
                  <a:srgbClr val="222222"/>
                </a:solidFill>
                <a:effectLst/>
                <a:latin typeface="Segoe UI" panose="020B0502040204020203" pitchFamily="34" charset="0"/>
                <a:ea typeface="Times New Roman" panose="02020603050405020304" pitchFamily="18" charset="0"/>
              </a:rPr>
              <a:t> vývoje strategického plánu produktu FOLIO, </a:t>
            </a:r>
            <a:r>
              <a:rPr lang="sk-SK" sz="1800" dirty="0" err="1">
                <a:solidFill>
                  <a:srgbClr val="222222"/>
                </a:solidFill>
                <a:effectLst/>
                <a:latin typeface="Segoe UI" panose="020B0502040204020203" pitchFamily="34" charset="0"/>
                <a:ea typeface="Times New Roman" panose="02020603050405020304" pitchFamily="18" charset="0"/>
              </a:rPr>
              <a:t>směrování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řízení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podléhají</a:t>
            </a:r>
            <a:r>
              <a:rPr lang="sk-SK" sz="1800" dirty="0">
                <a:solidFill>
                  <a:srgbClr val="222222"/>
                </a:solidFill>
                <a:effectLst/>
                <a:latin typeface="Segoe UI" panose="020B0502040204020203" pitchFamily="34" charset="0"/>
                <a:ea typeface="Times New Roman" panose="02020603050405020304" pitchFamily="18" charset="0"/>
              </a:rPr>
              <a:t> odborným </a:t>
            </a:r>
            <a:r>
              <a:rPr lang="sk-SK" sz="1800" dirty="0" err="1">
                <a:solidFill>
                  <a:srgbClr val="222222"/>
                </a:solidFill>
                <a:effectLst/>
                <a:latin typeface="Segoe UI" panose="020B0502040204020203" pitchFamily="34" charset="0"/>
                <a:ea typeface="Times New Roman" panose="02020603050405020304" pitchFamily="18" charset="0"/>
              </a:rPr>
              <a:t>znalostem</a:t>
            </a:r>
            <a:r>
              <a:rPr lang="sk-SK" sz="1800" dirty="0">
                <a:solidFill>
                  <a:srgbClr val="222222"/>
                </a:solidFill>
                <a:effectLst/>
                <a:latin typeface="Segoe UI" panose="020B0502040204020203" pitchFamily="34" charset="0"/>
                <a:ea typeface="Times New Roman" panose="02020603050405020304" pitchFamily="18" charset="0"/>
              </a:rPr>
              <a:t> vývoji FOLIO a </a:t>
            </a:r>
            <a:r>
              <a:rPr lang="sk-SK" sz="1800" dirty="0" err="1">
                <a:solidFill>
                  <a:srgbClr val="222222"/>
                </a:solidFill>
                <a:effectLst/>
                <a:latin typeface="Segoe UI" panose="020B0502040204020203" pitchFamily="34" charset="0"/>
                <a:ea typeface="Times New Roman" panose="02020603050405020304" pitchFamily="18" charset="0"/>
              </a:rPr>
              <a:t>informují</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doménách</a:t>
            </a:r>
            <a:r>
              <a:rPr lang="sk-SK" sz="1800" dirty="0">
                <a:solidFill>
                  <a:srgbClr val="222222"/>
                </a:solidFill>
                <a:effectLst/>
                <a:latin typeface="Segoe UI" panose="020B0502040204020203" pitchFamily="34" charset="0"/>
                <a:ea typeface="Times New Roman" panose="02020603050405020304" pitchFamily="18" charset="0"/>
              </a:rPr>
              <a:t> FOLIO.</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Rozšiřitelný</a:t>
            </a:r>
            <a:endParaRPr lang="sk-SK" sz="1800" b="1" kern="100" dirty="0">
              <a:solidFill>
                <a:srgbClr val="000000"/>
              </a:solidFill>
              <a:effectLst/>
              <a:latin typeface="Arial" panose="020B0604020202020204" pitchFamily="34" charset="0"/>
            </a:endParaRPr>
          </a:p>
          <a:p>
            <a:r>
              <a:rPr lang="sk-SK" sz="1800" dirty="0" err="1">
                <a:solidFill>
                  <a:srgbClr val="222222"/>
                </a:solidFill>
                <a:effectLst/>
                <a:latin typeface="Segoe UI" panose="020B0502040204020203" pitchFamily="34" charset="0"/>
                <a:ea typeface="Times New Roman" panose="02020603050405020304" pitchFamily="18" charset="0"/>
              </a:rPr>
              <a:t>Architektura</a:t>
            </a:r>
            <a:r>
              <a:rPr lang="sk-SK" sz="1800" dirty="0">
                <a:solidFill>
                  <a:srgbClr val="222222"/>
                </a:solidFill>
                <a:effectLst/>
                <a:latin typeface="Segoe UI" panose="020B0502040204020203" pitchFamily="34" charset="0"/>
                <a:ea typeface="Times New Roman" panose="02020603050405020304" pitchFamily="18" charset="0"/>
              </a:rPr>
              <a:t> systému </a:t>
            </a:r>
            <a:r>
              <a:rPr lang="sk-SK" sz="1800" dirty="0" err="1">
                <a:solidFill>
                  <a:srgbClr val="222222"/>
                </a:solidFill>
                <a:effectLst/>
                <a:latin typeface="Segoe UI" panose="020B0502040204020203" pitchFamily="34" charset="0"/>
                <a:ea typeface="Times New Roman" panose="02020603050405020304" pitchFamily="18" charset="0"/>
              </a:rPr>
              <a:t>mikroslužeb</a:t>
            </a:r>
            <a:r>
              <a:rPr lang="sk-SK" sz="1800" dirty="0">
                <a:solidFill>
                  <a:srgbClr val="222222"/>
                </a:solidFill>
                <a:effectLst/>
                <a:latin typeface="Segoe UI" panose="020B0502040204020203" pitchFamily="34" charset="0"/>
                <a:ea typeface="Times New Roman" panose="02020603050405020304" pitchFamily="18" charset="0"/>
              </a:rPr>
              <a:t> FOLIO podporuje vývojové úsilí a </a:t>
            </a:r>
            <a:r>
              <a:rPr lang="sk-SK" sz="1800" dirty="0" err="1">
                <a:solidFill>
                  <a:srgbClr val="222222"/>
                </a:solidFill>
                <a:effectLst/>
                <a:latin typeface="Segoe UI" panose="020B0502040204020203" pitchFamily="34" charset="0"/>
                <a:ea typeface="Times New Roman" panose="02020603050405020304" pitchFamily="18" charset="0"/>
              </a:rPr>
              <a:t>příspěvky</a:t>
            </a:r>
            <a:r>
              <a:rPr lang="sk-SK" sz="1800" dirty="0">
                <a:solidFill>
                  <a:srgbClr val="222222"/>
                </a:solidFill>
                <a:effectLst/>
                <a:latin typeface="Segoe UI" panose="020B0502040204020203" pitchFamily="34" charset="0"/>
                <a:ea typeface="Times New Roman" panose="02020603050405020304" pitchFamily="18" charset="0"/>
              </a:rPr>
              <a:t> od </a:t>
            </a:r>
            <a:r>
              <a:rPr lang="sk-SK" sz="1800" dirty="0" err="1">
                <a:solidFill>
                  <a:srgbClr val="222222"/>
                </a:solidFill>
                <a:effectLst/>
                <a:latin typeface="Segoe UI" panose="020B0502040204020203" pitchFamily="34" charset="0"/>
                <a:ea typeface="Times New Roman" panose="02020603050405020304" pitchFamily="18" charset="0"/>
              </a:rPr>
              <a:t>více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týmů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mohou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představovat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a/nebo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paralelně</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zaměřují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na </a:t>
            </a:r>
            <a:r>
              <a:rPr lang="sk-SK" sz="1800" dirty="0" err="1">
                <a:solidFill>
                  <a:srgbClr val="222222"/>
                </a:solidFill>
                <a:effectLst/>
                <a:latin typeface="Segoe UI" panose="020B0502040204020203" pitchFamily="34" charset="0"/>
                <a:ea typeface="Times New Roman" panose="02020603050405020304" pitchFamily="18" charset="0"/>
              </a:rPr>
              <a:t>svou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oblast</a:t>
            </a:r>
            <a:r>
              <a:rPr lang="sk-SK" sz="1800" dirty="0">
                <a:solidFill>
                  <a:srgbClr val="222222"/>
                </a:solidFill>
                <a:effectLst/>
                <a:latin typeface="Segoe UI" panose="020B0502040204020203" pitchFamily="34" charset="0"/>
                <a:ea typeface="Times New Roman" panose="02020603050405020304" pitchFamily="18" charset="0"/>
              </a:rPr>
              <a:t> odbornosti. V </a:t>
            </a:r>
            <a:r>
              <a:rPr lang="sk-SK" sz="1800" dirty="0" err="1">
                <a:solidFill>
                  <a:srgbClr val="222222"/>
                </a:solidFill>
                <a:effectLst/>
                <a:latin typeface="Segoe UI" panose="020B0502040204020203" pitchFamily="34" charset="0"/>
                <a:ea typeface="Times New Roman" panose="02020603050405020304" pitchFamily="18" charset="0"/>
              </a:rPr>
              <a:t>důsledku</a:t>
            </a:r>
            <a:r>
              <a:rPr lang="sk-SK" sz="1800" dirty="0">
                <a:solidFill>
                  <a:srgbClr val="222222"/>
                </a:solidFill>
                <a:effectLst/>
                <a:latin typeface="Segoe UI" panose="020B0502040204020203" pitchFamily="34" charset="0"/>
                <a:ea typeface="Times New Roman" panose="02020603050405020304" pitchFamily="18" charset="0"/>
              </a:rPr>
              <a:t> toho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být</a:t>
            </a:r>
            <a:r>
              <a:rPr lang="sk-SK" sz="1800" dirty="0">
                <a:solidFill>
                  <a:srgbClr val="222222"/>
                </a:solidFill>
                <a:effectLst/>
                <a:latin typeface="Segoe UI" panose="020B0502040204020203" pitchFamily="34" charset="0"/>
                <a:ea typeface="Times New Roman" panose="02020603050405020304" pitchFamily="18" charset="0"/>
              </a:rPr>
              <a:t> platforma </a:t>
            </a:r>
            <a:r>
              <a:rPr lang="sk-SK" sz="1800" dirty="0" err="1">
                <a:solidFill>
                  <a:srgbClr val="222222"/>
                </a:solidFill>
                <a:effectLst/>
                <a:latin typeface="Segoe UI" panose="020B0502040204020203" pitchFamily="34" charset="0"/>
                <a:ea typeface="Times New Roman" panose="02020603050405020304" pitchFamily="18" charset="0"/>
              </a:rPr>
              <a:t>rozšířena</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vývojáře</a:t>
            </a:r>
            <a:r>
              <a:rPr lang="sk-SK" sz="1800" dirty="0">
                <a:solidFill>
                  <a:srgbClr val="222222"/>
                </a:solidFill>
                <a:effectLst/>
                <a:latin typeface="Segoe UI" panose="020B0502040204020203" pitchFamily="34" charset="0"/>
                <a:ea typeface="Times New Roman" panose="02020603050405020304" pitchFamily="18" charset="0"/>
              </a:rPr>
              <a:t>, aby </a:t>
            </a:r>
            <a:r>
              <a:rPr lang="sk-SK" sz="1800" dirty="0" err="1">
                <a:solidFill>
                  <a:srgbClr val="222222"/>
                </a:solidFill>
                <a:effectLst/>
                <a:latin typeface="Segoe UI" panose="020B0502040204020203" pitchFamily="34" charset="0"/>
                <a:ea typeface="Times New Roman" panose="02020603050405020304" pitchFamily="18" charset="0"/>
              </a:rPr>
              <a:t>uživatelům</a:t>
            </a:r>
            <a:r>
              <a:rPr lang="sk-SK" sz="1800" dirty="0">
                <a:solidFill>
                  <a:srgbClr val="222222"/>
                </a:solidFill>
                <a:effectLst/>
                <a:latin typeface="Segoe UI" panose="020B0502040204020203" pitchFamily="34" charset="0"/>
                <a:ea typeface="Times New Roman" panose="02020603050405020304" pitchFamily="18" charset="0"/>
              </a:rPr>
              <a:t> poskytovali nové a vylepšené služby. FOLIO </a:t>
            </a:r>
            <a:r>
              <a:rPr lang="sk-SK" sz="1800" dirty="0" err="1">
                <a:solidFill>
                  <a:srgbClr val="222222"/>
                </a:solidFill>
                <a:effectLst/>
                <a:latin typeface="Segoe UI" panose="020B0502040204020203" pitchFamily="34" charset="0"/>
                <a:ea typeface="Times New Roman" panose="02020603050405020304" pitchFamily="18" charset="0"/>
              </a:rPr>
              <a:t>bylo</a:t>
            </a:r>
            <a:r>
              <a:rPr lang="sk-SK" sz="1800" dirty="0">
                <a:solidFill>
                  <a:srgbClr val="222222"/>
                </a:solidFill>
                <a:effectLst/>
                <a:latin typeface="Segoe UI" panose="020B0502040204020203" pitchFamily="34" charset="0"/>
                <a:ea typeface="Times New Roman" panose="02020603050405020304" pitchFamily="18" charset="0"/>
              </a:rPr>
              <a:t> vyvinuto pro </a:t>
            </a:r>
            <a:r>
              <a:rPr lang="sk-SK" sz="1800" dirty="0" err="1">
                <a:solidFill>
                  <a:srgbClr val="222222"/>
                </a:solidFill>
                <a:effectLst/>
                <a:latin typeface="Segoe UI" panose="020B0502040204020203" pitchFamily="34" charset="0"/>
                <a:ea typeface="Times New Roman" panose="02020603050405020304" pitchFamily="18" charset="0"/>
              </a:rPr>
              <a:t>interoperabilitu</a:t>
            </a:r>
            <a:r>
              <a:rPr lang="sk-SK" sz="1800" dirty="0">
                <a:solidFill>
                  <a:srgbClr val="222222"/>
                </a:solidFill>
                <a:effectLst/>
                <a:latin typeface="Segoe UI" panose="020B0502040204020203" pitchFamily="34" charset="0"/>
                <a:ea typeface="Times New Roman" panose="02020603050405020304" pitchFamily="18" charset="0"/>
              </a:rPr>
              <a:t> a obsahuje rozhraní API pro podporu </a:t>
            </a:r>
            <a:r>
              <a:rPr lang="sk-SK" sz="1800" dirty="0" err="1">
                <a:solidFill>
                  <a:srgbClr val="222222"/>
                </a:solidFill>
                <a:effectLst/>
                <a:latin typeface="Segoe UI" panose="020B0502040204020203" pitchFamily="34" charset="0"/>
                <a:ea typeface="Times New Roman" panose="02020603050405020304" pitchFamily="18" charset="0"/>
              </a:rPr>
              <a:t>externích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a:solidFill>
                  <a:srgbClr val="222222"/>
                </a:solidFill>
                <a:effectLst/>
                <a:latin typeface="Segoe UI" panose="020B0502040204020203" pitchFamily="34" charset="0"/>
              </a:rPr>
              <a:t>Moderní</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vyznačuje </a:t>
            </a:r>
            <a:r>
              <a:rPr lang="sk-SK" sz="1800" dirty="0" err="1">
                <a:solidFill>
                  <a:srgbClr val="222222"/>
                </a:solidFill>
                <a:effectLst/>
                <a:latin typeface="Segoe UI" panose="020B0502040204020203" pitchFamily="34" charset="0"/>
                <a:ea typeface="Times New Roman" panose="02020603050405020304" pitchFamily="18" charset="0"/>
              </a:rPr>
              <a:t>moderním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uživatelským</a:t>
            </a:r>
            <a:r>
              <a:rPr lang="sk-SK" sz="1800" dirty="0">
                <a:solidFill>
                  <a:srgbClr val="222222"/>
                </a:solidFill>
                <a:effectLst/>
                <a:latin typeface="Segoe UI" panose="020B0502040204020203" pitchFamily="34" charset="0"/>
                <a:ea typeface="Times New Roman" panose="02020603050405020304" pitchFamily="18" charset="0"/>
              </a:rPr>
              <a:t> rozhraním,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poskytuje </a:t>
            </a:r>
            <a:r>
              <a:rPr lang="sk-SK" sz="1800" dirty="0" err="1">
                <a:solidFill>
                  <a:srgbClr val="222222"/>
                </a:solidFill>
                <a:effectLst/>
                <a:latin typeface="Segoe UI" panose="020B0502040204020203" pitchFamily="34" charset="0"/>
                <a:ea typeface="Times New Roman" panose="02020603050405020304" pitchFamily="18" charset="0"/>
              </a:rPr>
              <a:t>snadný</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intuitivní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způsob</a:t>
            </a:r>
            <a:r>
              <a:rPr lang="sk-SK" sz="1800" dirty="0">
                <a:solidFill>
                  <a:srgbClr val="222222"/>
                </a:solidFill>
                <a:effectLst/>
                <a:latin typeface="Segoe UI" panose="020B0502040204020203" pitchFamily="34" charset="0"/>
                <a:ea typeface="Times New Roman" panose="02020603050405020304" pitchFamily="18" charset="0"/>
              </a:rPr>
              <a:t>, jak </a:t>
            </a:r>
            <a:r>
              <a:rPr lang="sk-SK" sz="1800" dirty="0" err="1">
                <a:solidFill>
                  <a:srgbClr val="222222"/>
                </a:solidFill>
                <a:effectLst/>
                <a:latin typeface="Segoe UI" panose="020B0502040204020203" pitchFamily="34" charset="0"/>
                <a:ea typeface="Times New Roman" panose="02020603050405020304" pitchFamily="18" charset="0"/>
              </a:rPr>
              <a:t>porozumět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pracovním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postupům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prezentaci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informací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navigaci</a:t>
            </a:r>
            <a:r>
              <a:rPr lang="sk-SK" sz="1800" dirty="0">
                <a:solidFill>
                  <a:srgbClr val="222222"/>
                </a:solidFill>
                <a:effectLst/>
                <a:latin typeface="Segoe UI" panose="020B0502040204020203" pitchFamily="34" charset="0"/>
                <a:ea typeface="Times New Roman" panose="02020603050405020304" pitchFamily="18" charset="0"/>
              </a:rPr>
              <a:t> v systému.</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Orientace</a:t>
            </a:r>
            <a:r>
              <a:rPr lang="sk-SK" sz="1800" b="1" kern="100" dirty="0">
                <a:solidFill>
                  <a:srgbClr val="222222"/>
                </a:solidFill>
                <a:effectLst/>
                <a:latin typeface="Segoe UI" panose="020B0502040204020203" pitchFamily="34" charset="0"/>
              </a:rPr>
              <a:t> na </a:t>
            </a:r>
            <a:r>
              <a:rPr lang="sk-SK" sz="1800" b="1" kern="100" dirty="0" err="1">
                <a:solidFill>
                  <a:srgbClr val="222222"/>
                </a:solidFill>
                <a:effectLst/>
                <a:latin typeface="Segoe UI" panose="020B0502040204020203" pitchFamily="34" charset="0"/>
              </a:rPr>
              <a:t>výběr</a:t>
            </a:r>
            <a:r>
              <a:rPr lang="sk-SK" sz="1800" b="1" kern="100" dirty="0">
                <a:solidFill>
                  <a:srgbClr val="222222"/>
                </a:solidFill>
                <a:effectLst/>
                <a:latin typeface="Segoe UI" panose="020B0502040204020203" pitchFamily="34" charset="0"/>
              </a:rPr>
              <a:t> </a:t>
            </a:r>
            <a:r>
              <a:rPr lang="sk-SK" sz="1800" b="1" kern="100" dirty="0" err="1">
                <a:solidFill>
                  <a:srgbClr val="222222"/>
                </a:solidFill>
                <a:effectLst/>
                <a:latin typeface="Segoe UI" panose="020B0502040204020203" pitchFamily="34" charset="0"/>
              </a:rPr>
              <a:t>služeb</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a:t>
            </a:r>
            <a:r>
              <a:rPr lang="sk-SK" sz="1800" dirty="0" err="1">
                <a:solidFill>
                  <a:srgbClr val="222222"/>
                </a:solidFill>
                <a:effectLst/>
                <a:latin typeface="Segoe UI" panose="020B0502040204020203" pitchFamily="34" charset="0"/>
                <a:ea typeface="Times New Roman" panose="02020603050405020304" pitchFamily="18" charset="0"/>
              </a:rPr>
              <a:t>podporováno</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modelu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as a </a:t>
            </a:r>
            <a:r>
              <a:rPr lang="sk-SK" sz="1800" dirty="0" err="1">
                <a:solidFill>
                  <a:srgbClr val="222222"/>
                </a:solidFill>
                <a:effectLst/>
                <a:latin typeface="Segoe UI" panose="020B0502040204020203" pitchFamily="34" charset="0"/>
                <a:ea typeface="Times New Roman" panose="02020603050405020304" pitchFamily="18" charset="0"/>
              </a:rPr>
              <a:t>service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který</a:t>
            </a:r>
            <a:r>
              <a:rPr lang="sk-SK" sz="1800" dirty="0">
                <a:solidFill>
                  <a:srgbClr val="222222"/>
                </a:solidFill>
                <a:effectLst/>
                <a:latin typeface="Segoe UI" panose="020B0502040204020203" pitchFamily="34" charset="0"/>
                <a:ea typeface="Times New Roman" panose="02020603050405020304" pitchFamily="18" charset="0"/>
              </a:rPr>
              <a:t> umožňuje </a:t>
            </a:r>
            <a:r>
              <a:rPr lang="sk-SK" sz="1800" dirty="0" err="1">
                <a:solidFill>
                  <a:srgbClr val="222222"/>
                </a:solidFill>
                <a:effectLst/>
                <a:latin typeface="Segoe UI" panose="020B0502040204020203" pitchFamily="34" charset="0"/>
                <a:ea typeface="Times New Roman" panose="02020603050405020304" pitchFamily="18" charset="0"/>
              </a:rPr>
              <a:t>knihovně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implementovat</a:t>
            </a:r>
            <a:r>
              <a:rPr lang="sk-SK" sz="1800" dirty="0">
                <a:solidFill>
                  <a:srgbClr val="222222"/>
                </a:solidFill>
                <a:effectLst/>
                <a:latin typeface="Segoe UI" panose="020B0502040204020203" pitchFamily="34" charset="0"/>
                <a:ea typeface="Times New Roman" panose="02020603050405020304" pitchFamily="18" charset="0"/>
              </a:rPr>
              <a:t> FOLIO nezávisle nebo si </a:t>
            </a:r>
            <a:r>
              <a:rPr lang="sk-SK" sz="1800" dirty="0" err="1">
                <a:solidFill>
                  <a:srgbClr val="222222"/>
                </a:solidFill>
                <a:effectLst/>
                <a:latin typeface="Segoe UI" panose="020B0502040204020203" pitchFamily="34" charset="0"/>
                <a:ea typeface="Times New Roman" panose="02020603050405020304" pitchFamily="18" charset="0"/>
              </a:rPr>
              <a:t>vybrat</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servisních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organizací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budou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poskytovat</a:t>
            </a:r>
            <a:r>
              <a:rPr lang="sk-SK" sz="1800" dirty="0">
                <a:solidFill>
                  <a:srgbClr val="222222"/>
                </a:solidFill>
                <a:effectLst/>
                <a:latin typeface="Segoe UI" panose="020B0502040204020203" pitchFamily="34" charset="0"/>
                <a:ea typeface="Times New Roman" panose="02020603050405020304" pitchFamily="18" charset="0"/>
              </a:rPr>
              <a:t> implementační, </a:t>
            </a:r>
            <a:r>
              <a:rPr lang="sk-SK" sz="1800" dirty="0" err="1">
                <a:solidFill>
                  <a:srgbClr val="222222"/>
                </a:solidFill>
                <a:effectLst/>
                <a:latin typeface="Segoe UI" panose="020B0502040204020203" pitchFamily="34" charset="0"/>
                <a:ea typeface="Times New Roman" panose="02020603050405020304" pitchFamily="18" charset="0"/>
              </a:rPr>
              <a:t>hostingové</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podpůrné</a:t>
            </a:r>
            <a:r>
              <a:rPr lang="sk-SK" sz="1800" dirty="0">
                <a:solidFill>
                  <a:srgbClr val="222222"/>
                </a:solidFill>
                <a:effectLst/>
                <a:latin typeface="Segoe UI" panose="020B0502040204020203" pitchFamily="34" charset="0"/>
                <a:ea typeface="Times New Roman" panose="02020603050405020304" pitchFamily="18" charset="0"/>
              </a:rPr>
              <a:t> služby.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tak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provozovat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plně</a:t>
            </a:r>
            <a:r>
              <a:rPr lang="sk-SK" sz="1800" dirty="0">
                <a:solidFill>
                  <a:srgbClr val="222222"/>
                </a:solidFill>
                <a:effectLst/>
                <a:latin typeface="Segoe UI" panose="020B0502040204020203" pitchFamily="34" charset="0"/>
                <a:ea typeface="Times New Roman" panose="02020603050405020304" pitchFamily="18" charset="0"/>
              </a:rPr>
              <a:t> podporované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řešení</a:t>
            </a:r>
            <a:r>
              <a:rPr lang="sk-SK" sz="1800" dirty="0">
                <a:solidFill>
                  <a:srgbClr val="222222"/>
                </a:solidFill>
                <a:effectLst/>
                <a:latin typeface="Segoe UI" panose="020B0502040204020203" pitchFamily="34" charset="0"/>
                <a:ea typeface="Times New Roman" panose="02020603050405020304" pitchFamily="18" charset="0"/>
              </a:rPr>
              <a:t> s kompletní </a:t>
            </a:r>
            <a:r>
              <a:rPr lang="sk-SK" sz="1800" dirty="0" err="1">
                <a:solidFill>
                  <a:srgbClr val="222222"/>
                </a:solidFill>
                <a:effectLst/>
                <a:latin typeface="Segoe UI" panose="020B0502040204020203" pitchFamily="34" charset="0"/>
                <a:ea typeface="Times New Roman" panose="02020603050405020304" pitchFamily="18" charset="0"/>
              </a:rPr>
              <a:t>řadou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dostupných od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kterého</a:t>
            </a:r>
            <a:r>
              <a:rPr lang="sk-SK" sz="1800" dirty="0">
                <a:solidFill>
                  <a:srgbClr val="222222"/>
                </a:solidFill>
                <a:effectLst/>
                <a:latin typeface="Segoe UI" panose="020B0502040204020203" pitchFamily="34" charset="0"/>
                <a:ea typeface="Times New Roman" panose="02020603050405020304" pitchFamily="18" charset="0"/>
              </a:rPr>
              <a:t> si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vybere</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err="1">
                <a:solidFill>
                  <a:srgbClr val="222222"/>
                </a:solidFill>
                <a:effectLst/>
                <a:latin typeface="Segoe UI" panose="020B0502040204020203" pitchFamily="34" charset="0"/>
                <a:cs typeface="Times New Roman" panose="02020603050405020304" pitchFamily="18" charset="0"/>
              </a:rPr>
              <a:t>Licence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Projekt FOLIO podtrhuje </a:t>
            </a:r>
            <a:r>
              <a:rPr lang="sk-SK" sz="1800" dirty="0" err="1">
                <a:solidFill>
                  <a:srgbClr val="222222"/>
                </a:solidFill>
                <a:effectLst/>
                <a:latin typeface="Segoe UI" panose="020B0502040204020203" pitchFamily="34" charset="0"/>
                <a:ea typeface="Times New Roman" panose="02020603050405020304" pitchFamily="18" charset="0"/>
              </a:rPr>
              <a:t>transparentnost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zajištěním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veřejné</a:t>
            </a:r>
            <a:r>
              <a:rPr lang="sk-SK" sz="1800" dirty="0">
                <a:solidFill>
                  <a:srgbClr val="222222"/>
                </a:solidFill>
                <a:effectLst/>
                <a:latin typeface="Segoe UI" panose="020B0502040204020203" pitchFamily="34" charset="0"/>
                <a:ea typeface="Times New Roman" panose="02020603050405020304" pitchFamily="18" charset="0"/>
              </a:rPr>
              <a:t> dostupnosti </a:t>
            </a:r>
            <a:r>
              <a:rPr lang="sk-SK" sz="1800" dirty="0" err="1">
                <a:solidFill>
                  <a:srgbClr val="222222"/>
                </a:solidFill>
                <a:effectLst/>
                <a:latin typeface="Segoe UI" panose="020B0502040204020203" pitchFamily="34" charset="0"/>
                <a:ea typeface="Times New Roman" panose="02020603050405020304" pitchFamily="18" charset="0"/>
              </a:rPr>
              <a:t>úložiště</a:t>
            </a:r>
            <a:r>
              <a:rPr lang="sk-SK" sz="1800" dirty="0">
                <a:solidFill>
                  <a:srgbClr val="222222"/>
                </a:solidFill>
                <a:effectLst/>
                <a:latin typeface="Segoe UI" panose="020B0502040204020203" pitchFamily="34" charset="0"/>
                <a:ea typeface="Times New Roman" panose="02020603050405020304" pitchFamily="18" charset="0"/>
              </a:rPr>
              <a:t> kódu, </a:t>
            </a:r>
            <a:r>
              <a:rPr lang="sk-SK" sz="1800" dirty="0" err="1">
                <a:solidFill>
                  <a:srgbClr val="222222"/>
                </a:solidFill>
                <a:effectLst/>
                <a:latin typeface="Segoe UI" panose="020B0502040204020203" pitchFamily="34" charset="0"/>
                <a:ea typeface="Times New Roman" panose="02020603050405020304" pitchFamily="18" charset="0"/>
              </a:rPr>
              <a:t>verzí</a:t>
            </a:r>
            <a:r>
              <a:rPr lang="sk-SK" sz="1800" dirty="0">
                <a:solidFill>
                  <a:srgbClr val="222222"/>
                </a:solidFill>
                <a:effectLst/>
                <a:latin typeface="Segoe UI" panose="020B0502040204020203" pitchFamily="34" charset="0"/>
                <a:ea typeface="Times New Roman" panose="02020603050405020304" pitchFamily="18" charset="0"/>
              </a:rPr>
              <a:t> softwaru a cestovní mapy platformy. Software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je k </a:t>
            </a:r>
            <a:r>
              <a:rPr lang="sk-SK" sz="1800" dirty="0" err="1">
                <a:solidFill>
                  <a:srgbClr val="222222"/>
                </a:solidFill>
                <a:effectLst/>
                <a:latin typeface="Segoe UI" panose="020B0502040204020203" pitchFamily="34" charset="0"/>
                <a:ea typeface="Times New Roman" panose="02020603050405020304" pitchFamily="18" charset="0"/>
              </a:rPr>
              <a:t>dispozici</a:t>
            </a:r>
            <a:r>
              <a:rPr lang="sk-SK" sz="1800" dirty="0">
                <a:solidFill>
                  <a:srgbClr val="222222"/>
                </a:solidFill>
                <a:effectLst/>
                <a:latin typeface="Segoe UI" panose="020B0502040204020203" pitchFamily="34" charset="0"/>
                <a:ea typeface="Times New Roman" panose="02020603050405020304" pitchFamily="18" charset="0"/>
              </a:rPr>
              <a:t> pod </a:t>
            </a:r>
            <a:r>
              <a:rPr lang="sk-SK" sz="1800" dirty="0" err="1">
                <a:solidFill>
                  <a:srgbClr val="222222"/>
                </a:solidFill>
                <a:effectLst/>
                <a:latin typeface="Segoe UI" panose="020B0502040204020203" pitchFamily="34" charset="0"/>
                <a:ea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Apache 2. FOLIO </a:t>
            </a:r>
            <a:r>
              <a:rPr lang="sk-SK" sz="1800" dirty="0" err="1">
                <a:solidFill>
                  <a:srgbClr val="222222"/>
                </a:solidFill>
                <a:effectLst/>
                <a:latin typeface="Segoe UI" panose="020B0502040204020203" pitchFamily="34" charset="0"/>
                <a:ea typeface="Times New Roman" panose="02020603050405020304" pitchFamily="18" charset="0"/>
              </a:rPr>
              <a:t>sídlí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Library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Foundation</a:t>
            </a:r>
            <a:r>
              <a:rPr lang="sk-SK" sz="1800" dirty="0">
                <a:solidFill>
                  <a:srgbClr val="222222"/>
                </a:solidFill>
                <a:effectLst/>
                <a:latin typeface="Segoe UI" panose="020B0502040204020203" pitchFamily="34" charset="0"/>
                <a:ea typeface="Times New Roman" panose="02020603050405020304" pitchFamily="18" charset="0"/>
              </a:rPr>
              <a:t>, 501(c) 3 neziskové </a:t>
            </a:r>
            <a:r>
              <a:rPr lang="sk-SK" sz="1800" dirty="0" err="1">
                <a:solidFill>
                  <a:srgbClr val="222222"/>
                </a:solidFill>
                <a:effectLst/>
                <a:latin typeface="Segoe UI" panose="020B0502040204020203" pitchFamily="34" charset="0"/>
                <a:ea typeface="Times New Roman" panose="02020603050405020304" pitchFamily="18" charset="0"/>
              </a:rPr>
              <a:t>organizaci</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22222"/>
                </a:solidFill>
                <a:effectLst/>
                <a:latin typeface="Segoe UI" panose="020B0502040204020203" pitchFamily="34" charset="0"/>
                <a:ea typeface="Times New Roman" panose="02020603050405020304" pitchFamily="18" charset="0"/>
              </a:rPr>
              <a:t>Viz</a:t>
            </a:r>
            <a:r>
              <a:rPr lang="sk-SK" sz="1800" dirty="0">
                <a:solidFill>
                  <a:srgbClr val="222222"/>
                </a:solidFill>
                <a:effectLst/>
                <a:latin typeface="Segoe UI" panose="020B0502040204020203" pitchFamily="34" charset="0"/>
                <a:ea typeface="Times New Roman" panose="02020603050405020304" pitchFamily="18" charset="0"/>
              </a:rPr>
              <a:t> </a:t>
            </a:r>
            <a:r>
              <a:rPr lang="sk-SK" sz="1800" u="sng" dirty="0">
                <a:solidFill>
                  <a:srgbClr val="3176D9"/>
                </a:solidFill>
                <a:effectLst/>
                <a:latin typeface="Segoe UI" panose="020B0502040204020203" pitchFamily="34" charset="0"/>
                <a:ea typeface="Times New Roman" panose="02020603050405020304" pitchFamily="18" charset="0"/>
                <a:hlinkClick r:id="rId3"/>
              </a:rPr>
              <a:t>licence Apache 2</a:t>
            </a:r>
            <a:r>
              <a:rPr lang="sk-SK" sz="1800" dirty="0">
                <a:solidFill>
                  <a:srgbClr val="222222"/>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43</a:t>
            </a:fld>
            <a:endParaRPr lang="sk-SK"/>
          </a:p>
        </p:txBody>
      </p:sp>
    </p:spTree>
    <p:extLst>
      <p:ext uri="{BB962C8B-B14F-4D97-AF65-F5344CB8AC3E}">
        <p14:creationId xmlns:p14="http://schemas.microsoft.com/office/powerpoint/2010/main" val="41091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Nové inštalácie ALMA a odchody z ALMA (2010-2023)</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44</a:t>
            </a:fld>
            <a:endParaRPr lang="sk-SK"/>
          </a:p>
        </p:txBody>
      </p:sp>
    </p:spTree>
    <p:extLst>
      <p:ext uri="{BB962C8B-B14F-4D97-AF65-F5344CB8AC3E}">
        <p14:creationId xmlns:p14="http://schemas.microsoft.com/office/powerpoint/2010/main" val="228620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Amazon Web </a:t>
            </a:r>
            <a:r>
              <a:rPr lang="sk-SK" b="1" dirty="0" err="1">
                <a:effectLst/>
              </a:rPr>
              <a:t>Services</a:t>
            </a:r>
            <a:r>
              <a:rPr lang="sk-SK" b="1" dirty="0">
                <a:effectLst/>
              </a:rPr>
              <a:t> </a:t>
            </a:r>
            <a:r>
              <a:rPr lang="sk-SK" dirty="0">
                <a:effectLst/>
              </a:rPr>
              <a:t>ponúka širokú škálu globálnych cloudových produktov vrátane výpočtových, úložných, databázových, analytických, sieťových, mobilných, vývojárskych nástrojov, nástrojov na správu, internetu vecí, zabezpečenia a podnikových aplikácií: na vyžiadanie, dostupné v priebehu niekoľkých sekúnd, s platením. -as-</a:t>
            </a:r>
            <a:r>
              <a:rPr lang="sk-SK" dirty="0" err="1">
                <a:effectLst/>
              </a:rPr>
              <a:t>you</a:t>
            </a:r>
            <a:r>
              <a:rPr lang="sk-SK" dirty="0">
                <a:effectLst/>
              </a:rPr>
              <a:t>-go </a:t>
            </a:r>
            <a:r>
              <a:rPr lang="sk-SK" dirty="0" err="1">
                <a:effectLst/>
              </a:rPr>
              <a:t>price</a:t>
            </a: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FOLIO: EBSCO </a:t>
            </a:r>
            <a:r>
              <a:rPr lang="sk-SK" dirty="0">
                <a:effectLst/>
              </a:rPr>
              <a:t>poskytuje implementačné a </a:t>
            </a:r>
            <a:r>
              <a:rPr lang="sk-SK" dirty="0" err="1">
                <a:effectLst/>
              </a:rPr>
              <a:t>hostingové</a:t>
            </a:r>
            <a:r>
              <a:rPr lang="sk-SK" dirty="0">
                <a:effectLst/>
              </a:rPr>
              <a:t> služby pre softvér s otvoreným zdrojovým kódom FOLIO, platformu knižničných služieb novej generácie, a zároveň aktívne prispieva k jeho ďalšiemu rozvoju. </a:t>
            </a:r>
          </a:p>
          <a:p>
            <a:endParaRPr lang="sk-SK" dirty="0"/>
          </a:p>
          <a:p>
            <a:r>
              <a:rPr lang="sk-SK" b="1" dirty="0"/>
              <a:t>Základy AWS</a:t>
            </a:r>
            <a:r>
              <a:rPr lang="sk-SK" dirty="0"/>
              <a:t>: </a:t>
            </a:r>
            <a:r>
              <a:rPr lang="sk-SK" dirty="0" err="1"/>
              <a:t>https</a:t>
            </a:r>
            <a:r>
              <a:rPr lang="sk-SK" dirty="0"/>
              <a:t>://</a:t>
            </a:r>
            <a:r>
              <a:rPr lang="sk-SK" dirty="0" err="1"/>
              <a:t>www.simplilearn.com</a:t>
            </a:r>
            <a:r>
              <a:rPr lang="sk-SK" dirty="0"/>
              <a:t>/</a:t>
            </a:r>
            <a:r>
              <a:rPr lang="sk-SK" dirty="0" err="1"/>
              <a:t>tutorials</a:t>
            </a:r>
            <a:r>
              <a:rPr lang="sk-SK" dirty="0"/>
              <a:t>/</a:t>
            </a:r>
            <a:r>
              <a:rPr lang="sk-SK" dirty="0" err="1"/>
              <a:t>aws-tutorial</a:t>
            </a:r>
            <a:endParaRPr lang="sk-SK" dirty="0"/>
          </a:p>
          <a:p>
            <a:endParaRPr lang="sk-SK" dirty="0"/>
          </a:p>
          <a:p>
            <a:r>
              <a:rPr lang="sk-SK" dirty="0"/>
              <a:t>FOLIO (skratka pre </a:t>
            </a:r>
            <a:r>
              <a:rPr lang="sk-SK" i="1" dirty="0" err="1"/>
              <a:t>Future</a:t>
            </a:r>
            <a:r>
              <a:rPr lang="sk-SK" i="1" dirty="0"/>
              <a:t> Of </a:t>
            </a:r>
            <a:r>
              <a:rPr lang="sk-SK" i="1" dirty="0" err="1"/>
              <a:t>Libraries</a:t>
            </a:r>
            <a:r>
              <a:rPr lang="sk-SK" i="1" dirty="0"/>
              <a:t> </a:t>
            </a:r>
            <a:r>
              <a:rPr lang="sk-SK" i="1" dirty="0" err="1"/>
              <a:t>Is</a:t>
            </a:r>
            <a:r>
              <a:rPr lang="sk-SK" i="1" dirty="0"/>
              <a:t> </a:t>
            </a:r>
            <a:r>
              <a:rPr lang="sk-SK" i="1" dirty="0" err="1"/>
              <a:t>Open</a:t>
            </a:r>
            <a:r>
              <a:rPr lang="sk-SK" dirty="0"/>
              <a:t>)</a:t>
            </a:r>
          </a:p>
          <a:p>
            <a:endParaRPr lang="sk-SK" dirty="0"/>
          </a:p>
          <a:p>
            <a:r>
              <a:rPr lang="sk-SK" b="1" dirty="0" err="1"/>
              <a:t>Chauhan</a:t>
            </a:r>
            <a:r>
              <a:rPr lang="sk-SK" b="1" dirty="0"/>
              <a:t>, </a:t>
            </a:r>
            <a:r>
              <a:rPr lang="sk-SK" b="1" dirty="0" err="1"/>
              <a:t>Satbir</a:t>
            </a:r>
            <a:r>
              <a:rPr lang="sk-SK" b="1" dirty="0"/>
              <a:t> &amp; K., </a:t>
            </a:r>
            <a:r>
              <a:rPr lang="sk-SK" b="1" dirty="0" err="1"/>
              <a:t>Kandhasamy</a:t>
            </a:r>
            <a:r>
              <a:rPr lang="sk-SK" b="1" dirty="0"/>
              <a:t> &amp; N., </a:t>
            </a:r>
            <a:r>
              <a:rPr lang="sk-SK" b="1" dirty="0" err="1"/>
              <a:t>Sakthivel</a:t>
            </a:r>
            <a:r>
              <a:rPr lang="sk-SK" dirty="0"/>
              <a:t>. (2023). FOLIO: </a:t>
            </a:r>
            <a:r>
              <a:rPr lang="sk-SK" i="0" dirty="0" err="1"/>
              <a:t>The</a:t>
            </a:r>
            <a:r>
              <a:rPr lang="sk-SK" i="0" dirty="0"/>
              <a:t> </a:t>
            </a:r>
            <a:r>
              <a:rPr lang="sk-SK" i="0" dirty="0" err="1"/>
              <a:t>Future</a:t>
            </a:r>
            <a:r>
              <a:rPr lang="sk-SK" i="0" dirty="0"/>
              <a:t> of </a:t>
            </a:r>
            <a:r>
              <a:rPr lang="sk-SK" i="0" dirty="0" err="1"/>
              <a:t>Library</a:t>
            </a:r>
            <a:r>
              <a:rPr lang="sk-SK" i="0" dirty="0"/>
              <a:t> </a:t>
            </a:r>
            <a:r>
              <a:rPr lang="sk-SK" i="0" dirty="0" err="1"/>
              <a:t>is</a:t>
            </a:r>
            <a:r>
              <a:rPr lang="sk-SK" i="0" dirty="0"/>
              <a:t> </a:t>
            </a:r>
            <a:r>
              <a:rPr lang="sk-SK" i="0" dirty="0" err="1"/>
              <a:t>Open</a:t>
            </a:r>
            <a:r>
              <a:rPr lang="sk-SK" dirty="0"/>
              <a:t>. </a:t>
            </a:r>
            <a:r>
              <a:rPr lang="sk-SK" i="1" dirty="0"/>
              <a:t>SRELS </a:t>
            </a:r>
            <a:r>
              <a:rPr lang="sk-SK" i="1" dirty="0" err="1"/>
              <a:t>Journal</a:t>
            </a:r>
            <a:r>
              <a:rPr lang="sk-SK" i="1" dirty="0"/>
              <a:t> of </a:t>
            </a:r>
            <a:r>
              <a:rPr lang="sk-SK" i="1" dirty="0" err="1"/>
              <a:t>Information</a:t>
            </a:r>
            <a:r>
              <a:rPr lang="sk-SK" i="1" dirty="0"/>
              <a:t> Management</a:t>
            </a:r>
            <a:r>
              <a:rPr lang="sk-SK" dirty="0"/>
              <a:t>. 150-156. 10.17821/</a:t>
            </a:r>
            <a:r>
              <a:rPr lang="sk-SK" dirty="0" err="1"/>
              <a:t>srels</a:t>
            </a:r>
            <a:r>
              <a:rPr lang="sk-SK" dirty="0"/>
              <a:t>/2023/v60i3/171035. </a:t>
            </a:r>
          </a:p>
          <a:p>
            <a:r>
              <a:rPr lang="sk-SK" dirty="0" err="1"/>
              <a:t>https</a:t>
            </a:r>
            <a:r>
              <a:rPr lang="sk-SK" dirty="0"/>
              <a:t>://</a:t>
            </a:r>
            <a:r>
              <a:rPr lang="sk-SK" dirty="0" err="1"/>
              <a:t>www.researchgate.net</a:t>
            </a:r>
            <a:r>
              <a:rPr lang="sk-SK" dirty="0"/>
              <a:t>/</a:t>
            </a:r>
            <a:r>
              <a:rPr lang="sk-SK" dirty="0" err="1"/>
              <a:t>publication</a:t>
            </a:r>
            <a:r>
              <a:rPr lang="sk-SK" dirty="0"/>
              <a:t>/372146429_FOLIO_The_Future_of_Library_is_Open </a:t>
            </a:r>
          </a:p>
          <a:p>
            <a:endParaRPr lang="sk-SK" dirty="0"/>
          </a:p>
          <a:p>
            <a:r>
              <a:rPr lang="sk-SK" dirty="0"/>
              <a:t>„</a:t>
            </a:r>
            <a:r>
              <a:rPr lang="sk-SK" b="1" dirty="0"/>
              <a:t>Riziká pre FOLIO</a:t>
            </a:r>
            <a:r>
              <a:rPr lang="sk-SK" dirty="0"/>
              <a:t>: Hlavné obmedzenia FOLIO v jeho súčasnej podobe sú (ako bolo pozorované) – </a:t>
            </a:r>
          </a:p>
          <a:p>
            <a:r>
              <a:rPr lang="sk-SK" b="1" dirty="0"/>
              <a:t>	2. Zapojenie komerčných predajcov by mohlo v budúcnosti narušiť status FOLIO ako </a:t>
            </a:r>
            <a:r>
              <a:rPr lang="sk-SK" b="1" dirty="0" err="1"/>
              <a:t>open</a:t>
            </a:r>
            <a:r>
              <a:rPr lang="sk-SK" b="1" dirty="0"/>
              <a:t> </a:t>
            </a:r>
            <a:r>
              <a:rPr lang="sk-SK" b="1" dirty="0" err="1"/>
              <a:t>source</a:t>
            </a:r>
            <a:r>
              <a:rPr lang="sk-SK" b="1" dirty="0"/>
              <a:t>; </a:t>
            </a:r>
          </a:p>
          <a:p>
            <a:r>
              <a:rPr lang="sk-SK" b="1" dirty="0"/>
              <a:t>	</a:t>
            </a:r>
            <a:r>
              <a:rPr lang="sk-SK" dirty="0"/>
              <a:t>3. Implementácia FOLIO na produkčnej úrovni je pomerne náročná a vyžaduje si dobré technické pochopenie; </a:t>
            </a:r>
          </a:p>
          <a:p>
            <a:r>
              <a:rPr lang="sk-SK" dirty="0"/>
              <a:t>	4. Mnoho knižníc nemusí byť schopných splniť minimálne požiadavky na implementáciu FOLIO; </a:t>
            </a:r>
          </a:p>
          <a:p>
            <a:r>
              <a:rPr lang="sk-SK" b="1" dirty="0"/>
              <a:t>Základný hardvér: </a:t>
            </a:r>
            <a:r>
              <a:rPr lang="sk-SK" dirty="0"/>
              <a:t>Vysoké požiadavky na zdroje (jeden server s kontajnermi)</a:t>
            </a:r>
          </a:p>
          <a:p>
            <a:r>
              <a:rPr lang="sk-SK" dirty="0"/>
              <a:t>• Minimálne 24 GB RAM (40 GB RAM je odporúčané)</a:t>
            </a:r>
          </a:p>
          <a:p>
            <a:r>
              <a:rPr lang="sk-SK" dirty="0"/>
              <a:t>• 350 GB SSD</a:t>
            </a:r>
          </a:p>
          <a:p>
            <a:r>
              <a:rPr lang="sk-SK" dirty="0"/>
              <a:t>• 8-jadrový procesor</a:t>
            </a:r>
          </a:p>
          <a:p>
            <a:r>
              <a:rPr lang="sk-SK" dirty="0"/>
              <a:t>5. Neponúka veľa priestoru na lokalizáciu; tiež je malá podpora regionálnych jazykov resp. miestne variácie.</a:t>
            </a:r>
          </a:p>
          <a:p>
            <a:endParaRPr lang="sk-SK" b="1" dirty="0"/>
          </a:p>
          <a:p>
            <a:r>
              <a:rPr lang="sk-SK" b="1" dirty="0"/>
              <a:t>Záver: </a:t>
            </a:r>
            <a:r>
              <a:rPr lang="sk-SK" dirty="0"/>
              <a:t>Z hľadiska pracovnej sily, finančných zdrojov a strojov/materiálne zdroje, </a:t>
            </a:r>
            <a:r>
              <a:rPr lang="sk-SK" dirty="0" err="1"/>
              <a:t>open-source</a:t>
            </a:r>
            <a:r>
              <a:rPr lang="sk-SK" dirty="0"/>
              <a:t> softvér poskytuje to najlepšie riešenie pre knižnice, ktoré čelia rozpočtovým obmedzeniam. Knižnice zvyčajne používajú odlišný softvér pre rôzne služby. Pre úložiská možnosti zahŕňajú </a:t>
            </a:r>
            <a:r>
              <a:rPr lang="sk-SK" dirty="0" err="1"/>
              <a:t>DSpace</a:t>
            </a:r>
            <a:r>
              <a:rPr lang="sk-SK" dirty="0"/>
              <a:t> a </a:t>
            </a:r>
            <a:r>
              <a:rPr lang="sk-SK" dirty="0" err="1"/>
              <a:t>Eprints</a:t>
            </a:r>
            <a:r>
              <a:rPr lang="sk-SK" dirty="0"/>
              <a:t>; pre Systémy riadenia knižníc (LMS), existujú možnosti ako </a:t>
            </a:r>
            <a:r>
              <a:rPr lang="sk-SK" dirty="0" err="1"/>
              <a:t>Koha</a:t>
            </a:r>
            <a:r>
              <a:rPr lang="sk-SK" dirty="0"/>
              <a:t> a </a:t>
            </a:r>
            <a:r>
              <a:rPr lang="sk-SK" dirty="0" err="1"/>
              <a:t>Libsys</a:t>
            </a:r>
            <a:r>
              <a:rPr lang="sk-SK" dirty="0"/>
              <a:t>; a pre vyhľadávacie služby, knižnice</a:t>
            </a:r>
          </a:p>
          <a:p>
            <a:r>
              <a:rPr lang="sk-SK" dirty="0"/>
              <a:t>môže využívať EDS alebo </a:t>
            </a:r>
            <a:r>
              <a:rPr lang="sk-SK" dirty="0" err="1"/>
              <a:t>VuFind</a:t>
            </a:r>
            <a:r>
              <a:rPr lang="sk-SK" dirty="0"/>
              <a:t>. </a:t>
            </a:r>
          </a:p>
          <a:p>
            <a:r>
              <a:rPr lang="sk-SK" dirty="0"/>
              <a:t>Ako sa knižnice rozširujú a ponúkajú viac služieb, počet softvérových produktov, ktoré potrebujú sa môže tiež zvýšiť. Pri zachovaní veľkého počtu softvérových aplikácií ich zvládanie môže byť náročné a vyžaduje odbornosť. Tu nastupujú platformy knižničných služieb (LSP) ako FOLIO. FOLIO ponúka flexibilitu, vlastnosti, funkčnosť a udržateľnosť, ktoré prispievajú k tomu, že  "budúcnosť knižníc bude otvorená". </a:t>
            </a:r>
          </a:p>
          <a:p>
            <a:r>
              <a:rPr lang="sk-SK" dirty="0"/>
              <a:t>Zatiaľ čo súčasný Integrovaný Knižničný systém </a:t>
            </a:r>
            <a:r>
              <a:rPr lang="sk-SK" b="1" dirty="0"/>
              <a:t>(ILS) </a:t>
            </a:r>
            <a:r>
              <a:rPr lang="sk-SK" dirty="0"/>
              <a:t>sa pokúša pridať viacero modulov ako </a:t>
            </a:r>
            <a:r>
              <a:rPr lang="sk-SK" dirty="0" err="1"/>
              <a:t>Electronic</a:t>
            </a:r>
            <a:r>
              <a:rPr lang="sk-SK" dirty="0"/>
              <a:t> </a:t>
            </a:r>
            <a:r>
              <a:rPr lang="sk-SK" dirty="0" err="1"/>
              <a:t>Resource</a:t>
            </a:r>
            <a:r>
              <a:rPr lang="sk-SK" dirty="0"/>
              <a:t> Management (</a:t>
            </a:r>
            <a:r>
              <a:rPr lang="sk-SK" b="1" dirty="0"/>
              <a:t>ERM</a:t>
            </a:r>
            <a:r>
              <a:rPr lang="sk-SK" dirty="0"/>
              <a:t>) a tak riešiť situáciu, v prostredí v reálnom čase, môže bojovať udržiavať rovnakú infraštruktúru a architektúru ako FOLIO. V súčasnosti FOLIO nezahŕňa online </a:t>
            </a:r>
            <a:r>
              <a:rPr lang="sk-SK" dirty="0" err="1"/>
              <a:t>Public</a:t>
            </a:r>
            <a:r>
              <a:rPr lang="sk-SK" dirty="0"/>
              <a:t> Access </a:t>
            </a:r>
            <a:r>
              <a:rPr lang="sk-SK" dirty="0" err="1"/>
              <a:t>Catalog</a:t>
            </a:r>
            <a:r>
              <a:rPr lang="sk-SK" dirty="0"/>
              <a:t> (OPAC), ale tento problém bude vyriešený začlenením otvoreného zdroja </a:t>
            </a:r>
            <a:r>
              <a:rPr lang="sk-SK" dirty="0" err="1"/>
              <a:t>Searchwork</a:t>
            </a:r>
            <a:r>
              <a:rPr lang="sk-SK" dirty="0"/>
              <a:t> OPAC vyvinutý </a:t>
            </a:r>
            <a:r>
              <a:rPr lang="sk-SK" dirty="0" err="1"/>
              <a:t>Stanfordskou</a:t>
            </a:r>
            <a:r>
              <a:rPr lang="sk-SK" dirty="0"/>
              <a:t> univerzitou. Okrem toho prichádza na rad aplikácia umelej inteligencie v knižnici pričom sa o téme teraz diskutuje v komunite FOLIO aj v iných vznikajúcich LSP, čo naznačuje potenciál FOLIO stať sa primárnym softvérom pre všetky typy knižníc hlavne vďaka rastúcej dôvere v komunite knižníc.</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45</a:t>
            </a:fld>
            <a:endParaRPr lang="sk-SK"/>
          </a:p>
        </p:txBody>
      </p:sp>
    </p:spTree>
    <p:extLst>
      <p:ext uri="{BB962C8B-B14F-4D97-AF65-F5344CB8AC3E}">
        <p14:creationId xmlns:p14="http://schemas.microsoft.com/office/powerpoint/2010/main" val="96276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46</a:t>
            </a:fld>
            <a:endParaRPr lang="sk-SK"/>
          </a:p>
        </p:txBody>
      </p:sp>
    </p:spTree>
    <p:extLst>
      <p:ext uri="{BB962C8B-B14F-4D97-AF65-F5344CB8AC3E}">
        <p14:creationId xmlns:p14="http://schemas.microsoft.com/office/powerpoint/2010/main" val="3876688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365760" indent="-365760"/>
            <a:r>
              <a:rPr lang="sk-SK" sz="1800" b="1" kern="100" dirty="0">
                <a:solidFill>
                  <a:srgbClr val="000000"/>
                </a:solidFill>
                <a:effectLst/>
                <a:latin typeface="Arial" panose="020B0604020202020204" pitchFamily="34" charset="0"/>
              </a:rPr>
              <a:t>Architektúra FOLIO</a:t>
            </a:r>
          </a:p>
          <a:p>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Modulárna, moderná architektúra postavená pre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cloud</a:t>
            </a:r>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Kľúčovým architektonickým prvkom FOLIO je brána </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API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Špecifikácia základných webových služieb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je v súčasnej podobe zachytená v </a:t>
            </a:r>
            <a:r>
              <a:rPr lang="sk-SK" sz="1800" b="1" u="sng" spc="40" dirty="0">
                <a:solidFill>
                  <a:srgbClr val="D04800"/>
                </a:solidFill>
                <a:effectLst/>
                <a:latin typeface="Arial" panose="020B0604020202020204" pitchFamily="34" charset="0"/>
                <a:ea typeface="Times New Roman" panose="02020603050405020304" pitchFamily="18" charset="0"/>
                <a:cs typeface="Arial" panose="020B0604020202020204" pitchFamily="34" charset="0"/>
                <a:hlinkClick r:id="rId3"/>
              </a:rPr>
              <a:t>RAML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RESTful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API Modeling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Language</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Všetky požiadavky API sú smerované cez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do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backendových</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modulov.</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Moduly v ekosystéme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sú definované skôr z hľadiska ich správania (alebo inými slovami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zmluvy o rozhraní</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 než ich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obsahu</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čo znamená, že neexistuje presná definícia modulu ako balíka alebo archívu, napr. so základnou štruktúrou súborov štandardizovanou. Tieto detaily sú ponechané na implementáciu konkrétneho modulu (moduly na strane servera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môžu využívať akýkoľvek technologický zásobník). Niekedy moduly implementujú trvalé ukladanie, ale to nie je požiadavka modulu.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Používateľské rozhranie je vytvorené pomocou rámca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t>
            </a:r>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Chceme, aby moduly používateľského rozhrania tvorili integrovaný a konzistentný celok, a pomocou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ako jediného nástroja na strane klienta – ten úplne beží v prehliadači používateľa a využíva priamo služby FOLIO, a tak je vo FOLIO dosiahnutá požadovaná konzistenciu. Asi to nebude jediné rozhranie pre webové služby, ktoré tvoria FOLIO. Externé systémy budú tiež pôsobiť ako klienti služieb FOLIO a môžu sa zamerať priamo na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alebo sa môžu zamerať na „okrajový modul“, ktorý môže vykonávať úlohu, ako je konverzia protokolu (napr. Z39.50 na HTTPS).</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Práca modulov môže závisieť od aktivity prebiehajúcej inde v systéme. V týchto prípadoch sa pre moduly používa front správ na publikovanie alebo predplatenie tokov správ na koordináciu tejto práce. Tento prístup umožňuje FOLIO zachovať si svoju modularitu.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Okapi</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brána na správu a prevádzku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mikroslužieb</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4"/>
              </a:rPr>
              <a:t>https://github.com/folio-org/okapi/blob/master/doc/guide.md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je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sada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nástrojov na vytváranie jednostránkových webových aplikácií, v ktorých je možné spustiť moduly používateľského rozhrania FOLIO. Okrem toho, že je domovom </a:t>
            </a:r>
            <a:r>
              <a:rPr lang="sk-SK" sz="1800" u="sng" spc="20" dirty="0">
                <a:solidFill>
                  <a:srgbClr val="000000"/>
                </a:solidFill>
                <a:effectLst/>
                <a:latin typeface="Segoe UI" panose="020B0502040204020203" pitchFamily="34" charset="0"/>
                <a:ea typeface="Times New Roman" panose="02020603050405020304" pitchFamily="18" charset="0"/>
                <a:cs typeface="Courier New" panose="02070309020205020404" pitchFamily="49" charset="0"/>
                <a:hlinkClick r:id="rId5"/>
              </a:rPr>
              <a:t>rámca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toto úložisko slúži ako centrum pre zdieľanú dokumentáciu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6"/>
              </a:rPr>
              <a:t>https://github.com/folio-org/stripes/blob/master/README.md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47</a:t>
            </a:fld>
            <a:endParaRPr lang="sk-SK"/>
          </a:p>
        </p:txBody>
      </p:sp>
    </p:spTree>
    <p:extLst>
      <p:ext uri="{BB962C8B-B14F-4D97-AF65-F5344CB8AC3E}">
        <p14:creationId xmlns:p14="http://schemas.microsoft.com/office/powerpoint/2010/main" val="96545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Knižnice na Slovensku mali a stále ešte majú k dispozícii kvalitný ILS. </a:t>
            </a:r>
          </a:p>
          <a:p>
            <a:r>
              <a:rPr lang="sk-SK" dirty="0"/>
              <a:t>Dôležité je, že nadobudli skúsenosti s prácou v spoločnom prostredí. </a:t>
            </a:r>
          </a:p>
          <a:p>
            <a:r>
              <a:rPr lang="sk-SK" dirty="0"/>
              <a:t>Centralizovaný systém je orientovaný na používateľa. </a:t>
            </a:r>
          </a:p>
          <a:p>
            <a:r>
              <a:rPr lang="sk-SK" dirty="0"/>
              <a:t>Uľahčil poskytovanie služieb z centrálnej databázy (databáz) obsahujúcej </a:t>
            </a:r>
            <a:r>
              <a:rPr lang="sk-SK" dirty="0" err="1"/>
              <a:t>ca</a:t>
            </a:r>
            <a:r>
              <a:rPr lang="sk-SK" dirty="0"/>
              <a:t> 5 mil. </a:t>
            </a:r>
          </a:p>
          <a:p>
            <a:r>
              <a:rPr lang="sk-SK" dirty="0"/>
              <a:t>Záznamov. Stúpol počet návštev a počty výpožičiek.</a:t>
            </a:r>
          </a:p>
          <a:p>
            <a:endParaRPr lang="sk-SK" dirty="0"/>
          </a:p>
          <a:p>
            <a:r>
              <a:rPr lang="sk-SK" dirty="0"/>
              <a:t>Chýba duch spolupatričnosti knižníc -  absentuje snaha o kooperáciu a integráciu na úrovni krajiny</a:t>
            </a:r>
          </a:p>
          <a:p>
            <a:r>
              <a:rPr lang="sk-SK" dirty="0"/>
              <a:t>Chýba kritické myslenie a duch inovácií a snaha komunity knihovníkov o modernizáciu knižničného systému</a:t>
            </a:r>
          </a:p>
          <a:p>
            <a:r>
              <a:rPr lang="sk-SK" dirty="0"/>
              <a:t>Chýba líder, ktorý by riadil proces zmien.</a:t>
            </a:r>
          </a:p>
          <a:p>
            <a:endParaRPr lang="sk-SK" dirty="0"/>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6</a:t>
            </a:fld>
            <a:endParaRPr lang="sk-SK"/>
          </a:p>
        </p:txBody>
      </p:sp>
    </p:spTree>
    <p:extLst>
      <p:ext uri="{BB962C8B-B14F-4D97-AF65-F5344CB8AC3E}">
        <p14:creationId xmlns:p14="http://schemas.microsoft.com/office/powerpoint/2010/main" val="2345733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48</a:t>
            </a:fld>
            <a:endParaRPr lang="sk-SK"/>
          </a:p>
        </p:txBody>
      </p:sp>
    </p:spTree>
    <p:extLst>
      <p:ext uri="{BB962C8B-B14F-4D97-AF65-F5344CB8AC3E}">
        <p14:creationId xmlns:p14="http://schemas.microsoft.com/office/powerpoint/2010/main" val="3372796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49</a:t>
            </a:fld>
            <a:endParaRPr lang="sk-SK"/>
          </a:p>
        </p:txBody>
      </p:sp>
    </p:spTree>
    <p:extLst>
      <p:ext uri="{BB962C8B-B14F-4D97-AF65-F5344CB8AC3E}">
        <p14:creationId xmlns:p14="http://schemas.microsoft.com/office/powerpoint/2010/main" val="2057856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Osobná preferencia: RERO+. Platforma je zaujímavá z hľadiska trendových profesionálnych knihovníckych inovácií</a:t>
            </a:r>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52</a:t>
            </a:fld>
            <a:endParaRPr lang="sk-SK"/>
          </a:p>
        </p:txBody>
      </p:sp>
    </p:spTree>
    <p:extLst>
      <p:ext uri="{BB962C8B-B14F-4D97-AF65-F5344CB8AC3E}">
        <p14:creationId xmlns:p14="http://schemas.microsoft.com/office/powerpoint/2010/main" val="813189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6C757D"/>
                </a:solidFill>
                <a:effectLst/>
                <a:latin typeface="Segoe UI" panose="020B0502040204020203" pitchFamily="34" charset="0"/>
                <a:ea typeface="Times New Roman" panose="02020603050405020304" pitchFamily="18" charset="0"/>
              </a:rPr>
              <a:t>LSP RERO+ prešiel z formátu MARC21 na formát JSON.</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Ukážka obsahuje ekvivalenty </a:t>
            </a:r>
            <a:r>
              <a:rPr lang="sk-SK" sz="1800" dirty="0" err="1">
                <a:solidFill>
                  <a:srgbClr val="6C757D"/>
                </a:solidFill>
                <a:effectLst/>
                <a:latin typeface="Segoe UI" panose="020B0502040204020203" pitchFamily="34" charset="0"/>
                <a:ea typeface="Times New Roman" panose="02020603050405020304" pitchFamily="18" charset="0"/>
              </a:rPr>
              <a:t>Bibframe</a:t>
            </a:r>
            <a:r>
              <a:rPr lang="sk-SK" sz="1800" dirty="0">
                <a:solidFill>
                  <a:srgbClr val="6C757D"/>
                </a:solidFill>
                <a:effectLst/>
                <a:latin typeface="Segoe UI" panose="020B0502040204020203" pitchFamily="34" charset="0"/>
                <a:ea typeface="Times New Roman" panose="02020603050405020304" pitchFamily="18" charset="0"/>
              </a:rPr>
              <a:t>, JSON, MARC21 ako aj povinnosť a voliteľnosť dát.</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Posledná aktualizácia: 10.08.2023</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predstavuje všetky polia katalogizácie dokumentov, ktoré ponúka RERO ILS. Podrobnosti o formáte, názvoch a štruktúre polí (založené na </a:t>
            </a:r>
            <a:r>
              <a:rPr lang="sk-SK" sz="1800" u="sng" dirty="0">
                <a:solidFill>
                  <a:srgbClr val="007BFF"/>
                </a:solidFill>
                <a:effectLst/>
                <a:latin typeface="Segoe UI" panose="020B0502040204020203" pitchFamily="34" charset="0"/>
                <a:ea typeface="Times New Roman" panose="02020603050405020304" pitchFamily="18" charset="0"/>
                <a:hlinkClick r:id="rId3"/>
              </a:rPr>
              <a:t>Bibframe 2.0</a:t>
            </a:r>
            <a:r>
              <a:rPr lang="sk-SK" sz="1800" dirty="0">
                <a:solidFill>
                  <a:srgbClr val="212529"/>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tiež špecifikuje pravidlá a postupy katalogizácie (na základe </a:t>
            </a:r>
            <a:r>
              <a:rPr lang="sk-SK" sz="1800" u="sng" dirty="0">
                <a:solidFill>
                  <a:srgbClr val="007BFF"/>
                </a:solidFill>
                <a:effectLst/>
                <a:latin typeface="Segoe UI" panose="020B0502040204020203" pitchFamily="34" charset="0"/>
                <a:ea typeface="Times New Roman" panose="02020603050405020304" pitchFamily="18" charset="0"/>
                <a:hlinkClick r:id="rId4"/>
              </a:rPr>
              <a:t>RDA</a:t>
            </a:r>
            <a:r>
              <a:rPr lang="sk-SK" sz="1800" dirty="0">
                <a:solidFill>
                  <a:srgbClr val="212529"/>
                </a:solidFill>
                <a:effectLst/>
                <a:latin typeface="Segoe UI" panose="020B0502040204020203" pitchFamily="34" charset="0"/>
                <a:ea typeface="Times New Roman" panose="02020603050405020304" pitchFamily="18" charset="0"/>
              </a:rPr>
              <a:t> ) platné v rámci </a:t>
            </a:r>
            <a:r>
              <a:rPr lang="sk-SK" sz="1800" u="sng" dirty="0">
                <a:solidFill>
                  <a:srgbClr val="007BFF"/>
                </a:solidFill>
                <a:effectLst/>
                <a:latin typeface="Segoe UI" panose="020B0502040204020203" pitchFamily="34" charset="0"/>
                <a:ea typeface="Times New Roman" panose="02020603050405020304" pitchFamily="18" charset="0"/>
                <a:hlinkClick r:id="rId5"/>
              </a:rPr>
              <a:t>siete RERO+</a:t>
            </a:r>
            <a:r>
              <a:rPr lang="sk-SK" sz="1800" dirty="0">
                <a:solidFill>
                  <a:srgbClr val="212529"/>
                </a:solidFill>
                <a:effectLst/>
                <a:latin typeface="Segoe UI" panose="020B0502040204020203" pitchFamily="34" charset="0"/>
                <a:ea typeface="Times New Roman" panose="02020603050405020304" pitchFamily="18" charset="0"/>
              </a:rPr>
              <a:t> . Tieto pravidlá môžu byť odlišné v iných sieťach/inštanciách využívajúcich RERO ILS.</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53</a:t>
            </a:fld>
            <a:endParaRPr lang="sk-SK"/>
          </a:p>
        </p:txBody>
      </p:sp>
    </p:spTree>
    <p:extLst>
      <p:ext uri="{BB962C8B-B14F-4D97-AF65-F5344CB8AC3E}">
        <p14:creationId xmlns:p14="http://schemas.microsoft.com/office/powerpoint/2010/main" val="4081921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742950" lvl="1" indent="-285750">
              <a:buFont typeface="+mj-lt"/>
              <a:buAutoNum type="arabicPeriod"/>
            </a:pPr>
            <a:r>
              <a:rPr lang="sk-SK" sz="1800" b="1" kern="100" dirty="0">
                <a:solidFill>
                  <a:srgbClr val="212529"/>
                </a:solidFill>
                <a:effectLst/>
                <a:latin typeface="Segoe UI" panose="020B0502040204020203" pitchFamily="34" charset="0"/>
              </a:rPr>
              <a:t>LSP RERO+ je postavený na FRBR a LRM</a:t>
            </a:r>
            <a:endParaRPr lang="sk-SK" sz="1800" b="1" kern="100" dirty="0">
              <a:solidFill>
                <a:srgbClr val="222222"/>
              </a:solidFill>
              <a:effectLst/>
              <a:latin typeface="Segoe UI" panose="020B0502040204020203" pitchFamily="34" charset="0"/>
            </a:endParaRPr>
          </a:p>
          <a:p>
            <a:r>
              <a:rPr lang="sk-SK" sz="1200" dirty="0">
                <a:solidFill>
                  <a:srgbClr val="212529"/>
                </a:solidFill>
                <a:effectLst/>
                <a:latin typeface="Segoe UI" panose="020B0502040204020203" pitchFamily="34" charset="0"/>
                <a:ea typeface="Times New Roman" panose="02020603050405020304" pitchFamily="18" charset="0"/>
              </a:rPr>
              <a:t>Povinné políčka</a:t>
            </a:r>
            <a:endParaRPr lang="sk-SK" sz="1200" dirty="0">
              <a:effectLst/>
              <a:latin typeface="Times New Roman" panose="02020603050405020304" pitchFamily="18" charset="0"/>
              <a:ea typeface="Times New Roman" panose="02020603050405020304" pitchFamily="18" charset="0"/>
            </a:endParaRPr>
          </a:p>
          <a:p>
            <a:pPr marL="274320" indent="-274320" algn="just">
              <a:spcBef>
                <a:spcPts val="2400"/>
              </a:spcBef>
              <a:spcAft>
                <a:spcPts val="600"/>
              </a:spcAft>
            </a:pPr>
            <a:r>
              <a:rPr lang="sk-SK" sz="1400" b="1" u="sng" kern="0" dirty="0">
                <a:solidFill>
                  <a:srgbClr val="0000FF"/>
                </a:solidFill>
                <a:effectLst/>
                <a:latin typeface="Calibri" panose="020F0502020204030204" pitchFamily="34" charset="0"/>
                <a:cs typeface="Times New Roman" panose="02020603050405020304" pitchFamily="18" charset="0"/>
              </a:rPr>
              <a:t>Entita WORK</a:t>
            </a:r>
            <a:r>
              <a:rPr lang="sk-SK" sz="1400" b="1" kern="0" dirty="0">
                <a:effectLst/>
                <a:latin typeface="Calibri" panose="020F0502020204030204" pitchFamily="34" charset="0"/>
                <a:cs typeface="Times New Roman" panose="02020603050405020304" pitchFamily="18" charset="0"/>
              </a:rPr>
              <a:t> (DIELO; DÍLO)</a:t>
            </a: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3"/>
              </a:rPr>
              <a:t>Klasifikácia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4"/>
              </a:rPr>
              <a:t>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6"/>
              </a:rPr>
              <a:t>Príspevok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Chronologické pokrytie obsahu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7"/>
              </a:rPr>
              <a:t>Informácie o diplomovej alebo dizertačnej práci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8"/>
              </a:rPr>
              <a:t>Jazyk reprezentatívneho vyjadrovania (pôvodný 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9"/>
              </a:rPr>
              <a:t>Periodicita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0"/>
              </a:rPr>
              <a:t>prístupový bod funguje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1"/>
              </a:rPr>
              <a:t>Predchádza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2"/>
              </a:rPr>
              <a:t>Nasledovaný</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3"/>
              </a:rPr>
              <a:t>Predmet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4"/>
              </a:rPr>
              <a:t>Predmet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5"/>
              </a:rPr>
              <a:t>Extra príplatok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6"/>
              </a:rPr>
              <a:t>Doplnok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7"/>
              </a:rPr>
              <a:t>Pôvodný 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18"/>
              </a:rPr>
              <a:t>Typ dokumentu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EXPRESSION (Vyjadrenie, </a:t>
            </a:r>
            <a:r>
              <a:rPr lang="sk-SK" sz="1400" b="1" u="sng" kern="0" dirty="0" err="1">
                <a:solidFill>
                  <a:srgbClr val="0000FF"/>
                </a:solidFill>
                <a:effectLst/>
                <a:latin typeface="Calibri" panose="020F0502020204030204" pitchFamily="34" charset="0"/>
                <a:cs typeface="Times New Roman" panose="02020603050405020304" pitchFamily="18" charset="0"/>
              </a:rPr>
              <a:t>Vyjádření</a:t>
            </a:r>
            <a:r>
              <a:rPr lang="sk-SK" sz="1400" b="1" u="sng" kern="0" dirty="0">
                <a:solidFill>
                  <a:srgbClr val="0000FF"/>
                </a:solidFill>
                <a:effectLst/>
                <a:latin typeface="Calibri" panose="020F0502020204030204" pitchFamily="34" charset="0"/>
                <a:cs typeface="Times New Roman" panose="02020603050405020304" pitchFamily="18" charset="0"/>
              </a:rPr>
              <a:t>)</a:t>
            </a:r>
            <a:endParaRPr lang="sk-SK" sz="1400" b="1" kern="0" dirty="0">
              <a:effectLst/>
              <a:latin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9"/>
              </a:rPr>
              <a:t>Farebný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0"/>
              </a:rPr>
              <a:t>Ilustratívny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1"/>
              </a:rPr>
              <a:t>Ďalší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Mapové údaje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2"/>
              </a:rPr>
              <a:t>Trvanie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Rebrík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3"/>
              </a:rPr>
              <a:t>pohlavie, forma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4"/>
              </a:rPr>
              <a:t>Pohlavie, formulár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25"/>
              </a:rPr>
              <a:t>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6"/>
              </a:rPr>
              <a:t>Cieľové publikum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7"/>
              </a:rPr>
              <a:t>Zhrnutie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MANIFESTATION (VYKONANIE, PROVEDENÍ)</a:t>
            </a:r>
            <a:endParaRPr lang="sk-SK" sz="1400" b="1" kern="0" dirty="0">
              <a:effectLst/>
              <a:latin typeface="Calibri" panose="020F0502020204030204" pitchFamily="34" charset="0"/>
              <a:cs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8"/>
              </a:rPr>
              <a:t>URL adresa</a:t>
            </a:r>
            <a:endParaRPr lang="sk-SK"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Iné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9"/>
              </a:rPr>
              <a:t>Podmienky používania a prístupu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0"/>
              </a:rPr>
              <a:t>dátum autorských práv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1"/>
              </a:rPr>
              <a:t>Rozmery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2"/>
              </a:rPr>
              <a:t>Bibliografický formát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3"/>
              </a:rPr>
              <a:t>Identifikátor</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Materiálny význam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4"/>
              </a:rPr>
              <a:t>Súvisiace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5"/>
              </a:rPr>
              <a:t>Upozornenie na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6"/>
              </a:rPr>
              <a:t>Výpis zbierky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7"/>
              </a:rPr>
              <a:t>Vyhlásenie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8"/>
              </a:rPr>
              <a:t>Spôsob akvizície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39"/>
              </a:rPr>
              <a:t>Spôsob publikovania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0"/>
              </a:rPr>
              <a:t>Spôsob výroby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1"/>
              </a:rPr>
              <a:t>Poznámka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2"/>
              </a:rPr>
              <a:t>Poznámka k vyhláseniu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3"/>
              </a:rPr>
              <a:t>Poradové číslovanie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4"/>
              </a:rPr>
              <a:t>Výroba, publikácia, distribúcia, distribúcia, výroba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5"/>
              </a:rPr>
              <a:t>Publikované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Publikované aj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6"/>
              </a:rPr>
              <a:t>Reprodukcia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7"/>
              </a:rPr>
              <a:t>Reprodukované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8"/>
              </a:rPr>
              <a:t>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9"/>
              </a:rPr>
              <a:t>Typ obsahu, média, materiálna podpora</a:t>
            </a:r>
            <a:endParaRPr lang="sk-SK" sz="1200" dirty="0">
              <a:solidFill>
                <a:srgbClr val="212529"/>
              </a:solidFill>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54</a:t>
            </a:fld>
            <a:endParaRPr lang="sk-SK"/>
          </a:p>
        </p:txBody>
      </p:sp>
    </p:spTree>
    <p:extLst>
      <p:ext uri="{BB962C8B-B14F-4D97-AF65-F5344CB8AC3E}">
        <p14:creationId xmlns:p14="http://schemas.microsoft.com/office/powerpoint/2010/main" val="318293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56</a:t>
            </a:fld>
            <a:endParaRPr lang="sk-SK"/>
          </a:p>
        </p:txBody>
      </p:sp>
    </p:spTree>
    <p:extLst>
      <p:ext uri="{BB962C8B-B14F-4D97-AF65-F5344CB8AC3E}">
        <p14:creationId xmlns:p14="http://schemas.microsoft.com/office/powerpoint/2010/main" val="429767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57</a:t>
            </a:fld>
            <a:endParaRPr lang="sk-SK"/>
          </a:p>
        </p:txBody>
      </p:sp>
    </p:spTree>
    <p:extLst>
      <p:ext uri="{BB962C8B-B14F-4D97-AF65-F5344CB8AC3E}">
        <p14:creationId xmlns:p14="http://schemas.microsoft.com/office/powerpoint/2010/main" val="174095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58</a:t>
            </a:fld>
            <a:endParaRPr lang="sk-SK"/>
          </a:p>
        </p:txBody>
      </p:sp>
    </p:spTree>
    <p:extLst>
      <p:ext uri="{BB962C8B-B14F-4D97-AF65-F5344CB8AC3E}">
        <p14:creationId xmlns:p14="http://schemas.microsoft.com/office/powerpoint/2010/main" val="3291914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59</a:t>
            </a:fld>
            <a:endParaRPr lang="sk-SK"/>
          </a:p>
        </p:txBody>
      </p:sp>
    </p:spTree>
    <p:extLst>
      <p:ext uri="{BB962C8B-B14F-4D97-AF65-F5344CB8AC3E}">
        <p14:creationId xmlns:p14="http://schemas.microsoft.com/office/powerpoint/2010/main" val="260065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7</a:t>
            </a:fld>
            <a:endParaRPr lang="sk-SK"/>
          </a:p>
        </p:txBody>
      </p:sp>
    </p:spTree>
    <p:extLst>
      <p:ext uri="{BB962C8B-B14F-4D97-AF65-F5344CB8AC3E}">
        <p14:creationId xmlns:p14="http://schemas.microsoft.com/office/powerpoint/2010/main" val="191551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8</a:t>
            </a:fld>
            <a:endParaRPr lang="sk-SK"/>
          </a:p>
        </p:txBody>
      </p:sp>
    </p:spTree>
    <p:extLst>
      <p:ext uri="{BB962C8B-B14F-4D97-AF65-F5344CB8AC3E}">
        <p14:creationId xmlns:p14="http://schemas.microsoft.com/office/powerpoint/2010/main" val="135826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11</a:t>
            </a:fld>
            <a:endParaRPr lang="sk-SK"/>
          </a:p>
        </p:txBody>
      </p:sp>
    </p:spTree>
    <p:extLst>
      <p:ext uri="{BB962C8B-B14F-4D97-AF65-F5344CB8AC3E}">
        <p14:creationId xmlns:p14="http://schemas.microsoft.com/office/powerpoint/2010/main" val="414317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Existujúce systémy zastarávajú a nedokážu sa vyrovnať s novými výzvami </a:t>
            </a:r>
          </a:p>
          <a:p>
            <a:r>
              <a:rPr lang="sk-SK" b="0" i="0" u="none" strike="noStrike" dirty="0">
                <a:solidFill>
                  <a:srgbClr val="000000"/>
                </a:solidFill>
                <a:effectLst/>
                <a:latin typeface="Segoe UI Web (East European)"/>
              </a:rPr>
              <a:t>Potreba poskytovať lepšie služby vedeckej komunite Českej republiky v súlade so svetovými trendmi </a:t>
            </a:r>
          </a:p>
          <a:p>
            <a:r>
              <a:rPr lang="sk-SK" b="0" i="0" u="none" strike="noStrike" dirty="0">
                <a:solidFill>
                  <a:srgbClr val="000000"/>
                </a:solidFill>
                <a:effectLst/>
                <a:latin typeface="Segoe UI Web (East European)"/>
              </a:rPr>
              <a:t>Príležitosť nastaviť systémové možnosti na efektívnejšiu spoluprácu s knižnicami a zlepšenie služieb zákazníkom.</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13</a:t>
            </a:fld>
            <a:endParaRPr lang="sk-SK"/>
          </a:p>
        </p:txBody>
      </p:sp>
    </p:spTree>
    <p:extLst>
      <p:ext uri="{BB962C8B-B14F-4D97-AF65-F5344CB8AC3E}">
        <p14:creationId xmlns:p14="http://schemas.microsoft.com/office/powerpoint/2010/main" val="25547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V súčasnosti prebiehajú predbežné konzultácie so spoločnosťami Ex Libris/</a:t>
            </a:r>
            <a:r>
              <a:rPr lang="sk-SK" b="0" i="0" u="none" strike="noStrike" dirty="0" err="1">
                <a:solidFill>
                  <a:srgbClr val="000000"/>
                </a:solidFill>
                <a:effectLst/>
                <a:latin typeface="Segoe UI Web (East European)"/>
              </a:rPr>
              <a:t>Clarivates</a:t>
            </a:r>
            <a:r>
              <a:rPr lang="sk-SK" b="0" i="0" u="none" strike="noStrike" dirty="0">
                <a:solidFill>
                  <a:srgbClr val="000000"/>
                </a:solidFill>
                <a:effectLst/>
                <a:latin typeface="Segoe UI Web (East European)"/>
              </a:rPr>
              <a:t>; ak je Alma + </a:t>
            </a:r>
            <a:r>
              <a:rPr lang="sk-SK" b="0" i="0" u="none" strike="noStrike" dirty="0" err="1">
                <a:solidFill>
                  <a:srgbClr val="000000"/>
                </a:solidFill>
                <a:effectLst/>
                <a:latin typeface="Segoe UI Web (East European)"/>
              </a:rPr>
              <a:t>Primo</a:t>
            </a:r>
            <a:r>
              <a:rPr lang="sk-SK" b="0" i="0" u="none" strike="noStrike" dirty="0">
                <a:solidFill>
                  <a:srgbClr val="000000"/>
                </a:solidFill>
                <a:effectLst/>
                <a:latin typeface="Segoe UI Web (East European)"/>
              </a:rPr>
              <a:t> vybraný vo verejnej súťaži, podľa CARDS "v súčasnosti najpokročilejší a najzavedenejší produkt v Európe" </a:t>
            </a:r>
            <a:r>
              <a:rPr lang="sk-SK" b="0" i="0" u="none" strike="noStrike" dirty="0" err="1">
                <a:solidFill>
                  <a:srgbClr val="000000"/>
                </a:solidFill>
                <a:effectLst/>
                <a:latin typeface="Segoe UI Web (East European)"/>
              </a:rPr>
              <a:t>Cosmotron</a:t>
            </a:r>
            <a:r>
              <a:rPr lang="sk-SK" b="0" i="0" u="none" strike="noStrike" dirty="0">
                <a:solidFill>
                  <a:srgbClr val="000000"/>
                </a:solidFill>
                <a:effectLst/>
                <a:latin typeface="Segoe UI Web (East European)"/>
              </a:rPr>
              <a:t> – EBSCO, ktorý plánuje používať OSS FOLIO.</a:t>
            </a:r>
          </a:p>
          <a:p>
            <a:r>
              <a:rPr lang="sk-SK" b="0" i="0" u="none" strike="noStrike" dirty="0">
                <a:solidFill>
                  <a:srgbClr val="000000"/>
                </a:solidFill>
                <a:effectLst/>
                <a:latin typeface="Segoe UI Web (East European)"/>
              </a:rPr>
              <a:t>Stanovisko: </a:t>
            </a:r>
          </a:p>
          <a:p>
            <a:r>
              <a:rPr lang="sk-SK" b="0" i="0" u="none" strike="noStrike" dirty="0">
                <a:solidFill>
                  <a:srgbClr val="000000"/>
                </a:solidFill>
                <a:effectLst/>
                <a:latin typeface="Segoe UI Web (East European)"/>
              </a:rPr>
              <a:t>CARDS je nepochybne správny a aktuálny koncept, pretože: </a:t>
            </a:r>
          </a:p>
          <a:p>
            <a:pPr marL="342900" indent="-342900">
              <a:buAutoNum type="arabicParenR"/>
            </a:pPr>
            <a:r>
              <a:rPr lang="sk-SK" b="0" i="0" u="none" strike="noStrike" dirty="0">
                <a:solidFill>
                  <a:srgbClr val="000000"/>
                </a:solidFill>
                <a:effectLst/>
                <a:latin typeface="Segoe UI Web (East European)"/>
              </a:rPr>
              <a:t>Predpokladá efektívnu centralizáciu služieb najdôležitejších knižníc v jednom spoločnom prostredí </a:t>
            </a:r>
          </a:p>
          <a:p>
            <a:pPr marL="342900" indent="-342900">
              <a:buAutoNum type="arabicParenR"/>
            </a:pPr>
            <a:r>
              <a:rPr lang="sk-SK" b="0" i="0" u="none" strike="noStrike" dirty="0">
                <a:solidFill>
                  <a:srgbClr val="000000"/>
                </a:solidFill>
                <a:effectLst/>
                <a:latin typeface="Segoe UI Web (East European)"/>
              </a:rPr>
              <a:t>Predpokladá nasadenie platformy LSP, ktorá integruje funkciu ILS </a:t>
            </a:r>
          </a:p>
          <a:p>
            <a:pPr marL="342900" indent="-342900">
              <a:buAutoNum type="arabicParenR"/>
            </a:pPr>
            <a:r>
              <a:rPr lang="sk-SK" b="0" i="0" u="none" strike="noStrike" dirty="0">
                <a:solidFill>
                  <a:srgbClr val="000000"/>
                </a:solidFill>
                <a:effectLst/>
                <a:latin typeface="Segoe UI Web (East European)"/>
              </a:rPr>
              <a:t>Predpokladá nasadenie vysoko kvalitného patentovaného produktu ALMA spoločnosti </a:t>
            </a:r>
            <a:r>
              <a:rPr lang="sk-SK" b="0" i="0" u="none" strike="noStrike" dirty="0" err="1">
                <a:solidFill>
                  <a:srgbClr val="000000"/>
                </a:solidFill>
                <a:effectLst/>
                <a:latin typeface="Segoe UI Web (East European)"/>
              </a:rPr>
              <a:t>ExLibris</a:t>
            </a:r>
            <a:r>
              <a:rPr lang="sk-SK" b="0" i="0" u="none" strike="noStrike" dirty="0">
                <a:solidFill>
                  <a:srgbClr val="000000"/>
                </a:solidFill>
                <a:effectLst/>
                <a:latin typeface="Segoe UI Web (East European)"/>
              </a:rPr>
              <a:t> </a:t>
            </a:r>
            <a:r>
              <a:rPr lang="sk-SK" b="0" i="0" u="none" strike="noStrike" dirty="0" err="1">
                <a:solidFill>
                  <a:srgbClr val="000000"/>
                </a:solidFill>
                <a:effectLst/>
                <a:latin typeface="Segoe UI Web (East European)"/>
              </a:rPr>
              <a:t>Clarivate</a:t>
            </a:r>
            <a:r>
              <a:rPr lang="sk-SK" b="0" i="0" u="none" strike="noStrike" dirty="0">
                <a:solidFill>
                  <a:srgbClr val="000000"/>
                </a:solidFill>
                <a:effectLst/>
                <a:latin typeface="Segoe UI Web (East European)"/>
              </a:rPr>
              <a:t> </a:t>
            </a:r>
          </a:p>
          <a:p>
            <a:pPr marL="342900" indent="-342900">
              <a:buAutoNum type="arabicParenR"/>
            </a:pPr>
            <a:r>
              <a:rPr lang="sk-SK" b="0" i="0" u="none" strike="noStrike" dirty="0">
                <a:solidFill>
                  <a:srgbClr val="000000"/>
                </a:solidFill>
                <a:effectLst/>
                <a:latin typeface="Segoe UI Web (East European)"/>
              </a:rPr>
              <a:t>Predpokladá vytvorenie komunity CARDIS </a:t>
            </a:r>
          </a:p>
          <a:p>
            <a:pPr marL="342900" indent="-342900">
              <a:buAutoNum type="arabicParenR"/>
            </a:pPr>
            <a:r>
              <a:rPr lang="sk-SK" b="0" i="0" u="none" strike="noStrike" dirty="0">
                <a:solidFill>
                  <a:srgbClr val="000000"/>
                </a:solidFill>
                <a:effectLst/>
                <a:latin typeface="Segoe UI Web (East European)"/>
              </a:rPr>
              <a:t>Predpokladá centralizovanú podporu a spoločné financovanie </a:t>
            </a:r>
          </a:p>
          <a:p>
            <a:pPr marL="342900" indent="-342900">
              <a:buAutoNum type="arabicParenR"/>
            </a:pPr>
            <a:r>
              <a:rPr lang="sk-SK" b="0" i="0" u="none" strike="noStrike" dirty="0">
                <a:solidFill>
                  <a:srgbClr val="000000"/>
                </a:solidFill>
                <a:effectLst/>
                <a:latin typeface="Segoe UI Web (East European)"/>
              </a:rPr>
              <a:t>Koncept je oficiálne podporovaný Ministerstvom školstva, mládeže a športu</a:t>
            </a:r>
          </a:p>
          <a:p>
            <a:pPr marL="342900" indent="-342900">
              <a:buAutoNum type="arabicParenR"/>
            </a:pPr>
            <a:endParaRPr lang="sk-SK" b="0" i="0" u="none" strike="noStrike" dirty="0">
              <a:solidFill>
                <a:srgbClr val="000000"/>
              </a:solidFill>
              <a:effectLst/>
              <a:latin typeface="Segoe UI Web (East European)"/>
            </a:endParaRPr>
          </a:p>
          <a:p>
            <a:pPr marL="342900" indent="-342900">
              <a:buAutoNum type="arabicParenR"/>
            </a:pPr>
            <a:r>
              <a:rPr lang="sk-SK" b="0" i="0" u="none" strike="noStrike" dirty="0">
                <a:solidFill>
                  <a:srgbClr val="000000"/>
                </a:solidFill>
                <a:effectLst/>
                <a:latin typeface="Segoe UI Web (East European)"/>
              </a:rPr>
              <a:t>Poznámky: </a:t>
            </a:r>
          </a:p>
          <a:p>
            <a:pPr marL="342900" indent="-342900">
              <a:buAutoNum type="arabicParenR"/>
            </a:pPr>
            <a:r>
              <a:rPr lang="sk-SK" b="0" i="0" u="none" strike="noStrike" dirty="0">
                <a:solidFill>
                  <a:srgbClr val="000000"/>
                </a:solidFill>
                <a:effectLst/>
                <a:latin typeface="Segoe UI Web (East European)"/>
              </a:rPr>
              <a:t>Ide o dôležitú iniciatívu NTK podporovanú ministerstvom školstva, mládeže a športu. </a:t>
            </a:r>
          </a:p>
          <a:p>
            <a:pPr marL="342900" indent="-342900">
              <a:buAutoNum type="arabicParenR"/>
            </a:pPr>
            <a:r>
              <a:rPr lang="sk-SK" b="0" i="0" u="none" strike="noStrike" dirty="0">
                <a:solidFill>
                  <a:srgbClr val="000000"/>
                </a:solidFill>
                <a:effectLst/>
                <a:latin typeface="Segoe UI Web (East European)"/>
              </a:rPr>
              <a:t>Knižnice CARDIS však patria rôznym zriaďovateľom (ministerstvám, samosprávam, obciam...). </a:t>
            </a:r>
          </a:p>
          <a:p>
            <a:pPr marL="342900" indent="-342900">
              <a:buAutoNum type="arabicParenR"/>
            </a:pPr>
            <a:r>
              <a:rPr lang="sk-SK" b="0" i="0" u="none" strike="noStrike" dirty="0">
                <a:solidFill>
                  <a:srgbClr val="000000"/>
                </a:solidFill>
                <a:effectLst/>
                <a:latin typeface="Segoe UI Web (East European)"/>
              </a:rPr>
              <a:t>Prebehla nejaká komunikácia so zakladateľmi ohľadom materiálnych a finančných otázok? </a:t>
            </a:r>
          </a:p>
          <a:p>
            <a:pPr marL="342900" indent="-342900">
              <a:buAutoNum type="arabicParenR"/>
            </a:pPr>
            <a:r>
              <a:rPr lang="sk-SK" b="0" i="0" u="none" strike="noStrike" dirty="0">
                <a:solidFill>
                  <a:srgbClr val="000000"/>
                </a:solidFill>
                <a:effectLst/>
                <a:latin typeface="Segoe UI Web (East European)"/>
              </a:rPr>
              <a:t>Nebolo by vhodné propagovať CARDIS ako súčasť politiky na vládnej úrovni (napr. Digitálne Česko?) </a:t>
            </a:r>
          </a:p>
          <a:p>
            <a:pPr marL="342900" indent="-342900">
              <a:buAutoNum type="arabicParenR"/>
            </a:pPr>
            <a:r>
              <a:rPr lang="sk-SK" b="0" i="0" u="none" strike="noStrike" dirty="0">
                <a:solidFill>
                  <a:srgbClr val="000000"/>
                </a:solidFill>
                <a:effectLst/>
                <a:latin typeface="Segoe UI Web (East European)"/>
              </a:rPr>
              <a:t>Neviem, či NTK a partneri vykonali informačný prieskum o projekte a či sú k dispozícii výsledky? </a:t>
            </a:r>
          </a:p>
          <a:p>
            <a:pPr marL="342900" indent="-342900">
              <a:buAutoNum type="arabicParenR"/>
            </a:pPr>
            <a:r>
              <a:rPr lang="sk-SK" b="0" i="0" u="none" strike="noStrike" dirty="0">
                <a:solidFill>
                  <a:srgbClr val="000000"/>
                </a:solidFill>
                <a:effectLst/>
                <a:latin typeface="Segoe UI Web (East European)"/>
              </a:rPr>
              <a:t>Existuje pre projekt štúdia uskutočniteľnosti a analýza nákladov a prínosov? </a:t>
            </a:r>
          </a:p>
          <a:p>
            <a:pPr marL="342900" indent="-342900">
              <a:buAutoNum type="arabicParenR"/>
            </a:pPr>
            <a:r>
              <a:rPr lang="sk-SK" b="0" i="0" u="none" strike="noStrike" dirty="0">
                <a:solidFill>
                  <a:srgbClr val="000000"/>
                </a:solidFill>
                <a:effectLst/>
                <a:latin typeface="Segoe UI Web (East European)"/>
              </a:rPr>
              <a:t>Nákladový model? Forma organizácie? Nadácia? </a:t>
            </a:r>
          </a:p>
          <a:p>
            <a:pPr marL="342900" indent="-342900">
              <a:buAutoNum type="arabicParenR"/>
            </a:pPr>
            <a:r>
              <a:rPr lang="sk-SK" b="0" i="0" u="none" strike="noStrike" dirty="0">
                <a:solidFill>
                  <a:srgbClr val="000000"/>
                </a:solidFill>
                <a:effectLst/>
                <a:latin typeface="Segoe UI Web (East European)"/>
              </a:rPr>
              <a:t>Boli všetky alebo vybrané alternatívne LSP dostupné vo svete vecne a finančne overené v praxi? </a:t>
            </a:r>
          </a:p>
          <a:p>
            <a:pPr marL="342900" indent="-342900">
              <a:buAutoNum type="arabicParenR"/>
            </a:pPr>
            <a:r>
              <a:rPr lang="sk-SK" b="0" i="0" u="none" strike="noStrike" dirty="0">
                <a:solidFill>
                  <a:srgbClr val="000000"/>
                </a:solidFill>
                <a:effectLst/>
                <a:latin typeface="Segoe UI Web (East European)"/>
              </a:rPr>
              <a:t>Domnievam sa, že by bolo vhodné sprístupniť presnejšie údaje o očakávaných finančných nákladoch jednotlivých inštitúcií rozčlenené na položky za služby platforiem v prechodnej fáze a v prevádzke. </a:t>
            </a:r>
          </a:p>
          <a:p>
            <a:pPr marL="342900" indent="-342900">
              <a:buAutoNum type="arabicParenR"/>
            </a:pPr>
            <a:r>
              <a:rPr lang="sk-SK" b="0" i="0" u="none" strike="noStrike" dirty="0">
                <a:solidFill>
                  <a:srgbClr val="000000"/>
                </a:solidFill>
                <a:effectLst/>
                <a:latin typeface="Segoe UI Web (East European)"/>
              </a:rPr>
              <a:t>Je k dispozícii obchodný model? </a:t>
            </a:r>
          </a:p>
          <a:p>
            <a:pPr marL="342900" indent="-342900">
              <a:buAutoNum type="arabicParenR"/>
            </a:pPr>
            <a:r>
              <a:rPr lang="sk-SK" b="0" i="0" u="none" strike="noStrike" dirty="0">
                <a:solidFill>
                  <a:srgbClr val="000000"/>
                </a:solidFill>
                <a:effectLst/>
                <a:latin typeface="Segoe UI Web (East European)"/>
              </a:rPr>
              <a:t>Nehrozí, že výberom LSP ALMA budú knižnice uzamknuté u jedného dodávateľa na 15 rokov?</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14</a:t>
            </a:fld>
            <a:endParaRPr lang="sk-SK"/>
          </a:p>
        </p:txBody>
      </p:sp>
    </p:spTree>
    <p:extLst>
      <p:ext uri="{BB962C8B-B14F-4D97-AF65-F5344CB8AC3E}">
        <p14:creationId xmlns:p14="http://schemas.microsoft.com/office/powerpoint/2010/main" val="135562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ctrTitle"/>
          </p:nvPr>
        </p:nvSpPr>
        <p:spPr>
          <a:xfrm>
            <a:off x="4672382" y="1498601"/>
            <a:ext cx="7008574" cy="3298826"/>
          </a:xfrm>
        </p:spPr>
        <p:txBody>
          <a:bodyPr/>
          <a:lstStyle>
            <a:lvl1pPr>
              <a:lnSpc>
                <a:spcPct val="90000"/>
              </a:lnSpc>
              <a:defRPr sz="5400"/>
            </a:lvl1pPr>
          </a:lstStyle>
          <a:p>
            <a:pPr lvl="0"/>
            <a:r>
              <a:rPr lang="sk-SK"/>
              <a:t>Kliknutím upravte štýl predlohy nadpisu</a:t>
            </a:r>
          </a:p>
        </p:txBody>
      </p:sp>
      <p:sp>
        <p:nvSpPr>
          <p:cNvPr id="3" name="Podnadpis 2"/>
          <p:cNvSpPr txBox="1">
            <a:spLocks noGrp="1"/>
          </p:cNvSpPr>
          <p:nvPr>
            <p:ph type="subTitle" idx="1"/>
          </p:nvPr>
        </p:nvSpPr>
        <p:spPr>
          <a:xfrm>
            <a:off x="4672382" y="4927601"/>
            <a:ext cx="7008574" cy="1244598"/>
          </a:xfrm>
        </p:spPr>
        <p:txBody>
          <a:bodyPr/>
          <a:lstStyle>
            <a:lvl1pPr marL="0" indent="0">
              <a:spcBef>
                <a:spcPts val="0"/>
              </a:spcBef>
              <a:buNone/>
              <a:defRPr sz="2800"/>
            </a:lvl1pPr>
          </a:lstStyle>
          <a:p>
            <a:pPr lvl="0"/>
            <a:r>
              <a:rPr lang="sk-SK"/>
              <a:t>Kliknutím upravte štýl predlohy podnadpisu</a:t>
            </a:r>
          </a:p>
        </p:txBody>
      </p:sp>
    </p:spTree>
    <p:extLst>
      <p:ext uri="{BB962C8B-B14F-4D97-AF65-F5344CB8AC3E}">
        <p14:creationId xmlns:p14="http://schemas.microsoft.com/office/powerpoint/2010/main" val="3133725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20A44355-E709-56EF-ACEC-662902A3B9BE}"/>
              </a:ext>
            </a:extLst>
          </p:cNvPr>
          <p:cNvSpPr txBox="1">
            <a:spLocks noGrp="1"/>
          </p:cNvSpPr>
          <p:nvPr>
            <p:ph type="dt" sz="half" idx="10"/>
          </p:nvPr>
        </p:nvSpPr>
        <p:spPr/>
        <p:txBody>
          <a:bodyPr/>
          <a:lstStyle>
            <a:lvl1pPr>
              <a:defRPr/>
            </a:lvl1pPr>
          </a:lstStyle>
          <a:p>
            <a:pPr>
              <a:defRPr/>
            </a:pPr>
            <a:fld id="{C54609D8-BFCC-4647-B42D-20559701EB41}" type="datetime1">
              <a:rPr lang="sk-SK" smtClean="0"/>
              <a:t>9.1.2024</a:t>
            </a:fld>
            <a:endParaRPr/>
          </a:p>
        </p:txBody>
      </p:sp>
      <p:sp>
        <p:nvSpPr>
          <p:cNvPr id="5" name="Zástupný objekt päty 4">
            <a:extLst>
              <a:ext uri="{FF2B5EF4-FFF2-40B4-BE49-F238E27FC236}">
                <a16:creationId xmlns:a16="http://schemas.microsoft.com/office/drawing/2014/main" id="{F3F1067A-1E78-5181-4B33-4CEB3E57DF89}"/>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CD8209FE-5146-C7F3-E32A-54EE940C878C}"/>
              </a:ext>
            </a:extLst>
          </p:cNvPr>
          <p:cNvSpPr txBox="1">
            <a:spLocks noGrp="1"/>
          </p:cNvSpPr>
          <p:nvPr>
            <p:ph type="sldNum" sz="quarter" idx="12"/>
          </p:nvPr>
        </p:nvSpPr>
        <p:spPr/>
        <p:txBody>
          <a:bodyPr/>
          <a:lstStyle>
            <a:lvl1pPr>
              <a:defRPr/>
            </a:lvl1pPr>
          </a:lstStyle>
          <a:p>
            <a:pPr>
              <a:defRPr/>
            </a:pPr>
            <a:fld id="{B94503D3-B9B9-BD41-8CC9-2418FD281447}" type="slidenum">
              <a:rPr/>
              <a:pPr>
                <a:defRPr/>
              </a:pPr>
              <a:t>‹#›</a:t>
            </a:fld>
            <a:endParaRPr/>
          </a:p>
        </p:txBody>
      </p:sp>
    </p:spTree>
    <p:extLst>
      <p:ext uri="{BB962C8B-B14F-4D97-AF65-F5344CB8AC3E}">
        <p14:creationId xmlns:p14="http://schemas.microsoft.com/office/powerpoint/2010/main" val="37122952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txBox="1">
            <a:spLocks noGrp="1"/>
          </p:cNvSpPr>
          <p:nvPr>
            <p:ph type="title" orient="vert"/>
          </p:nvPr>
        </p:nvSpPr>
        <p:spPr>
          <a:xfrm>
            <a:off x="9852632" y="274640"/>
            <a:ext cx="1422029" cy="5897559"/>
          </a:xfrm>
        </p:spPr>
        <p:txBody>
          <a:bodyPr vert="eaVert"/>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a:xfrm>
            <a:off x="1117305" y="274640"/>
            <a:ext cx="8532174" cy="5897559"/>
          </a:xfrm>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F5B2829C-56DC-4681-112B-7B56224460C9}"/>
              </a:ext>
            </a:extLst>
          </p:cNvPr>
          <p:cNvSpPr txBox="1">
            <a:spLocks noGrp="1"/>
          </p:cNvSpPr>
          <p:nvPr>
            <p:ph type="dt" sz="half" idx="10"/>
          </p:nvPr>
        </p:nvSpPr>
        <p:spPr/>
        <p:txBody>
          <a:bodyPr/>
          <a:lstStyle>
            <a:lvl1pPr>
              <a:defRPr/>
            </a:lvl1pPr>
          </a:lstStyle>
          <a:p>
            <a:pPr>
              <a:defRPr/>
            </a:pPr>
            <a:fld id="{68814019-947D-0242-98CE-DDF88B46DC61}" type="datetime1">
              <a:rPr lang="sk-SK" smtClean="0"/>
              <a:t>9.1.2024</a:t>
            </a:fld>
            <a:endParaRPr/>
          </a:p>
        </p:txBody>
      </p:sp>
      <p:sp>
        <p:nvSpPr>
          <p:cNvPr id="5" name="Zástupný objekt päty 4">
            <a:extLst>
              <a:ext uri="{FF2B5EF4-FFF2-40B4-BE49-F238E27FC236}">
                <a16:creationId xmlns:a16="http://schemas.microsoft.com/office/drawing/2014/main" id="{39B155DF-ED62-14C2-783F-EC513ED7E59A}"/>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39928FC0-C58D-5876-631A-F55A8B068557}"/>
              </a:ext>
            </a:extLst>
          </p:cNvPr>
          <p:cNvSpPr txBox="1">
            <a:spLocks noGrp="1"/>
          </p:cNvSpPr>
          <p:nvPr>
            <p:ph type="sldNum" sz="quarter" idx="12"/>
          </p:nvPr>
        </p:nvSpPr>
        <p:spPr/>
        <p:txBody>
          <a:bodyPr/>
          <a:lstStyle>
            <a:lvl1pPr>
              <a:defRPr/>
            </a:lvl1pPr>
          </a:lstStyle>
          <a:p>
            <a:pPr>
              <a:defRPr/>
            </a:pPr>
            <a:fld id="{5093D3F7-0FDB-CB4B-BC5A-9EB4AFA370E4}" type="slidenum">
              <a:rPr/>
              <a:pPr>
                <a:defRPr/>
              </a:pPr>
              <a:t>‹#›</a:t>
            </a:fld>
            <a:endParaRPr/>
          </a:p>
        </p:txBody>
      </p:sp>
    </p:spTree>
    <p:extLst>
      <p:ext uri="{BB962C8B-B14F-4D97-AF65-F5344CB8AC3E}">
        <p14:creationId xmlns:p14="http://schemas.microsoft.com/office/powerpoint/2010/main" val="233708916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80518CAB-A99A-B7DE-6665-0C6F7866F99C}"/>
              </a:ext>
            </a:extLst>
          </p:cNvPr>
          <p:cNvSpPr txBox="1">
            <a:spLocks noGrp="1"/>
          </p:cNvSpPr>
          <p:nvPr>
            <p:ph type="dt" sz="half" idx="10"/>
          </p:nvPr>
        </p:nvSpPr>
        <p:spPr/>
        <p:txBody>
          <a:bodyPr/>
          <a:lstStyle>
            <a:lvl1pPr>
              <a:defRPr/>
            </a:lvl1pPr>
          </a:lstStyle>
          <a:p>
            <a:pPr>
              <a:defRPr/>
            </a:pPr>
            <a:fld id="{C1AA3F14-B342-9C41-BB37-1B82E771BD6E}" type="datetime1">
              <a:rPr lang="sk-SK" smtClean="0"/>
              <a:t>9.1.2024</a:t>
            </a:fld>
            <a:endParaRPr/>
          </a:p>
        </p:txBody>
      </p:sp>
      <p:sp>
        <p:nvSpPr>
          <p:cNvPr id="5" name="Zástupný objekt päty 4">
            <a:extLst>
              <a:ext uri="{FF2B5EF4-FFF2-40B4-BE49-F238E27FC236}">
                <a16:creationId xmlns:a16="http://schemas.microsoft.com/office/drawing/2014/main" id="{05876C1B-DFF6-4793-946E-6F9F2B9CC7A0}"/>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0C343D34-CCFD-BFC1-3B17-12CA1C95EA08}"/>
              </a:ext>
            </a:extLst>
          </p:cNvPr>
          <p:cNvSpPr txBox="1">
            <a:spLocks noGrp="1"/>
          </p:cNvSpPr>
          <p:nvPr>
            <p:ph type="sldNum" sz="quarter" idx="12"/>
          </p:nvPr>
        </p:nvSpPr>
        <p:spPr/>
        <p:txBody>
          <a:bodyPr/>
          <a:lstStyle>
            <a:lvl1pPr>
              <a:defRPr/>
            </a:lvl1pPr>
          </a:lstStyle>
          <a:p>
            <a:pPr>
              <a:defRPr/>
            </a:pPr>
            <a:fld id="{21729F28-8C2E-9047-9B28-E79FB5F44C10}" type="slidenum">
              <a:rPr/>
              <a:pPr>
                <a:defRPr/>
              </a:pPr>
              <a:t>‹#›</a:t>
            </a:fld>
            <a:endParaRPr/>
          </a:p>
        </p:txBody>
      </p:sp>
    </p:spTree>
    <p:extLst>
      <p:ext uri="{BB962C8B-B14F-4D97-AF65-F5344CB8AC3E}">
        <p14:creationId xmlns:p14="http://schemas.microsoft.com/office/powerpoint/2010/main" val="17249625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12590" y="4444998"/>
            <a:ext cx="7008574" cy="1930398"/>
          </a:xfrm>
        </p:spPr>
        <p:txBody>
          <a:bodyPr anchor="t"/>
          <a:lstStyle>
            <a:lvl1pPr>
              <a:defRPr sz="5400"/>
            </a:lvl1pPr>
          </a:lstStyle>
          <a:p>
            <a:pPr lvl="0"/>
            <a:r>
              <a:rPr lang="sk-SK"/>
              <a:t>Kliknutím upravte štýl predlohy nadpisu</a:t>
            </a:r>
          </a:p>
        </p:txBody>
      </p:sp>
      <p:sp>
        <p:nvSpPr>
          <p:cNvPr id="3" name="Zástupný symbol textu 2"/>
          <p:cNvSpPr txBox="1">
            <a:spLocks noGrp="1"/>
          </p:cNvSpPr>
          <p:nvPr>
            <p:ph type="body" idx="1"/>
          </p:nvPr>
        </p:nvSpPr>
        <p:spPr>
          <a:xfrm>
            <a:off x="812590" y="3124203"/>
            <a:ext cx="7008574" cy="1296984"/>
          </a:xfrm>
        </p:spPr>
        <p:txBody>
          <a:bodyPr anchor="b"/>
          <a:lstStyle>
            <a:lvl1pPr marL="0" indent="0">
              <a:spcBef>
                <a:spcPts val="0"/>
              </a:spcBef>
              <a:buNone/>
              <a:defRPr sz="2800"/>
            </a:lvl1pPr>
          </a:lstStyle>
          <a:p>
            <a:pPr lvl="0"/>
            <a:r>
              <a:rPr lang="sk-SK"/>
              <a:t>Upravte štýl predlohy textu.</a:t>
            </a:r>
          </a:p>
        </p:txBody>
      </p:sp>
    </p:spTree>
    <p:extLst>
      <p:ext uri="{BB962C8B-B14F-4D97-AF65-F5344CB8AC3E}">
        <p14:creationId xmlns:p14="http://schemas.microsoft.com/office/powerpoint/2010/main" val="6529499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a:xfrm>
            <a:off x="111730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txBox="1">
            <a:spLocks noGrp="1"/>
          </p:cNvSpPr>
          <p:nvPr>
            <p:ph idx="2"/>
          </p:nvPr>
        </p:nvSpPr>
        <p:spPr>
          <a:xfrm>
            <a:off x="629755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dátumu 4">
            <a:extLst>
              <a:ext uri="{FF2B5EF4-FFF2-40B4-BE49-F238E27FC236}">
                <a16:creationId xmlns:a16="http://schemas.microsoft.com/office/drawing/2014/main" id="{40B02595-1F14-8CA9-3EBD-A526A8BF2C09}"/>
              </a:ext>
            </a:extLst>
          </p:cNvPr>
          <p:cNvSpPr txBox="1">
            <a:spLocks noGrp="1"/>
          </p:cNvSpPr>
          <p:nvPr>
            <p:ph type="dt" sz="half" idx="10"/>
          </p:nvPr>
        </p:nvSpPr>
        <p:spPr/>
        <p:txBody>
          <a:bodyPr/>
          <a:lstStyle>
            <a:lvl1pPr>
              <a:defRPr/>
            </a:lvl1pPr>
          </a:lstStyle>
          <a:p>
            <a:pPr>
              <a:defRPr/>
            </a:pPr>
            <a:fld id="{6FE0C3C9-F86E-1843-B881-D91785AE9DF2}" type="datetime1">
              <a:rPr lang="sk-SK" smtClean="0"/>
              <a:t>9.1.2024</a:t>
            </a:fld>
            <a:endParaRPr/>
          </a:p>
        </p:txBody>
      </p:sp>
      <p:sp>
        <p:nvSpPr>
          <p:cNvPr id="6" name="Zástupný objekt päty 5">
            <a:extLst>
              <a:ext uri="{FF2B5EF4-FFF2-40B4-BE49-F238E27FC236}">
                <a16:creationId xmlns:a16="http://schemas.microsoft.com/office/drawing/2014/main" id="{DD342005-0AA2-1CD7-BA53-4CDD4745A823}"/>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7" name="Zástupný objekt čísla snímky 6">
            <a:extLst>
              <a:ext uri="{FF2B5EF4-FFF2-40B4-BE49-F238E27FC236}">
                <a16:creationId xmlns:a16="http://schemas.microsoft.com/office/drawing/2014/main" id="{94687003-59A5-414F-0C51-B482960DBC4D}"/>
              </a:ext>
            </a:extLst>
          </p:cNvPr>
          <p:cNvSpPr txBox="1">
            <a:spLocks noGrp="1"/>
          </p:cNvSpPr>
          <p:nvPr>
            <p:ph type="sldNum" sz="quarter" idx="12"/>
          </p:nvPr>
        </p:nvSpPr>
        <p:spPr/>
        <p:txBody>
          <a:bodyPr/>
          <a:lstStyle>
            <a:lvl1pPr>
              <a:defRPr/>
            </a:lvl1pPr>
          </a:lstStyle>
          <a:p>
            <a:pPr>
              <a:defRPr/>
            </a:pPr>
            <a:fld id="{C73A4FC4-FF21-C243-99A0-37FB57C88695}" type="slidenum">
              <a:rPr/>
              <a:pPr>
                <a:defRPr/>
              </a:pPr>
              <a:t>‹#›</a:t>
            </a:fld>
            <a:endParaRPr/>
          </a:p>
        </p:txBody>
      </p:sp>
    </p:spTree>
    <p:extLst>
      <p:ext uri="{BB962C8B-B14F-4D97-AF65-F5344CB8AC3E}">
        <p14:creationId xmlns:p14="http://schemas.microsoft.com/office/powerpoint/2010/main" val="15044913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textu 2"/>
          <p:cNvSpPr txBox="1">
            <a:spLocks noGrp="1"/>
          </p:cNvSpPr>
          <p:nvPr>
            <p:ph type="body" idx="1"/>
          </p:nvPr>
        </p:nvSpPr>
        <p:spPr>
          <a:xfrm>
            <a:off x="112137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4" name="Zástupný symbol obsahu 3"/>
          <p:cNvSpPr txBox="1">
            <a:spLocks noGrp="1"/>
          </p:cNvSpPr>
          <p:nvPr>
            <p:ph idx="2"/>
          </p:nvPr>
        </p:nvSpPr>
        <p:spPr>
          <a:xfrm>
            <a:off x="111730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txBox="1">
            <a:spLocks noGrp="1"/>
          </p:cNvSpPr>
          <p:nvPr>
            <p:ph type="body" idx="3"/>
          </p:nvPr>
        </p:nvSpPr>
        <p:spPr>
          <a:xfrm>
            <a:off x="630162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6" name="Zástupný symbol obsahu 5"/>
          <p:cNvSpPr txBox="1">
            <a:spLocks noGrp="1"/>
          </p:cNvSpPr>
          <p:nvPr>
            <p:ph idx="4"/>
          </p:nvPr>
        </p:nvSpPr>
        <p:spPr>
          <a:xfrm>
            <a:off x="629755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dátumu 6">
            <a:extLst>
              <a:ext uri="{FF2B5EF4-FFF2-40B4-BE49-F238E27FC236}">
                <a16:creationId xmlns:a16="http://schemas.microsoft.com/office/drawing/2014/main" id="{9A603E65-7D14-5A16-6131-15B8F7C05094}"/>
              </a:ext>
            </a:extLst>
          </p:cNvPr>
          <p:cNvSpPr txBox="1">
            <a:spLocks noGrp="1"/>
          </p:cNvSpPr>
          <p:nvPr>
            <p:ph type="dt" sz="half" idx="10"/>
          </p:nvPr>
        </p:nvSpPr>
        <p:spPr/>
        <p:txBody>
          <a:bodyPr/>
          <a:lstStyle>
            <a:lvl1pPr>
              <a:defRPr/>
            </a:lvl1pPr>
          </a:lstStyle>
          <a:p>
            <a:pPr>
              <a:defRPr/>
            </a:pPr>
            <a:fld id="{CADA250A-2E0B-A646-A06D-A4299D5AB951}" type="datetime1">
              <a:rPr lang="sk-SK" smtClean="0"/>
              <a:t>9.1.2024</a:t>
            </a:fld>
            <a:endParaRPr/>
          </a:p>
        </p:txBody>
      </p:sp>
      <p:sp>
        <p:nvSpPr>
          <p:cNvPr id="8" name="Zástupný objekt päty 7">
            <a:extLst>
              <a:ext uri="{FF2B5EF4-FFF2-40B4-BE49-F238E27FC236}">
                <a16:creationId xmlns:a16="http://schemas.microsoft.com/office/drawing/2014/main" id="{DDEF5BD7-DFF5-83E0-AD59-83D31335C885}"/>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9" name="Zástupný symbol čísla snímky 8">
            <a:extLst>
              <a:ext uri="{FF2B5EF4-FFF2-40B4-BE49-F238E27FC236}">
                <a16:creationId xmlns:a16="http://schemas.microsoft.com/office/drawing/2014/main" id="{957638EE-C525-A53D-4133-7EAB5D1141F0}"/>
              </a:ext>
            </a:extLst>
          </p:cNvPr>
          <p:cNvSpPr txBox="1">
            <a:spLocks noGrp="1"/>
          </p:cNvSpPr>
          <p:nvPr>
            <p:ph type="sldNum" sz="quarter" idx="12"/>
          </p:nvPr>
        </p:nvSpPr>
        <p:spPr/>
        <p:txBody>
          <a:bodyPr/>
          <a:lstStyle>
            <a:lvl1pPr>
              <a:defRPr/>
            </a:lvl1pPr>
          </a:lstStyle>
          <a:p>
            <a:pPr>
              <a:defRPr/>
            </a:pPr>
            <a:fld id="{B3D4FA9D-651C-A148-B0DC-075DC5B4AA30}" type="slidenum">
              <a:rPr/>
              <a:pPr>
                <a:defRPr/>
              </a:pPr>
              <a:t>‹#›</a:t>
            </a:fld>
            <a:endParaRPr/>
          </a:p>
        </p:txBody>
      </p:sp>
    </p:spTree>
    <p:extLst>
      <p:ext uri="{BB962C8B-B14F-4D97-AF65-F5344CB8AC3E}">
        <p14:creationId xmlns:p14="http://schemas.microsoft.com/office/powerpoint/2010/main" val="33486966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objekt dátumu 2">
            <a:extLst>
              <a:ext uri="{FF2B5EF4-FFF2-40B4-BE49-F238E27FC236}">
                <a16:creationId xmlns:a16="http://schemas.microsoft.com/office/drawing/2014/main" id="{9450F189-B7D6-48B5-BC4A-BE2E3E384ED3}"/>
              </a:ext>
            </a:extLst>
          </p:cNvPr>
          <p:cNvSpPr txBox="1">
            <a:spLocks noGrp="1"/>
          </p:cNvSpPr>
          <p:nvPr>
            <p:ph type="dt" sz="half" idx="10"/>
          </p:nvPr>
        </p:nvSpPr>
        <p:spPr/>
        <p:txBody>
          <a:bodyPr/>
          <a:lstStyle>
            <a:lvl1pPr>
              <a:defRPr/>
            </a:lvl1pPr>
          </a:lstStyle>
          <a:p>
            <a:pPr>
              <a:defRPr/>
            </a:pPr>
            <a:fld id="{E1D137FE-FCB8-C54A-9B5D-22D5990348BA}" type="datetime1">
              <a:rPr lang="sk-SK" smtClean="0"/>
              <a:t>9.1.2024</a:t>
            </a:fld>
            <a:endParaRPr/>
          </a:p>
        </p:txBody>
      </p:sp>
      <p:sp>
        <p:nvSpPr>
          <p:cNvPr id="4" name="Zástupný objekt päty 3">
            <a:extLst>
              <a:ext uri="{FF2B5EF4-FFF2-40B4-BE49-F238E27FC236}">
                <a16:creationId xmlns:a16="http://schemas.microsoft.com/office/drawing/2014/main" id="{3747E357-85F7-3C76-1357-99B40C4E2CDD}"/>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5" name="Zástupný objekt čísla snímky 4">
            <a:extLst>
              <a:ext uri="{FF2B5EF4-FFF2-40B4-BE49-F238E27FC236}">
                <a16:creationId xmlns:a16="http://schemas.microsoft.com/office/drawing/2014/main" id="{51DE54AB-899A-4E7F-6560-E29C5ED1812F}"/>
              </a:ext>
            </a:extLst>
          </p:cNvPr>
          <p:cNvSpPr txBox="1">
            <a:spLocks noGrp="1"/>
          </p:cNvSpPr>
          <p:nvPr>
            <p:ph type="sldNum" sz="quarter" idx="12"/>
          </p:nvPr>
        </p:nvSpPr>
        <p:spPr/>
        <p:txBody>
          <a:bodyPr/>
          <a:lstStyle>
            <a:lvl1pPr>
              <a:defRPr/>
            </a:lvl1pPr>
          </a:lstStyle>
          <a:p>
            <a:pPr>
              <a:defRPr/>
            </a:pPr>
            <a:fld id="{7FA0198D-BCF7-704F-BC13-D5C308DAC3AC}" type="slidenum">
              <a:rPr/>
              <a:pPr>
                <a:defRPr/>
              </a:pPr>
              <a:t>‹#›</a:t>
            </a:fld>
            <a:endParaRPr/>
          </a:p>
        </p:txBody>
      </p:sp>
    </p:spTree>
    <p:extLst>
      <p:ext uri="{BB962C8B-B14F-4D97-AF65-F5344CB8AC3E}">
        <p14:creationId xmlns:p14="http://schemas.microsoft.com/office/powerpoint/2010/main" val="37601468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sp>
        <p:nvSpPr>
          <p:cNvPr id="2" name="Zástupný objekt dátumu 1">
            <a:extLst>
              <a:ext uri="{FF2B5EF4-FFF2-40B4-BE49-F238E27FC236}">
                <a16:creationId xmlns:a16="http://schemas.microsoft.com/office/drawing/2014/main" id="{ADD921D1-F87D-3221-2D79-79A71EF6F3F5}"/>
              </a:ext>
            </a:extLst>
          </p:cNvPr>
          <p:cNvSpPr txBox="1">
            <a:spLocks noGrp="1"/>
          </p:cNvSpPr>
          <p:nvPr>
            <p:ph type="dt" sz="half" idx="10"/>
          </p:nvPr>
        </p:nvSpPr>
        <p:spPr/>
        <p:txBody>
          <a:bodyPr/>
          <a:lstStyle>
            <a:lvl1pPr>
              <a:defRPr/>
            </a:lvl1pPr>
          </a:lstStyle>
          <a:p>
            <a:pPr>
              <a:defRPr/>
            </a:pPr>
            <a:fld id="{3E4792CA-1987-EE47-9D36-A44C35CAD41E}" type="datetime1">
              <a:rPr lang="sk-SK" smtClean="0"/>
              <a:t>9.1.2024</a:t>
            </a:fld>
            <a:endParaRPr/>
          </a:p>
        </p:txBody>
      </p:sp>
      <p:sp>
        <p:nvSpPr>
          <p:cNvPr id="3" name="Zástupný objekt päty 2">
            <a:extLst>
              <a:ext uri="{FF2B5EF4-FFF2-40B4-BE49-F238E27FC236}">
                <a16:creationId xmlns:a16="http://schemas.microsoft.com/office/drawing/2014/main" id="{39D5B60B-CE2C-6EBE-D46B-DBE5BAF1A185}"/>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4" name="Zástupný symbol čísla snímky 3">
            <a:extLst>
              <a:ext uri="{FF2B5EF4-FFF2-40B4-BE49-F238E27FC236}">
                <a16:creationId xmlns:a16="http://schemas.microsoft.com/office/drawing/2014/main" id="{8EB6A5E6-281A-D0B0-61EE-0F8C6BABBEF3}"/>
              </a:ext>
            </a:extLst>
          </p:cNvPr>
          <p:cNvSpPr txBox="1">
            <a:spLocks noGrp="1"/>
          </p:cNvSpPr>
          <p:nvPr>
            <p:ph type="sldNum" sz="quarter" idx="12"/>
          </p:nvPr>
        </p:nvSpPr>
        <p:spPr/>
        <p:txBody>
          <a:bodyPr/>
          <a:lstStyle>
            <a:lvl1pPr>
              <a:defRPr/>
            </a:lvl1pPr>
          </a:lstStyle>
          <a:p>
            <a:pPr>
              <a:defRPr/>
            </a:pPr>
            <a:fld id="{2E99F01B-2FDB-BE47-9725-83B3D789B157}" type="slidenum">
              <a:rPr/>
              <a:pPr>
                <a:defRPr/>
              </a:pPr>
              <a:t>‹#›</a:t>
            </a:fld>
            <a:endParaRPr/>
          </a:p>
        </p:txBody>
      </p:sp>
    </p:spTree>
    <p:extLst>
      <p:ext uri="{BB962C8B-B14F-4D97-AF65-F5344CB8AC3E}">
        <p14:creationId xmlns:p14="http://schemas.microsoft.com/office/powerpoint/2010/main" val="217363769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EC51AC13-195E-D8AC-81BF-3AA10F76CE92}"/>
              </a:ext>
            </a:extLst>
          </p:cNvPr>
          <p:cNvSpPr>
            <a:spLocks noChangeArrowheads="1"/>
          </p:cNvSpPr>
          <p:nvPr/>
        </p:nvSpPr>
        <p:spPr bwMode="auto">
          <a:xfrm>
            <a:off x="3960813" y="0"/>
            <a:ext cx="7923212"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304723" y="1701798"/>
            <a:ext cx="3351925" cy="2844798"/>
          </a:xfrm>
        </p:spPr>
        <p:txBody>
          <a:bodyPr/>
          <a:lstStyle>
            <a:lvl1pPr>
              <a:defRPr sz="2000" b="1"/>
            </a:lvl1pPr>
          </a:lstStyle>
          <a:p>
            <a:pPr lvl="0"/>
            <a:r>
              <a:rPr lang="sk-SK"/>
              <a:t>Kliknutím upravte štýl predlohy nadpisu</a:t>
            </a:r>
          </a:p>
        </p:txBody>
      </p:sp>
      <p:sp>
        <p:nvSpPr>
          <p:cNvPr id="4" name="Zástupný objekt obsahu 2"/>
          <p:cNvSpPr txBox="1">
            <a:spLocks noGrp="1"/>
          </p:cNvSpPr>
          <p:nvPr>
            <p:ph idx="1"/>
          </p:nvPr>
        </p:nvSpPr>
        <p:spPr>
          <a:xfrm>
            <a:off x="4469239" y="482602"/>
            <a:ext cx="6805431" cy="5892795"/>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3"/>
          <p:cNvSpPr txBox="1">
            <a:spLocks noGrp="1"/>
          </p:cNvSpPr>
          <p:nvPr>
            <p:ph type="body" idx="2"/>
          </p:nvPr>
        </p:nvSpPr>
        <p:spPr>
          <a:xfrm>
            <a:off x="304723" y="4648196"/>
            <a:ext cx="3351925" cy="1727201"/>
          </a:xfrm>
        </p:spPr>
        <p:txBody>
          <a:bodyPr/>
          <a:lstStyle>
            <a:lvl1pPr marL="0" indent="0">
              <a:spcBef>
                <a:spcPts val="120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F6B345FE-DB97-AB07-A27C-72B2B324334D}"/>
              </a:ext>
            </a:extLst>
          </p:cNvPr>
          <p:cNvSpPr txBox="1">
            <a:spLocks noGrp="1"/>
          </p:cNvSpPr>
          <p:nvPr>
            <p:ph type="dt" sz="half" idx="10"/>
          </p:nvPr>
        </p:nvSpPr>
        <p:spPr/>
        <p:txBody>
          <a:bodyPr/>
          <a:lstStyle>
            <a:lvl1pPr>
              <a:defRPr/>
            </a:lvl1pPr>
          </a:lstStyle>
          <a:p>
            <a:pPr>
              <a:defRPr/>
            </a:pPr>
            <a:fld id="{E1BC0744-9707-2641-BAF6-F886CA68BC7B}" type="datetime1">
              <a:rPr lang="sk-SK" smtClean="0"/>
              <a:t>9.1.2024</a:t>
            </a:fld>
            <a:endParaRPr/>
          </a:p>
        </p:txBody>
      </p:sp>
      <p:sp>
        <p:nvSpPr>
          <p:cNvPr id="7" name="Zástupný objekt päty 5">
            <a:extLst>
              <a:ext uri="{FF2B5EF4-FFF2-40B4-BE49-F238E27FC236}">
                <a16:creationId xmlns:a16="http://schemas.microsoft.com/office/drawing/2014/main" id="{7689597C-4640-6A8D-1499-098740F2F831}"/>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8" name="Zástupný objekt čísla snímky 6">
            <a:extLst>
              <a:ext uri="{FF2B5EF4-FFF2-40B4-BE49-F238E27FC236}">
                <a16:creationId xmlns:a16="http://schemas.microsoft.com/office/drawing/2014/main" id="{E9F77E72-E056-B043-4035-BDE4D4DC1F74}"/>
              </a:ext>
            </a:extLst>
          </p:cNvPr>
          <p:cNvSpPr txBox="1">
            <a:spLocks noGrp="1"/>
          </p:cNvSpPr>
          <p:nvPr>
            <p:ph type="sldNum" sz="quarter" idx="12"/>
          </p:nvPr>
        </p:nvSpPr>
        <p:spPr/>
        <p:txBody>
          <a:bodyPr/>
          <a:lstStyle>
            <a:lvl1pPr>
              <a:defRPr/>
            </a:lvl1pPr>
          </a:lstStyle>
          <a:p>
            <a:pPr>
              <a:defRPr/>
            </a:pPr>
            <a:fld id="{7CD5266E-0EF4-8345-BD8F-C5C9DC59062D}" type="slidenum">
              <a:rPr/>
              <a:pPr>
                <a:defRPr/>
              </a:pPr>
              <a:t>‹#›</a:t>
            </a:fld>
            <a:endParaRPr/>
          </a:p>
        </p:txBody>
      </p:sp>
    </p:spTree>
    <p:extLst>
      <p:ext uri="{BB962C8B-B14F-4D97-AF65-F5344CB8AC3E}">
        <p14:creationId xmlns:p14="http://schemas.microsoft.com/office/powerpoint/2010/main" val="4943803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05F40405-E0E1-687A-EEF2-22A76A2DCE41}"/>
              </a:ext>
            </a:extLst>
          </p:cNvPr>
          <p:cNvSpPr>
            <a:spLocks noChangeArrowheads="1"/>
          </p:cNvSpPr>
          <p:nvPr/>
        </p:nvSpPr>
        <p:spPr bwMode="auto">
          <a:xfrm>
            <a:off x="2082800" y="0"/>
            <a:ext cx="8023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2437762" y="4800600"/>
            <a:ext cx="7313298" cy="761996"/>
          </a:xfrm>
        </p:spPr>
        <p:txBody>
          <a:bodyPr/>
          <a:lstStyle>
            <a:lvl1pPr>
              <a:defRPr sz="2000" b="1"/>
            </a:lvl1pPr>
          </a:lstStyle>
          <a:p>
            <a:pPr lvl="0"/>
            <a:r>
              <a:rPr lang="sk-SK"/>
              <a:t>Kliknutím upravte štýl predlohy nadpisu</a:t>
            </a:r>
          </a:p>
        </p:txBody>
      </p:sp>
      <p:sp>
        <p:nvSpPr>
          <p:cNvPr id="4" name="Zástupný obrázok 2"/>
          <p:cNvSpPr txBox="1">
            <a:spLocks noGrp="1"/>
          </p:cNvSpPr>
          <p:nvPr>
            <p:ph type="pic" idx="1"/>
          </p:nvPr>
        </p:nvSpPr>
        <p:spPr>
          <a:xfrm>
            <a:off x="2437762" y="279404"/>
            <a:ext cx="7313298" cy="4448171"/>
          </a:xfrm>
        </p:spPr>
        <p:txBody>
          <a:bodyPr>
            <a:normAutofit/>
          </a:bodyPr>
          <a:lstStyle>
            <a:lvl1pPr marL="0" indent="0">
              <a:buNone/>
              <a:defRPr sz="2800"/>
            </a:lvl1pPr>
          </a:lstStyle>
          <a:p>
            <a:pPr lvl="0"/>
            <a:r>
              <a:rPr lang="sk-SK" noProof="0"/>
              <a:t>Kliknutím na ikonu pridáte obrázok</a:t>
            </a:r>
          </a:p>
        </p:txBody>
      </p:sp>
      <p:sp>
        <p:nvSpPr>
          <p:cNvPr id="5" name="Zástupný symbol textu 3"/>
          <p:cNvSpPr txBox="1">
            <a:spLocks noGrp="1"/>
          </p:cNvSpPr>
          <p:nvPr>
            <p:ph type="body" idx="2"/>
          </p:nvPr>
        </p:nvSpPr>
        <p:spPr>
          <a:xfrm>
            <a:off x="2437762" y="5562596"/>
            <a:ext cx="7313298" cy="812801"/>
          </a:xfrm>
        </p:spPr>
        <p:txBody>
          <a:bodyPr/>
          <a:lstStyle>
            <a:lvl1pPr marL="0" indent="0">
              <a:spcBef>
                <a:spcPts val="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125CACEB-63D5-C539-E0A5-D3C92BC116D3}"/>
              </a:ext>
            </a:extLst>
          </p:cNvPr>
          <p:cNvSpPr txBox="1">
            <a:spLocks noGrp="1"/>
          </p:cNvSpPr>
          <p:nvPr>
            <p:ph type="dt" sz="half" idx="10"/>
          </p:nvPr>
        </p:nvSpPr>
        <p:spPr/>
        <p:txBody>
          <a:bodyPr/>
          <a:lstStyle>
            <a:lvl1pPr>
              <a:defRPr/>
            </a:lvl1pPr>
          </a:lstStyle>
          <a:p>
            <a:pPr>
              <a:defRPr/>
            </a:pPr>
            <a:fld id="{BAD5C00A-FCF6-C941-B631-598EA6BD746A}" type="datetime1">
              <a:rPr lang="sk-SK" smtClean="0"/>
              <a:t>9.1.2024</a:t>
            </a:fld>
            <a:endParaRPr/>
          </a:p>
        </p:txBody>
      </p:sp>
      <p:sp>
        <p:nvSpPr>
          <p:cNvPr id="7" name="Zástupný objekt päty 5">
            <a:extLst>
              <a:ext uri="{FF2B5EF4-FFF2-40B4-BE49-F238E27FC236}">
                <a16:creationId xmlns:a16="http://schemas.microsoft.com/office/drawing/2014/main" id="{CB67AF3B-258B-7767-2AA1-D9C9852D7ADC}"/>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8" name="Zástupný objekt čísla snímky 6">
            <a:extLst>
              <a:ext uri="{FF2B5EF4-FFF2-40B4-BE49-F238E27FC236}">
                <a16:creationId xmlns:a16="http://schemas.microsoft.com/office/drawing/2014/main" id="{68487CC1-B6DD-94D1-3DC4-ABA407E67AE7}"/>
              </a:ext>
            </a:extLst>
          </p:cNvPr>
          <p:cNvSpPr txBox="1">
            <a:spLocks noGrp="1"/>
          </p:cNvSpPr>
          <p:nvPr>
            <p:ph type="sldNum" sz="quarter" idx="12"/>
          </p:nvPr>
        </p:nvSpPr>
        <p:spPr/>
        <p:txBody>
          <a:bodyPr/>
          <a:lstStyle>
            <a:lvl1pPr>
              <a:defRPr/>
            </a:lvl1pPr>
          </a:lstStyle>
          <a:p>
            <a:pPr>
              <a:defRPr/>
            </a:pPr>
            <a:fld id="{85651595-18A4-7440-892E-0AD212F883DF}" type="slidenum">
              <a:rPr/>
              <a:pPr>
                <a:defRPr/>
              </a:pPr>
              <a:t>‹#›</a:t>
            </a:fld>
            <a:endParaRPr/>
          </a:p>
        </p:txBody>
      </p:sp>
    </p:spTree>
    <p:extLst>
      <p:ext uri="{BB962C8B-B14F-4D97-AF65-F5344CB8AC3E}">
        <p14:creationId xmlns:p14="http://schemas.microsoft.com/office/powerpoint/2010/main" val="22102093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bdĺžnik 8">
            <a:extLst>
              <a:ext uri="{FF2B5EF4-FFF2-40B4-BE49-F238E27FC236}">
                <a16:creationId xmlns:a16="http://schemas.microsoft.com/office/drawing/2014/main" id="{A00FCE79-1D88-DF7A-4694-1561998B2C1B}"/>
              </a:ext>
            </a:extLst>
          </p:cNvPr>
          <p:cNvSpPr>
            <a:spLocks noChangeArrowheads="1"/>
          </p:cNvSpPr>
          <p:nvPr/>
        </p:nvSpPr>
        <p:spPr bwMode="auto">
          <a:xfrm>
            <a:off x="304800" y="0"/>
            <a:ext cx="11579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1027" name="Zástupný objekt nadpisu 1">
            <a:extLst>
              <a:ext uri="{FF2B5EF4-FFF2-40B4-BE49-F238E27FC236}">
                <a16:creationId xmlns:a16="http://schemas.microsoft.com/office/drawing/2014/main" id="{98134A68-AB23-B356-8CE8-05644B7E7711}"/>
              </a:ext>
            </a:extLst>
          </p:cNvPr>
          <p:cNvSpPr txBox="1">
            <a:spLocks noGrp="1" noChangeArrowheads="1"/>
          </p:cNvSpPr>
          <p:nvPr>
            <p:ph type="title"/>
          </p:nvPr>
        </p:nvSpPr>
        <p:spPr bwMode="auto">
          <a:xfrm>
            <a:off x="1117600" y="76200"/>
            <a:ext cx="101568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b" anchorCtr="0" compatLnSpc="1">
            <a:prstTxWarp prst="textNoShape">
              <a:avLst/>
            </a:prstTxWarp>
          </a:bodyPr>
          <a:lstStyle/>
          <a:p>
            <a:pPr lvl="0"/>
            <a:r>
              <a:rPr lang="sk-SK" altLang="sk-SK"/>
              <a:t>Upravte štýly predlohy textu</a:t>
            </a:r>
          </a:p>
        </p:txBody>
      </p:sp>
      <p:sp>
        <p:nvSpPr>
          <p:cNvPr id="1028" name="Zástupný objekt textu 2">
            <a:extLst>
              <a:ext uri="{FF2B5EF4-FFF2-40B4-BE49-F238E27FC236}">
                <a16:creationId xmlns:a16="http://schemas.microsoft.com/office/drawing/2014/main" id="{4C3D4019-3EF8-01B3-A0A6-485388FEDB82}"/>
              </a:ext>
            </a:extLst>
          </p:cNvPr>
          <p:cNvSpPr txBox="1">
            <a:spLocks noGrp="1" noChangeArrowheads="1"/>
          </p:cNvSpPr>
          <p:nvPr>
            <p:ph type="body" idx="1"/>
          </p:nvPr>
        </p:nvSpPr>
        <p:spPr bwMode="auto">
          <a:xfrm>
            <a:off x="1117600" y="1701800"/>
            <a:ext cx="101568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5" name="Zástupný objekt dátumu 3">
            <a:extLst>
              <a:ext uri="{FF2B5EF4-FFF2-40B4-BE49-F238E27FC236}">
                <a16:creationId xmlns:a16="http://schemas.microsoft.com/office/drawing/2014/main" id="{6CA27089-8FC3-111D-5A1E-285752FC31A7}"/>
              </a:ext>
            </a:extLst>
          </p:cNvPr>
          <p:cNvSpPr txBox="1">
            <a:spLocks noGrp="1"/>
          </p:cNvSpPr>
          <p:nvPr>
            <p:ph type="dt" sz="half" idx="2"/>
          </p:nvPr>
        </p:nvSpPr>
        <p:spPr>
          <a:xfrm>
            <a:off x="1117600" y="6400800"/>
            <a:ext cx="2741613" cy="320675"/>
          </a:xfrm>
          <a:prstGeom prst="rect">
            <a:avLst/>
          </a:prstGeom>
          <a:noFill/>
          <a:ln>
            <a:noFill/>
          </a:ln>
        </p:spPr>
        <p:txBody>
          <a:bodyPr vert="horz" wrap="square" lIns="121898" tIns="60944" rIns="121898" bIns="60944"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fld id="{138B379D-4A00-CA49-88C0-F718DF7096F1}" type="datetime1">
              <a:rPr lang="sk-SK" smtClean="0"/>
              <a:t>9.1.2024</a:t>
            </a:fld>
            <a:endParaRPr/>
          </a:p>
        </p:txBody>
      </p:sp>
      <p:sp>
        <p:nvSpPr>
          <p:cNvPr id="6" name="Zástupný objekt päty 4">
            <a:extLst>
              <a:ext uri="{FF2B5EF4-FFF2-40B4-BE49-F238E27FC236}">
                <a16:creationId xmlns:a16="http://schemas.microsoft.com/office/drawing/2014/main" id="{0521DCA4-3132-3F05-4789-851F54C07DE6}"/>
              </a:ext>
            </a:extLst>
          </p:cNvPr>
          <p:cNvSpPr txBox="1">
            <a:spLocks noGrp="1"/>
          </p:cNvSpPr>
          <p:nvPr>
            <p:ph type="ftr" sz="quarter" idx="3"/>
          </p:nvPr>
        </p:nvSpPr>
        <p:spPr>
          <a:xfrm>
            <a:off x="3908425" y="6400800"/>
            <a:ext cx="6215063" cy="320675"/>
          </a:xfrm>
          <a:prstGeom prst="rect">
            <a:avLst/>
          </a:prstGeom>
          <a:noFill/>
          <a:ln>
            <a:noFill/>
          </a:ln>
        </p:spPr>
        <p:txBody>
          <a:bodyPr vert="horz" wrap="square" lIns="121898" tIns="60944" rIns="121898" bIns="60944" anchor="b" anchorCtr="1" compatLnSpc="1">
            <a:noAutofit/>
          </a:bodyPr>
          <a:lstStyle>
            <a:lvl1pPr marL="0" marR="0" lvl="0" indent="0" algn="ct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r>
              <a:rPr lang="sk-SK"/>
              <a:t>KIS5G_Knižnično informačné služby 5. generácie</a:t>
            </a:r>
            <a:endParaRPr/>
          </a:p>
        </p:txBody>
      </p:sp>
      <p:sp>
        <p:nvSpPr>
          <p:cNvPr id="7" name="Zástupný symbol čísla snímky 5">
            <a:extLst>
              <a:ext uri="{FF2B5EF4-FFF2-40B4-BE49-F238E27FC236}">
                <a16:creationId xmlns:a16="http://schemas.microsoft.com/office/drawing/2014/main" id="{3D57E002-92BF-0964-7120-F5D6830B2D6B}"/>
              </a:ext>
            </a:extLst>
          </p:cNvPr>
          <p:cNvSpPr txBox="1">
            <a:spLocks noGrp="1"/>
          </p:cNvSpPr>
          <p:nvPr>
            <p:ph type="sldNum" sz="quarter" idx="4"/>
          </p:nvPr>
        </p:nvSpPr>
        <p:spPr>
          <a:xfrm>
            <a:off x="10167938" y="6400800"/>
            <a:ext cx="1106487" cy="320675"/>
          </a:xfrm>
          <a:prstGeom prst="rect">
            <a:avLst/>
          </a:prstGeom>
          <a:noFill/>
          <a:ln>
            <a:noFill/>
          </a:ln>
        </p:spPr>
        <p:txBody>
          <a:bodyPr vert="horz" wrap="square" lIns="121898" tIns="60944" rIns="121898" bIns="60944"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fld id="{D7BE4826-59F3-FE49-B816-78C9D9CB0C0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med">
    <p:fade/>
  </p:transition>
  <p:hf sldNum="0" hdr="0"/>
  <p:txStyles>
    <p:titleStyle>
      <a:lvl1pPr algn="l" defTabSz="1217613" rtl="0" eaLnBrk="0" fontAlgn="base" hangingPunct="0">
        <a:lnSpc>
          <a:spcPct val="85000"/>
        </a:lnSpc>
        <a:spcBef>
          <a:spcPct val="0"/>
        </a:spcBef>
        <a:spcAft>
          <a:spcPct val="0"/>
        </a:spcAft>
        <a:defRPr lang="sk-SK" sz="4400" kern="1200">
          <a:solidFill>
            <a:srgbClr val="374C81"/>
          </a:solidFill>
          <a:latin typeface="Century Gothic"/>
        </a:defRPr>
      </a:lvl1pPr>
      <a:lvl2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2pPr>
      <a:lvl3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3pPr>
      <a:lvl4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4pPr>
      <a:lvl5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5pPr>
      <a:lvl6pPr marL="4572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6pPr>
      <a:lvl7pPr marL="9144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7pPr>
      <a:lvl8pPr marL="13716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8pPr>
      <a:lvl9pPr marL="18288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9pPr>
    </p:titleStyle>
    <p:bodyStyle>
      <a:lvl1pPr marL="303213" indent="-303213" algn="l" defTabSz="1217613" rtl="0" eaLnBrk="0" fontAlgn="base" hangingPunct="0">
        <a:lnSpc>
          <a:spcPct val="95000"/>
        </a:lnSpc>
        <a:spcBef>
          <a:spcPts val="1863"/>
        </a:spcBef>
        <a:spcAft>
          <a:spcPct val="0"/>
        </a:spcAft>
        <a:buSzPct val="100000"/>
        <a:buFont typeface="Arial" panose="020B0604020202020204" pitchFamily="34" charset="0"/>
        <a:buChar char="•"/>
        <a:defRPr lang="sk-SK" sz="2400" kern="1200">
          <a:solidFill>
            <a:srgbClr val="374C81"/>
          </a:solidFill>
          <a:latin typeface="Century Gothic"/>
        </a:defRPr>
      </a:lvl1pPr>
      <a:lvl2pPr marL="730250" lvl="1"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sz="2000" kern="1200">
          <a:solidFill>
            <a:srgbClr val="374C81"/>
          </a:solidFill>
          <a:latin typeface="Century Gothic"/>
        </a:defRPr>
      </a:lvl2pPr>
      <a:lvl3pPr marL="1157288" lvl="2"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3pPr>
      <a:lvl4pPr marL="1584325" lvl="3"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4pPr>
      <a:lvl5pPr marL="2009775" lvl="4"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upl.e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kument_Microsoft_Wordu.docx"/><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package" Target="../embeddings/Dokument_Microsoft_Wordu1.docx"/><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ebsco.com/license-agre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irri.gov.sk/sekcie/informatizacia/egovernment/vladny-clou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https://folio.org/wp-content/uploads/2022/07/FOLIO-Architecture.p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fr.wikipedia.org/wiki/Ressources_:_description_et_acc%C3%A8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bib.rero.ch/help/catalogage/illustrativeContent" TargetMode="External"/><Relationship Id="rId13" Type="http://schemas.openxmlformats.org/officeDocument/2006/relationships/hyperlink" Target="https://bib.rero.ch/help/catalogage/dimensions" TargetMode="External"/><Relationship Id="rId3" Type="http://schemas.openxmlformats.org/officeDocument/2006/relationships/hyperlink" Target="https://bib.rero.ch/help/catalogage/classification" TargetMode="External"/><Relationship Id="rId7" Type="http://schemas.openxmlformats.org/officeDocument/2006/relationships/hyperlink" Target="https://bib.rero.ch/help/catalogage/colorContent" TargetMode="External"/><Relationship Id="rId12" Type="http://schemas.openxmlformats.org/officeDocument/2006/relationships/hyperlink" Target="https://bib.rero.ch/help/catalogage/copyrightDate"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bib.rero.ch/help/catalogage/contribution" TargetMode="External"/><Relationship Id="rId11" Type="http://schemas.openxmlformats.org/officeDocument/2006/relationships/hyperlink" Target="https://bib.rero.ch/help/catalogage/usageAndAccessPolicy"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identifiedBy" TargetMode="External"/><Relationship Id="rId10" Type="http://schemas.openxmlformats.org/officeDocument/2006/relationships/hyperlink" Target="https://bib.rero.ch/help/catalogage/electronicLocator"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supplementaryContent" TargetMode="External"/><Relationship Id="rId14" Type="http://schemas.openxmlformats.org/officeDocument/2006/relationships/hyperlink" Target="https://bib.rero.ch/help/catalogage/bookForma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itms2014.sk/vyzv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is3g.s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emoria.sk/" TargetMode="External"/><Relationship Id="rId4" Type="http://schemas.openxmlformats.org/officeDocument/2006/relationships/hyperlink" Target="http://search.theeuropeanlibrary.org/portal/en/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3313" name="Nadpis 1">
            <a:extLst>
              <a:ext uri="{FF2B5EF4-FFF2-40B4-BE49-F238E27FC236}">
                <a16:creationId xmlns:a16="http://schemas.microsoft.com/office/drawing/2014/main" id="{F4C1CE5C-015F-4BD1-F63B-D74BF6B8ECBE}"/>
              </a:ext>
            </a:extLst>
          </p:cNvPr>
          <p:cNvSpPr txBox="1">
            <a:spLocks noGrp="1" noChangeArrowheads="1"/>
          </p:cNvSpPr>
          <p:nvPr>
            <p:ph type="ctrTitle"/>
          </p:nvPr>
        </p:nvSpPr>
        <p:spPr>
          <a:xfrm>
            <a:off x="3514725" y="969818"/>
            <a:ext cx="8166100" cy="2189308"/>
          </a:xfrm>
        </p:spPr>
        <p:txBody>
          <a:bodyPr/>
          <a:lstStyle/>
          <a:p>
            <a:pPr algn="ctr" eaLnBrk="1" hangingPunct="1"/>
            <a:br>
              <a:rPr altLang="sk-SK" sz="4800" dirty="0">
                <a:latin typeface="Century Gothic" panose="020B0502020202020204" pitchFamily="34" charset="0"/>
              </a:rPr>
            </a:br>
            <a:r>
              <a:rPr lang="sk-SK" altLang="sk-SK" sz="4800" dirty="0">
                <a:latin typeface="Century Gothic" panose="020B0502020202020204" pitchFamily="34" charset="0"/>
              </a:rPr>
              <a:t>Knižnično-informačné služby 5. generácie (KIS5G)</a:t>
            </a:r>
            <a:endParaRPr lang="en-US" altLang="sk-SK" sz="3600" dirty="0">
              <a:latin typeface="Century Gothic" panose="020B0502020202020204" pitchFamily="34" charset="0"/>
            </a:endParaRPr>
          </a:p>
        </p:txBody>
      </p:sp>
      <p:sp>
        <p:nvSpPr>
          <p:cNvPr id="13314" name="Podtitul 2">
            <a:extLst>
              <a:ext uri="{FF2B5EF4-FFF2-40B4-BE49-F238E27FC236}">
                <a16:creationId xmlns:a16="http://schemas.microsoft.com/office/drawing/2014/main" id="{202C653F-22BB-DFEE-FE71-2D7137E07EA4}"/>
              </a:ext>
            </a:extLst>
          </p:cNvPr>
          <p:cNvSpPr txBox="1">
            <a:spLocks noGrp="1" noChangeArrowheads="1"/>
          </p:cNvSpPr>
          <p:nvPr>
            <p:ph type="subTitle" idx="1"/>
          </p:nvPr>
        </p:nvSpPr>
        <p:spPr>
          <a:xfrm>
            <a:off x="3297383" y="3606800"/>
            <a:ext cx="8383442" cy="2890981"/>
          </a:xfrm>
        </p:spPr>
        <p:txBody>
          <a:bodyPr/>
          <a:lstStyle/>
          <a:p>
            <a:pPr algn="ctr" eaLnBrk="1" hangingPunct="1">
              <a:spcBef>
                <a:spcPct val="0"/>
              </a:spcBef>
            </a:pPr>
            <a:r>
              <a:rPr lang="sk-SK" altLang="sk-SK" dirty="0">
                <a:latin typeface="Century Gothic" panose="020B0502020202020204" pitchFamily="34" charset="0"/>
              </a:rPr>
              <a:t>Inovatívny návrh otvoreného štátneho informačného systému</a:t>
            </a:r>
          </a:p>
          <a:p>
            <a:pPr algn="ctr" eaLnBrk="1" hangingPunct="1">
              <a:spcBef>
                <a:spcPct val="0"/>
              </a:spcBef>
            </a:pPr>
            <a:endParaRPr lang="sk-SK" altLang="sk-SK" dirty="0">
              <a:latin typeface="Century Gothic" panose="020B0502020202020204" pitchFamily="34" charset="0"/>
            </a:endParaRPr>
          </a:p>
          <a:p>
            <a:pPr algn="ctr" eaLnBrk="1" hangingPunct="1">
              <a:spcBef>
                <a:spcPct val="0"/>
              </a:spcBef>
            </a:pPr>
            <a:endParaRPr altLang="sk-SK" dirty="0">
              <a:latin typeface="Century Gothic" panose="020B0502020202020204" pitchFamily="34" charset="0"/>
            </a:endParaRPr>
          </a:p>
          <a:p>
            <a:pPr algn="ctr" eaLnBrk="1" hangingPunct="1">
              <a:spcBef>
                <a:spcPct val="0"/>
              </a:spcBef>
            </a:pPr>
            <a:r>
              <a:rPr altLang="sk-SK" sz="1800" dirty="0">
                <a:latin typeface="Century Gothic" panose="020B0502020202020204" pitchFamily="34" charset="0"/>
              </a:rPr>
              <a:t>Prof. PhDr. Dušan </a:t>
            </a:r>
            <a:r>
              <a:rPr altLang="sk-SK" sz="1800" dirty="0" err="1">
                <a:latin typeface="Century Gothic" panose="020B0502020202020204" pitchFamily="34" charset="0"/>
              </a:rPr>
              <a:t>Katuščák</a:t>
            </a:r>
            <a:r>
              <a:rPr altLang="sk-SK" sz="1800" dirty="0">
                <a:latin typeface="Century Gothic" panose="020B0502020202020204" pitchFamily="34" charset="0"/>
              </a:rPr>
              <a:t>, PhD.</a:t>
            </a:r>
          </a:p>
          <a:p>
            <a:pPr algn="ctr" eaLnBrk="1" hangingPunct="1">
              <a:spcBef>
                <a:spcPct val="0"/>
              </a:spcBef>
            </a:pPr>
            <a:r>
              <a:rPr altLang="sk-SK" sz="1800" dirty="0" err="1">
                <a:latin typeface="Century Gothic" panose="020B0502020202020204" pitchFamily="34" charset="0"/>
              </a:rPr>
              <a:t>Slezská</a:t>
            </a:r>
            <a:r>
              <a:rPr altLang="sk-SK" sz="1800" dirty="0">
                <a:latin typeface="Century Gothic" panose="020B0502020202020204" pitchFamily="34" charset="0"/>
              </a:rPr>
              <a:t> univerzita Opava, FPF</a:t>
            </a:r>
            <a:endParaRPr lang="sk-SK" altLang="sk-SK" sz="1800" dirty="0">
              <a:latin typeface="Century Gothic" panose="020B0502020202020204" pitchFamily="34" charset="0"/>
            </a:endParaRPr>
          </a:p>
          <a:p>
            <a:pPr algn="ctr" eaLnBrk="1" hangingPunct="1">
              <a:spcBef>
                <a:spcPct val="0"/>
              </a:spcBef>
            </a:pPr>
            <a:r>
              <a:rPr lang="sk-SK" altLang="sk-SK" sz="1800" dirty="0">
                <a:latin typeface="Century Gothic" panose="020B0502020202020204" pitchFamily="34" charset="0"/>
              </a:rPr>
              <a:t>Štátna vedecká knižnica v Banskej Bystrici</a:t>
            </a:r>
            <a:endParaRPr altLang="sk-SK" sz="1800" dirty="0">
              <a:latin typeface="Century Gothic" panose="020B0502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1">
            <a:extLst>
              <a:ext uri="{FF2B5EF4-FFF2-40B4-BE49-F238E27FC236}">
                <a16:creationId xmlns:a16="http://schemas.microsoft.com/office/drawing/2014/main" id="{4EF19D05-3209-2235-CFA1-2B6A2A2D2A5E}"/>
              </a:ext>
            </a:extLst>
          </p:cNvPr>
          <p:cNvSpPr txBox="1">
            <a:spLocks noGrp="1" noChangeArrowheads="1"/>
          </p:cNvSpPr>
          <p:nvPr>
            <p:ph type="title"/>
          </p:nvPr>
        </p:nvSpPr>
        <p:spPr/>
        <p:txBody>
          <a:bodyPr/>
          <a:lstStyle/>
          <a:p>
            <a:r>
              <a:rPr altLang="sk-SK">
                <a:latin typeface="Century Gothic" panose="020B0502020202020204" pitchFamily="34" charset="0"/>
              </a:rPr>
              <a:t>KIS3G  v rokoch 2019-2023</a:t>
            </a:r>
          </a:p>
        </p:txBody>
      </p:sp>
      <p:pic>
        <p:nvPicPr>
          <p:cNvPr id="59394" name="Zástupný objekt pre obsah 4" descr="Obrázok, na ktorom je rad, vývoj, snímka obrazovky, diagram&#10;&#10;Automaticky generovaný popis">
            <a:extLst>
              <a:ext uri="{FF2B5EF4-FFF2-40B4-BE49-F238E27FC236}">
                <a16:creationId xmlns:a16="http://schemas.microsoft.com/office/drawing/2014/main" id="{82BD13B8-7C07-2F96-48B6-CC5ECFECCA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625600"/>
            <a:ext cx="9271000" cy="4592638"/>
          </a:xfrm>
        </p:spPr>
      </p:pic>
      <p:sp>
        <p:nvSpPr>
          <p:cNvPr id="2" name="Zástupný objekt pre dátum 1">
            <a:extLst>
              <a:ext uri="{FF2B5EF4-FFF2-40B4-BE49-F238E27FC236}">
                <a16:creationId xmlns:a16="http://schemas.microsoft.com/office/drawing/2014/main" id="{196021CE-31FC-A475-ABB1-6F4830B8443A}"/>
              </a:ext>
            </a:extLst>
          </p:cNvPr>
          <p:cNvSpPr>
            <a:spLocks noGrp="1"/>
          </p:cNvSpPr>
          <p:nvPr>
            <p:ph type="dt" sz="half" idx="10"/>
          </p:nvPr>
        </p:nvSpPr>
        <p:spPr/>
        <p:txBody>
          <a:bodyPr/>
          <a:lstStyle/>
          <a:p>
            <a:pPr>
              <a:defRPr/>
            </a:pPr>
            <a:fld id="{5A37DF2E-8D6E-1A4D-BB48-B5F25C72B446}" type="datetime1">
              <a:rPr lang="sk-SK" smtClean="0"/>
              <a:t>9.1.2024</a:t>
            </a:fld>
            <a:endParaRPr lang="sk-SK"/>
          </a:p>
        </p:txBody>
      </p:sp>
      <p:sp>
        <p:nvSpPr>
          <p:cNvPr id="3" name="Zástupný objekt pre pätu 2">
            <a:extLst>
              <a:ext uri="{FF2B5EF4-FFF2-40B4-BE49-F238E27FC236}">
                <a16:creationId xmlns:a16="http://schemas.microsoft.com/office/drawing/2014/main" id="{533CF0EB-2F66-1E96-AFA1-45D2B088151B}"/>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7692221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7CF8DE-029D-AA11-4A1C-5C38E9F8738E}"/>
              </a:ext>
            </a:extLst>
          </p:cNvPr>
          <p:cNvSpPr>
            <a:spLocks noGrp="1"/>
          </p:cNvSpPr>
          <p:nvPr>
            <p:ph type="title"/>
          </p:nvPr>
        </p:nvSpPr>
        <p:spPr/>
        <p:txBody>
          <a:bodyPr/>
          <a:lstStyle/>
          <a:p>
            <a:r>
              <a:rPr lang="sk-SK" dirty="0"/>
              <a:t>Stav – osobný názor</a:t>
            </a:r>
          </a:p>
        </p:txBody>
      </p:sp>
      <p:sp>
        <p:nvSpPr>
          <p:cNvPr id="3" name="Zástupný objekt pre obsah 2">
            <a:extLst>
              <a:ext uri="{FF2B5EF4-FFF2-40B4-BE49-F238E27FC236}">
                <a16:creationId xmlns:a16="http://schemas.microsoft.com/office/drawing/2014/main" id="{B2998CC9-A199-28B4-E5A0-919DC0DC5392}"/>
              </a:ext>
            </a:extLst>
          </p:cNvPr>
          <p:cNvSpPr>
            <a:spLocks noGrp="1"/>
          </p:cNvSpPr>
          <p:nvPr>
            <p:ph idx="1"/>
          </p:nvPr>
        </p:nvSpPr>
        <p:spPr>
          <a:xfrm>
            <a:off x="1117600" y="1473200"/>
            <a:ext cx="10156825" cy="4699000"/>
          </a:xfrm>
        </p:spPr>
        <p:txBody>
          <a:bodyPr/>
          <a:lstStyle/>
          <a:p>
            <a:r>
              <a:rPr lang="sk-SK" dirty="0"/>
              <a:t>Chýba duch spolupatričnosti knižníc </a:t>
            </a:r>
          </a:p>
          <a:p>
            <a:r>
              <a:rPr lang="sk-SK" dirty="0"/>
              <a:t>Chýba efektívna kooperácia a integrácia služieb na úrovni krajiny</a:t>
            </a:r>
          </a:p>
          <a:p>
            <a:r>
              <a:rPr lang="sk-SK" dirty="0"/>
              <a:t>Chýba kritické myslenie, nadšenie pre profesiu a duch inovácií </a:t>
            </a:r>
          </a:p>
          <a:p>
            <a:r>
              <a:rPr lang="sk-SK" dirty="0"/>
              <a:t>Chýba snaha komunity knihovníkov o modernizáciu knižničného systému </a:t>
            </a:r>
          </a:p>
          <a:p>
            <a:r>
              <a:rPr lang="sk-SK" dirty="0"/>
              <a:t>Chýba poznanie trendov a implementácia nových štandardov</a:t>
            </a:r>
          </a:p>
          <a:p>
            <a:r>
              <a:rPr lang="sk-SK" dirty="0"/>
              <a:t>Chýba líder, ktorý by riadil proces zmien</a:t>
            </a:r>
          </a:p>
          <a:p>
            <a:endParaRPr lang="sk-SK" dirty="0"/>
          </a:p>
          <a:p>
            <a:endParaRPr lang="sk-SK" dirty="0"/>
          </a:p>
        </p:txBody>
      </p:sp>
      <p:sp>
        <p:nvSpPr>
          <p:cNvPr id="4" name="Zástupný objekt pre dátum 3">
            <a:extLst>
              <a:ext uri="{FF2B5EF4-FFF2-40B4-BE49-F238E27FC236}">
                <a16:creationId xmlns:a16="http://schemas.microsoft.com/office/drawing/2014/main" id="{E0192C46-DA49-0C2A-8E94-D96E11099F48}"/>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180A4131-436A-7CF1-B29F-64A7FFE2EA39}"/>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6818717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DDA68-92E3-5912-404E-0144FAC65EF9}"/>
              </a:ext>
            </a:extLst>
          </p:cNvPr>
          <p:cNvSpPr>
            <a:spLocks noGrp="1"/>
          </p:cNvSpPr>
          <p:nvPr>
            <p:ph type="title"/>
          </p:nvPr>
        </p:nvSpPr>
        <p:spPr/>
        <p:txBody>
          <a:bodyPr/>
          <a:lstStyle/>
          <a:p>
            <a:r>
              <a:rPr lang="sk-SK" dirty="0"/>
              <a:t>ČESKO – Projekt CARDS</a:t>
            </a:r>
          </a:p>
        </p:txBody>
      </p:sp>
      <p:sp>
        <p:nvSpPr>
          <p:cNvPr id="3" name="Zástupný objekt pre obsah 2">
            <a:extLst>
              <a:ext uri="{FF2B5EF4-FFF2-40B4-BE49-F238E27FC236}">
                <a16:creationId xmlns:a16="http://schemas.microsoft.com/office/drawing/2014/main" id="{BC7A1D1F-0231-5A74-AA37-82FD602A09F9}"/>
              </a:ext>
            </a:extLst>
          </p:cNvPr>
          <p:cNvSpPr>
            <a:spLocks noGrp="1"/>
          </p:cNvSpPr>
          <p:nvPr>
            <p:ph idx="1"/>
          </p:nvPr>
        </p:nvSpPr>
        <p:spPr/>
        <p:txBody>
          <a:bodyPr/>
          <a:lstStyle/>
          <a:p>
            <a:r>
              <a:rPr lang="sk-SK" sz="2800" b="0" i="0" u="none" strike="noStrike" dirty="0">
                <a:solidFill>
                  <a:schemeClr val="tx2"/>
                </a:solidFill>
                <a:effectLst/>
                <a:latin typeface="Segoe UI Web (East European)"/>
              </a:rPr>
              <a:t>Ambíciou projektu CARDS (</a:t>
            </a:r>
            <a:r>
              <a:rPr lang="sk-SK" sz="2800" b="0" i="0" u="none" strike="noStrike" dirty="0" err="1">
                <a:solidFill>
                  <a:schemeClr val="tx2"/>
                </a:solidFill>
                <a:effectLst/>
                <a:latin typeface="Segoe UI Web (East European)"/>
              </a:rPr>
              <a:t>Czech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Academic</a:t>
            </a:r>
            <a:r>
              <a:rPr lang="sk-SK" sz="2800" b="0" i="0" u="none" strike="noStrike" dirty="0">
                <a:solidFill>
                  <a:schemeClr val="tx2"/>
                </a:solidFill>
                <a:effectLst/>
                <a:latin typeface="Segoe UI Web (East European)"/>
              </a:rPr>
              <a:t> and </a:t>
            </a:r>
            <a:r>
              <a:rPr lang="sk-SK" sz="2800" b="0" i="0" u="none" strike="noStrike" dirty="0" err="1">
                <a:solidFill>
                  <a:schemeClr val="tx2"/>
                </a:solidFill>
                <a:effectLst/>
                <a:latin typeface="Segoe UI Web (East European)"/>
              </a:rPr>
              <a:t>Research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Discovery</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Services</a:t>
            </a:r>
            <a:r>
              <a:rPr lang="sk-SK" sz="2800" b="0" i="0" u="none" strike="noStrike" dirty="0">
                <a:solidFill>
                  <a:schemeClr val="tx2"/>
                </a:solidFill>
                <a:effectLst/>
                <a:latin typeface="Segoe UI Web (East European)"/>
              </a:rPr>
              <a:t>) </a:t>
            </a:r>
            <a:endParaRPr lang="sk-SK" sz="2800" dirty="0">
              <a:solidFill>
                <a:schemeClr val="tx2"/>
              </a:solidFill>
              <a:latin typeface="Segoe UI Web (East European)"/>
            </a:endParaRPr>
          </a:p>
          <a:p>
            <a:pPr lvl="1"/>
            <a:r>
              <a:rPr lang="sk-SK" sz="2800" b="0" i="0" u="none" strike="noStrike" dirty="0">
                <a:solidFill>
                  <a:schemeClr val="tx2"/>
                </a:solidFill>
                <a:effectLst/>
                <a:latin typeface="Segoe UI Web (East European)"/>
              </a:rPr>
              <a:t>Vytvorenie centrálnej </a:t>
            </a:r>
            <a:r>
              <a:rPr lang="sk-SK" sz="2800" b="0" i="1" u="none" strike="noStrike" dirty="0">
                <a:solidFill>
                  <a:schemeClr val="tx2"/>
                </a:solidFill>
                <a:effectLst/>
                <a:latin typeface="Segoe UI Web (East European)"/>
              </a:rPr>
              <a:t>platformy novej generácie </a:t>
            </a:r>
            <a:r>
              <a:rPr lang="sk-SK" sz="2800" b="0" i="0" u="none" strike="noStrike" dirty="0">
                <a:solidFill>
                  <a:schemeClr val="tx2"/>
                </a:solidFill>
                <a:effectLst/>
                <a:latin typeface="Segoe UI Web (East European)"/>
              </a:rPr>
              <a:t>(PNG) na správu všetkých typov informačných zdrojov </a:t>
            </a:r>
          </a:p>
          <a:p>
            <a:pPr lvl="1"/>
            <a:r>
              <a:rPr lang="sk-SK" sz="2800" b="0" i="0" u="none" strike="noStrike" dirty="0">
                <a:solidFill>
                  <a:schemeClr val="tx2"/>
                </a:solidFill>
                <a:effectLst/>
                <a:latin typeface="Segoe UI Web (East European)"/>
              </a:rPr>
              <a:t>Spoločná platforma pre informačné centrá a knižnice </a:t>
            </a:r>
          </a:p>
          <a:p>
            <a:pPr lvl="1"/>
            <a:r>
              <a:rPr lang="sk-SK" sz="2800" b="0" i="0" u="none" strike="noStrike" dirty="0">
                <a:solidFill>
                  <a:schemeClr val="tx2"/>
                </a:solidFill>
                <a:effectLst/>
                <a:latin typeface="Segoe UI Web (East European)"/>
              </a:rPr>
              <a:t>Vytvorenie, prevádzka a ďalší rozvoj bude garantované servisným strediskom PNG s podporou všetkých zúčastnených inštitúcií </a:t>
            </a:r>
          </a:p>
          <a:p>
            <a:pPr lvl="1"/>
            <a:r>
              <a:rPr lang="sk-SK" sz="2800" dirty="0">
                <a:solidFill>
                  <a:schemeClr val="tx2"/>
                </a:solidFill>
                <a:latin typeface="Segoe UI Web (East European)"/>
              </a:rPr>
              <a:t>Realizácia projektu </a:t>
            </a:r>
            <a:r>
              <a:rPr lang="sk-SK" sz="2800" b="0" i="0" u="none" strike="noStrike" dirty="0">
                <a:solidFill>
                  <a:schemeClr val="tx2"/>
                </a:solidFill>
                <a:effectLst/>
                <a:latin typeface="Segoe UI Web (East European)"/>
              </a:rPr>
              <a:t>2023-2028 </a:t>
            </a:r>
          </a:p>
        </p:txBody>
      </p:sp>
      <p:sp>
        <p:nvSpPr>
          <p:cNvPr id="4" name="Zástupný objekt pre dátum 3">
            <a:extLst>
              <a:ext uri="{FF2B5EF4-FFF2-40B4-BE49-F238E27FC236}">
                <a16:creationId xmlns:a16="http://schemas.microsoft.com/office/drawing/2014/main" id="{17C85589-0BBD-E74E-E7AF-FEED6A5B0E66}"/>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F7B0A7FA-1F79-0CF8-9F66-E46438E3E540}"/>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8601184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180C59-32C8-255B-A44F-2855EB7C7D9B}"/>
              </a:ext>
            </a:extLst>
          </p:cNvPr>
          <p:cNvSpPr>
            <a:spLocks noGrp="1"/>
          </p:cNvSpPr>
          <p:nvPr>
            <p:ph type="title"/>
          </p:nvPr>
        </p:nvSpPr>
        <p:spPr/>
        <p:txBody>
          <a:bodyPr/>
          <a:lstStyle/>
          <a:p>
            <a:r>
              <a:rPr lang="sk-SK" dirty="0"/>
              <a:t>Preferencie CARDS. ČESKO</a:t>
            </a:r>
          </a:p>
        </p:txBody>
      </p:sp>
      <p:sp>
        <p:nvSpPr>
          <p:cNvPr id="3" name="Zástupný objekt pre obsah 2">
            <a:extLst>
              <a:ext uri="{FF2B5EF4-FFF2-40B4-BE49-F238E27FC236}">
                <a16:creationId xmlns:a16="http://schemas.microsoft.com/office/drawing/2014/main" id="{22FDEA98-7D4E-516A-BEEA-39D4C0F58E1A}"/>
              </a:ext>
            </a:extLst>
          </p:cNvPr>
          <p:cNvSpPr>
            <a:spLocks noGrp="1"/>
          </p:cNvSpPr>
          <p:nvPr>
            <p:ph idx="1"/>
          </p:nvPr>
        </p:nvSpPr>
        <p:spPr>
          <a:xfrm>
            <a:off x="1117600" y="1473200"/>
            <a:ext cx="10156825" cy="4699000"/>
          </a:xfrm>
        </p:spPr>
        <p:txBody>
          <a:bodyPr/>
          <a:lstStyle/>
          <a:p>
            <a:r>
              <a:rPr lang="sk-SK" b="0" i="0" u="none" strike="noStrike" dirty="0">
                <a:solidFill>
                  <a:schemeClr val="tx2"/>
                </a:solidFill>
                <a:effectLst/>
                <a:latin typeface="Segoe UI Web (East European)"/>
              </a:rPr>
              <a:t>Získať nový perspektívny knižničný systém – náhrada ALEPH 500</a:t>
            </a:r>
          </a:p>
          <a:p>
            <a:r>
              <a:rPr lang="sk-SK" b="0" i="0" u="none" strike="noStrike" dirty="0">
                <a:solidFill>
                  <a:schemeClr val="tx2"/>
                </a:solidFill>
                <a:effectLst/>
                <a:latin typeface="Segoe UI Web (East European)"/>
              </a:rPr>
              <a:t>Cieľom je centralizovať činnosti/služby s cieľom zvýšiť ich kvalitu a efektivitu</a:t>
            </a:r>
          </a:p>
          <a:p>
            <a:r>
              <a:rPr lang="sk-SK" b="0" i="0" u="none" strike="noStrike" dirty="0">
                <a:solidFill>
                  <a:schemeClr val="tx2"/>
                </a:solidFill>
                <a:effectLst/>
                <a:latin typeface="Segoe UI Web (East European)"/>
              </a:rPr>
              <a:t>Existujúce systémy zastarávajú a nedokážu sa vyrovnať s novými výzvami </a:t>
            </a:r>
          </a:p>
          <a:p>
            <a:r>
              <a:rPr lang="sk-SK" b="0" i="0" u="none" strike="noStrike" dirty="0">
                <a:solidFill>
                  <a:schemeClr val="tx2"/>
                </a:solidFill>
                <a:effectLst/>
                <a:latin typeface="Segoe UI Web (East European)"/>
              </a:rPr>
              <a:t>Potreba poskytovať lepšie služby vedeckej komunite Českej republiky v súlade so svetovými trendmi </a:t>
            </a:r>
          </a:p>
          <a:p>
            <a:r>
              <a:rPr lang="sk-SK" b="0" i="0" u="none" strike="noStrike" dirty="0">
                <a:solidFill>
                  <a:schemeClr val="tx2"/>
                </a:solidFill>
                <a:effectLst/>
                <a:latin typeface="Segoe UI Web (East European)"/>
              </a:rPr>
              <a:t>Príležitosť nastaviť systémové možnosti na efektívnejšiu spoluprácu s knižnicami a zlepšenie služieb zákazníkom</a:t>
            </a:r>
            <a:endParaRPr lang="sk-SK" dirty="0">
              <a:solidFill>
                <a:schemeClr val="tx2"/>
              </a:solidFill>
            </a:endParaRPr>
          </a:p>
        </p:txBody>
      </p:sp>
      <p:sp>
        <p:nvSpPr>
          <p:cNvPr id="4" name="Zástupný objekt pre dátum 3">
            <a:extLst>
              <a:ext uri="{FF2B5EF4-FFF2-40B4-BE49-F238E27FC236}">
                <a16:creationId xmlns:a16="http://schemas.microsoft.com/office/drawing/2014/main" id="{30461375-36C9-2299-9434-49DDC0577936}"/>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A7CB4DCC-F67D-AEC3-15D9-257CAE835E9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0111862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7B114-C5FF-8110-F756-0CFB51A6ADA8}"/>
              </a:ext>
            </a:extLst>
          </p:cNvPr>
          <p:cNvSpPr>
            <a:spLocks noGrp="1"/>
          </p:cNvSpPr>
          <p:nvPr>
            <p:ph type="title"/>
          </p:nvPr>
        </p:nvSpPr>
        <p:spPr>
          <a:xfrm>
            <a:off x="1117599" y="136525"/>
            <a:ext cx="10156825" cy="1397000"/>
          </a:xfrm>
        </p:spPr>
        <p:txBody>
          <a:bodyPr/>
          <a:lstStyle/>
          <a:p>
            <a:r>
              <a:rPr lang="sk-SK" dirty="0"/>
              <a:t>CARDS ČESKO</a:t>
            </a:r>
          </a:p>
        </p:txBody>
      </p:sp>
      <p:sp>
        <p:nvSpPr>
          <p:cNvPr id="3" name="Zástupný objekt pre obsah 2">
            <a:extLst>
              <a:ext uri="{FF2B5EF4-FFF2-40B4-BE49-F238E27FC236}">
                <a16:creationId xmlns:a16="http://schemas.microsoft.com/office/drawing/2014/main" id="{20607D4E-3260-B9B5-1E03-99066BF5F2EA}"/>
              </a:ext>
            </a:extLst>
          </p:cNvPr>
          <p:cNvSpPr>
            <a:spLocks noGrp="1"/>
          </p:cNvSpPr>
          <p:nvPr>
            <p:ph idx="1"/>
          </p:nvPr>
        </p:nvSpPr>
        <p:spPr>
          <a:xfrm>
            <a:off x="1117600" y="1701799"/>
            <a:ext cx="10156825" cy="4595969"/>
          </a:xfrm>
        </p:spPr>
        <p:txBody>
          <a:bodyPr/>
          <a:lstStyle/>
          <a:p>
            <a:r>
              <a:rPr lang="sk-SK" b="0" i="0" u="none" strike="noStrike" dirty="0">
                <a:solidFill>
                  <a:schemeClr val="tx2"/>
                </a:solidFill>
                <a:effectLst/>
                <a:latin typeface="Segoe UI Web (East European)"/>
              </a:rPr>
              <a:t>Ministerstvo školstva, mládeže a športu poverilo NTK prípravou a realizáciou projektu. </a:t>
            </a:r>
          </a:p>
          <a:p>
            <a:r>
              <a:rPr lang="sk-SK" b="0" i="0" u="none" strike="noStrike" dirty="0">
                <a:solidFill>
                  <a:schemeClr val="tx2"/>
                </a:solidFill>
                <a:effectLst/>
                <a:latin typeface="Segoe UI Web (East European)"/>
              </a:rPr>
              <a:t>Doteraz prejavilo záujem o účasť na projekte +- </a:t>
            </a:r>
            <a:r>
              <a:rPr lang="sk-SK" b="0" i="0" u="none" strike="noStrike" dirty="0" err="1">
                <a:solidFill>
                  <a:schemeClr val="tx2"/>
                </a:solidFill>
                <a:effectLst/>
                <a:latin typeface="Segoe UI Web (East European)"/>
              </a:rPr>
              <a:t>ca</a:t>
            </a:r>
            <a:r>
              <a:rPr lang="sk-SK" b="0" i="0" u="none" strike="noStrike" dirty="0">
                <a:solidFill>
                  <a:schemeClr val="tx2"/>
                </a:solidFill>
                <a:effectLst/>
                <a:latin typeface="Segoe UI Web (East European)"/>
              </a:rPr>
              <a:t> 28 knižníc (najmä univerzity + LCAS, KAŠ, MK v Prahe, MSVK, MZK, NK ČR, NTK, SVK KH, VKOL).  </a:t>
            </a:r>
          </a:p>
          <a:p>
            <a:r>
              <a:rPr lang="sk-SK" b="0" i="0" u="none" strike="noStrike" dirty="0">
                <a:solidFill>
                  <a:schemeClr val="tx2"/>
                </a:solidFill>
                <a:effectLst/>
                <a:latin typeface="Segoe UI Web (East European)"/>
              </a:rPr>
              <a:t>NTK je otvorená spolupráci s regionálnymi knižnicami, ktoré majú záujem zapojiť sa</a:t>
            </a:r>
          </a:p>
          <a:p>
            <a:r>
              <a:rPr lang="sk-SK" b="0" i="0" u="none" strike="noStrike" dirty="0">
                <a:solidFill>
                  <a:schemeClr val="tx2"/>
                </a:solidFill>
                <a:effectLst/>
                <a:latin typeface="Segoe UI Web (East European)"/>
              </a:rPr>
              <a:t>Jeseň 2023 – obstarávanie; konzultácie so spoločnosťami Ex Libris/</a:t>
            </a:r>
            <a:r>
              <a:rPr lang="sk-SK" b="0" i="0" u="none" strike="noStrike" dirty="0" err="1">
                <a:solidFill>
                  <a:schemeClr val="tx2"/>
                </a:solidFill>
                <a:effectLst/>
                <a:latin typeface="Segoe UI Web (East European)"/>
              </a:rPr>
              <a:t>Clarivates</a:t>
            </a:r>
            <a:r>
              <a:rPr lang="sk-SK" b="0" i="0" u="none" strike="noStrike" dirty="0">
                <a:solidFill>
                  <a:schemeClr val="tx2"/>
                </a:solidFill>
                <a:effectLst/>
                <a:latin typeface="Segoe UI Web (East European)"/>
              </a:rPr>
              <a:t>; </a:t>
            </a:r>
          </a:p>
          <a:p>
            <a:r>
              <a:rPr lang="sk-SK" dirty="0">
                <a:solidFill>
                  <a:schemeClr val="tx2"/>
                </a:solidFill>
                <a:latin typeface="Segoe UI Web (East European)"/>
              </a:rPr>
              <a:t>Preferovaný systém </a:t>
            </a:r>
            <a:r>
              <a:rPr lang="sk-SK" b="0" i="0" u="none" strike="noStrike" dirty="0">
                <a:solidFill>
                  <a:schemeClr val="tx2"/>
                </a:solidFill>
                <a:effectLst/>
                <a:latin typeface="Segoe UI Web (East European)"/>
              </a:rPr>
              <a:t>Alma + </a:t>
            </a:r>
            <a:r>
              <a:rPr lang="sk-SK" b="0" i="0" u="none" strike="noStrike" dirty="0" err="1">
                <a:solidFill>
                  <a:schemeClr val="tx2"/>
                </a:solidFill>
                <a:effectLst/>
                <a:latin typeface="Segoe UI Web (East European)"/>
              </a:rPr>
              <a:t>Primo</a:t>
            </a:r>
            <a:r>
              <a:rPr lang="sk-SK" b="0" i="0" u="none" strike="noStrike" dirty="0">
                <a:solidFill>
                  <a:schemeClr val="tx2"/>
                </a:solidFill>
                <a:effectLst/>
                <a:latin typeface="Segoe UI Web (East European)"/>
              </a:rPr>
              <a:t>, resp</a:t>
            </a:r>
            <a:r>
              <a:rPr lang="sk-SK" dirty="0">
                <a:solidFill>
                  <a:schemeClr val="tx2"/>
                </a:solidFill>
                <a:latin typeface="Segoe UI Web (East European)"/>
              </a:rPr>
              <a:t>. EBSCO FOLIO</a:t>
            </a:r>
            <a:endParaRPr lang="sk-SK" dirty="0">
              <a:solidFill>
                <a:schemeClr val="tx2"/>
              </a:solidFill>
            </a:endParaRPr>
          </a:p>
        </p:txBody>
      </p:sp>
      <p:sp>
        <p:nvSpPr>
          <p:cNvPr id="4" name="Zástupný objekt pre dátum 3">
            <a:extLst>
              <a:ext uri="{FF2B5EF4-FFF2-40B4-BE49-F238E27FC236}">
                <a16:creationId xmlns:a16="http://schemas.microsoft.com/office/drawing/2014/main" id="{4AC70B5D-06CE-6788-5EEC-369D07A4A499}"/>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98FC2FC0-0394-C0F3-C610-4C7C615955E6}"/>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3325355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B0E34-2415-7531-E0F9-F0E9082C2DDD}"/>
              </a:ext>
            </a:extLst>
          </p:cNvPr>
          <p:cNvSpPr>
            <a:spLocks noGrp="1"/>
          </p:cNvSpPr>
          <p:nvPr>
            <p:ph type="title"/>
          </p:nvPr>
        </p:nvSpPr>
        <p:spPr/>
        <p:txBody>
          <a:bodyPr/>
          <a:lstStyle/>
          <a:p>
            <a:r>
              <a:rPr lang="sk-SK" dirty="0"/>
              <a:t>Maďarsko - OSZK</a:t>
            </a:r>
          </a:p>
        </p:txBody>
      </p:sp>
      <p:sp>
        <p:nvSpPr>
          <p:cNvPr id="3" name="Zástupný objekt pre obsah 2">
            <a:extLst>
              <a:ext uri="{FF2B5EF4-FFF2-40B4-BE49-F238E27FC236}">
                <a16:creationId xmlns:a16="http://schemas.microsoft.com/office/drawing/2014/main" id="{F7BC1A7D-508D-A94B-7666-3246523C9A9D}"/>
              </a:ext>
            </a:extLst>
          </p:cNvPr>
          <p:cNvSpPr>
            <a:spLocks noGrp="1"/>
          </p:cNvSpPr>
          <p:nvPr>
            <p:ph idx="1"/>
          </p:nvPr>
        </p:nvSpPr>
        <p:spPr/>
        <p:txBody>
          <a:bodyPr/>
          <a:lstStyle/>
          <a:p>
            <a:r>
              <a:rPr lang="sk-SK" dirty="0">
                <a:solidFill>
                  <a:schemeClr val="tx2"/>
                </a:solidFill>
              </a:rPr>
              <a:t>Centrálny štátny informačný systém – platforma FOLIO</a:t>
            </a:r>
          </a:p>
          <a:p>
            <a:r>
              <a:rPr lang="sk-SK" dirty="0">
                <a:solidFill>
                  <a:schemeClr val="tx2"/>
                </a:solidFill>
              </a:rPr>
              <a:t>Od roku 2016 práca na rozvoji a modernizácii </a:t>
            </a:r>
          </a:p>
          <a:p>
            <a:r>
              <a:rPr lang="sk-SK" dirty="0">
                <a:solidFill>
                  <a:schemeClr val="tx2"/>
                </a:solidFill>
              </a:rPr>
              <a:t>OSZK je aktívnou súčasťou komunity FOLIO</a:t>
            </a:r>
          </a:p>
          <a:p>
            <a:r>
              <a:rPr lang="sk-SK" dirty="0">
                <a:solidFill>
                  <a:schemeClr val="tx2"/>
                </a:solidFill>
              </a:rPr>
              <a:t>Plán postupnej implementácie</a:t>
            </a:r>
          </a:p>
          <a:p>
            <a:r>
              <a:rPr lang="sk-SK" dirty="0">
                <a:solidFill>
                  <a:schemeClr val="tx2"/>
                </a:solidFill>
              </a:rPr>
              <a:t>Zdroj: </a:t>
            </a:r>
            <a:r>
              <a:rPr lang="sk-SK" dirty="0" err="1">
                <a:solidFill>
                  <a:schemeClr val="tx2"/>
                </a:solidFill>
              </a:rPr>
              <a:t>https</a:t>
            </a:r>
            <a:r>
              <a:rPr lang="sk-SK" dirty="0">
                <a:solidFill>
                  <a:schemeClr val="tx2"/>
                </a:solidFill>
              </a:rPr>
              <a:t>://</a:t>
            </a:r>
            <a:r>
              <a:rPr lang="sk-SK" dirty="0" err="1">
                <a:solidFill>
                  <a:schemeClr val="tx2"/>
                </a:solidFill>
              </a:rPr>
              <a:t>wiki.folio.org</a:t>
            </a:r>
            <a:r>
              <a:rPr lang="sk-SK" dirty="0">
                <a:solidFill>
                  <a:schemeClr val="tx2"/>
                </a:solidFill>
              </a:rPr>
              <a:t>/</a:t>
            </a:r>
            <a:r>
              <a:rPr lang="sk-SK" dirty="0" err="1">
                <a:solidFill>
                  <a:schemeClr val="tx2"/>
                </a:solidFill>
              </a:rPr>
              <a:t>pages</a:t>
            </a:r>
            <a:r>
              <a:rPr lang="sk-SK" dirty="0">
                <a:solidFill>
                  <a:schemeClr val="tx2"/>
                </a:solidFill>
              </a:rPr>
              <a:t>/</a:t>
            </a:r>
            <a:r>
              <a:rPr lang="sk-SK" dirty="0" err="1">
                <a:solidFill>
                  <a:schemeClr val="tx2"/>
                </a:solidFill>
              </a:rPr>
              <a:t>viewpage.action?pageId</a:t>
            </a:r>
            <a:r>
              <a:rPr lang="sk-SK" dirty="0">
                <a:solidFill>
                  <a:schemeClr val="tx2"/>
                </a:solidFill>
              </a:rPr>
              <a:t>=14461387</a:t>
            </a:r>
          </a:p>
          <a:p>
            <a:r>
              <a:rPr lang="sk-SK" dirty="0">
                <a:solidFill>
                  <a:schemeClr val="tx2"/>
                </a:solidFill>
              </a:rPr>
              <a:t>Funkčné špecifikácie (70 s.)</a:t>
            </a:r>
          </a:p>
          <a:p>
            <a:r>
              <a:rPr lang="sk-SK" dirty="0">
                <a:solidFill>
                  <a:schemeClr val="tx2"/>
                </a:solidFill>
              </a:rPr>
              <a:t>Založený implementačný tím – zamestnanci na základe tendra</a:t>
            </a:r>
          </a:p>
          <a:p>
            <a:endParaRPr lang="sk-SK" dirty="0"/>
          </a:p>
          <a:p>
            <a:endParaRPr lang="sk-SK" dirty="0"/>
          </a:p>
          <a:p>
            <a:endParaRPr lang="sk-SK" dirty="0"/>
          </a:p>
        </p:txBody>
      </p:sp>
      <p:sp>
        <p:nvSpPr>
          <p:cNvPr id="4" name="Zástupný objekt pre dátum 3">
            <a:extLst>
              <a:ext uri="{FF2B5EF4-FFF2-40B4-BE49-F238E27FC236}">
                <a16:creationId xmlns:a16="http://schemas.microsoft.com/office/drawing/2014/main" id="{20B867CC-0D48-2A41-8AFB-0E13E41A33C9}"/>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2B8B4A7D-4B9C-0CA4-A173-5EAFFE15A9BB}"/>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32744095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3E4792CA-1987-EE47-9D36-A44C35CAD41E}" type="datetime1">
              <a:rPr lang="sk-SK" smtClean="0"/>
              <a:t>9.1.2024</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31978486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FC519C20-717A-042D-8B5F-2CAFEA3248AB}"/>
              </a:ext>
            </a:extLst>
          </p:cNvPr>
          <p:cNvSpPr txBox="1">
            <a:spLocks noGrp="1" noChangeArrowheads="1"/>
          </p:cNvSpPr>
          <p:nvPr>
            <p:ph type="title"/>
          </p:nvPr>
        </p:nvSpPr>
        <p:spPr>
          <a:xfrm>
            <a:off x="1117600" y="265113"/>
            <a:ext cx="10156825" cy="1033462"/>
          </a:xfrm>
        </p:spPr>
        <p:txBody>
          <a:bodyPr/>
          <a:lstStyle/>
          <a:p>
            <a:r>
              <a:rPr altLang="sk-SK">
                <a:latin typeface="Century Gothic" panose="020B0502020202020204" pitchFamily="34" charset="0"/>
              </a:rPr>
              <a:t>Technológie pre smart knižnice</a:t>
            </a:r>
          </a:p>
        </p:txBody>
      </p:sp>
      <p:sp>
        <p:nvSpPr>
          <p:cNvPr id="21506" name="Zástupný objekt pre obsah 2">
            <a:extLst>
              <a:ext uri="{FF2B5EF4-FFF2-40B4-BE49-F238E27FC236}">
                <a16:creationId xmlns:a16="http://schemas.microsoft.com/office/drawing/2014/main" id="{F015F49C-80CF-EE8B-D264-0A80CB4BD120}"/>
              </a:ext>
            </a:extLst>
          </p:cNvPr>
          <p:cNvSpPr txBox="1">
            <a:spLocks noGrp="1" noChangeArrowheads="1"/>
          </p:cNvSpPr>
          <p:nvPr>
            <p:ph idx="1"/>
          </p:nvPr>
        </p:nvSpPr>
        <p:spPr/>
        <p:txBody>
          <a:bodyPr/>
          <a:lstStyle/>
          <a:p>
            <a:pPr marL="0" indent="0">
              <a:buNone/>
            </a:pPr>
            <a:r>
              <a:rPr altLang="sk-SK" dirty="0">
                <a:latin typeface="Century Gothic" panose="020B0502020202020204" pitchFamily="34" charset="0"/>
              </a:rPr>
              <a:t>Kľúčové kategórie technológií pre knižnice: </a:t>
            </a:r>
          </a:p>
          <a:p>
            <a:endParaRPr altLang="sk-SK" dirty="0">
              <a:latin typeface="Century Gothic" panose="020B0502020202020204" pitchFamily="34" charset="0"/>
            </a:endParaRPr>
          </a:p>
          <a:p>
            <a:r>
              <a:rPr altLang="sk-SK" dirty="0">
                <a:latin typeface="Century Gothic" panose="020B0502020202020204" pitchFamily="34" charset="0"/>
              </a:rPr>
              <a:t>1. ILS (</a:t>
            </a:r>
            <a:r>
              <a:rPr altLang="sk-SK" dirty="0">
                <a:solidFill>
                  <a:srgbClr val="000000"/>
                </a:solidFill>
                <a:latin typeface="Arial" panose="020B0604020202020204" pitchFamily="34" charset="0"/>
              </a:rPr>
              <a:t>I</a:t>
            </a:r>
            <a:r>
              <a:rPr lang="en-US" altLang="sk-SK" dirty="0" err="1">
                <a:solidFill>
                  <a:srgbClr val="000000"/>
                </a:solidFill>
                <a:latin typeface="Arial" panose="020B0604020202020204" pitchFamily="34" charset="0"/>
              </a:rPr>
              <a:t>ntegrated</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ystems</a:t>
            </a:r>
            <a:r>
              <a:rPr altLang="sk-SK" dirty="0">
                <a:solidFill>
                  <a:srgbClr val="000000"/>
                </a:solidFill>
                <a:latin typeface="Arial" panose="020B0604020202020204" pitchFamily="34" charset="0"/>
              </a:rPr>
              <a:t>)</a:t>
            </a:r>
          </a:p>
          <a:p>
            <a:pPr lvl="1"/>
            <a:r>
              <a:rPr altLang="sk-SK" dirty="0">
                <a:latin typeface="Century Gothic" panose="020B0502020202020204" pitchFamily="34" charset="0"/>
              </a:rPr>
              <a:t>Integrované knižničné systémy</a:t>
            </a:r>
          </a:p>
          <a:p>
            <a:r>
              <a:rPr altLang="sk-SK" dirty="0">
                <a:latin typeface="Century Gothic" panose="020B0502020202020204" pitchFamily="34" charset="0"/>
              </a:rPr>
              <a:t>2. LSP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ervices</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P</a:t>
            </a:r>
            <a:r>
              <a:rPr lang="en-US" altLang="sk-SK" dirty="0" err="1">
                <a:solidFill>
                  <a:srgbClr val="000000"/>
                </a:solidFill>
                <a:latin typeface="Arial" panose="020B0604020202020204" pitchFamily="34" charset="0"/>
              </a:rPr>
              <a:t>latforms</a:t>
            </a:r>
            <a:r>
              <a:rPr altLang="sk-SK" dirty="0">
                <a:solidFill>
                  <a:srgbClr val="000000"/>
                </a:solidFill>
                <a:latin typeface="Arial" panose="020B0604020202020204" pitchFamily="34" charset="0"/>
              </a:rPr>
              <a:t>)</a:t>
            </a:r>
            <a:endParaRPr altLang="sk-SK" dirty="0">
              <a:latin typeface="Century Gothic" panose="020B0502020202020204" pitchFamily="34" charset="0"/>
            </a:endParaRPr>
          </a:p>
          <a:p>
            <a:pPr lvl="1"/>
            <a:r>
              <a:rPr altLang="sk-SK" dirty="0">
                <a:latin typeface="Century Gothic" panose="020B0502020202020204" pitchFamily="34" charset="0"/>
              </a:rPr>
              <a:t>Platformy knižničných služieb</a:t>
            </a:r>
          </a:p>
        </p:txBody>
      </p:sp>
      <p:sp>
        <p:nvSpPr>
          <p:cNvPr id="2" name="Zástupný objekt pre dátum 1">
            <a:extLst>
              <a:ext uri="{FF2B5EF4-FFF2-40B4-BE49-F238E27FC236}">
                <a16:creationId xmlns:a16="http://schemas.microsoft.com/office/drawing/2014/main" id="{FF2E8D4C-16FC-8863-E0A6-A2B7D036611F}"/>
              </a:ext>
            </a:extLst>
          </p:cNvPr>
          <p:cNvSpPr>
            <a:spLocks noGrp="1"/>
          </p:cNvSpPr>
          <p:nvPr>
            <p:ph type="dt" sz="half" idx="10"/>
          </p:nvPr>
        </p:nvSpPr>
        <p:spPr/>
        <p:txBody>
          <a:bodyPr/>
          <a:lstStyle/>
          <a:p>
            <a:pPr>
              <a:defRPr/>
            </a:pPr>
            <a:fld id="{23CD25F3-0FD7-D643-BD83-CD05A35E9647}" type="datetime1">
              <a:rPr lang="sk-SK" smtClean="0"/>
              <a:t>9.1.2024</a:t>
            </a:fld>
            <a:endParaRPr lang="sk-SK"/>
          </a:p>
        </p:txBody>
      </p:sp>
      <p:sp>
        <p:nvSpPr>
          <p:cNvPr id="3" name="Zástupný objekt pre pätu 2">
            <a:extLst>
              <a:ext uri="{FF2B5EF4-FFF2-40B4-BE49-F238E27FC236}">
                <a16:creationId xmlns:a16="http://schemas.microsoft.com/office/drawing/2014/main" id="{1D01CB9A-D209-5F9B-72FC-57D2C34792CA}"/>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a:extLst>
              <a:ext uri="{FF2B5EF4-FFF2-40B4-BE49-F238E27FC236}">
                <a16:creationId xmlns:a16="http://schemas.microsoft.com/office/drawing/2014/main" id="{91DF2C2F-6C6A-060D-A02A-5D230EA3D899}"/>
              </a:ext>
            </a:extLst>
          </p:cNvPr>
          <p:cNvSpPr txBox="1">
            <a:spLocks noGrp="1" noChangeArrowheads="1"/>
          </p:cNvSpPr>
          <p:nvPr>
            <p:ph type="title"/>
          </p:nvPr>
        </p:nvSpPr>
        <p:spPr>
          <a:xfrm>
            <a:off x="914400" y="76200"/>
            <a:ext cx="10360025" cy="1121535"/>
          </a:xfrm>
        </p:spPr>
        <p:txBody>
          <a:bodyPr/>
          <a:lstStyle/>
          <a:p>
            <a:br>
              <a:rPr altLang="sk-SK" dirty="0">
                <a:latin typeface="Century Gothic" panose="020B0502020202020204" pitchFamily="34" charset="0"/>
              </a:rPr>
            </a:br>
            <a:r>
              <a:rPr lang="sk-SK" altLang="sk-SK" dirty="0">
                <a:latin typeface="Century Gothic" panose="020B0502020202020204" pitchFamily="34" charset="0"/>
              </a:rPr>
              <a:t>Koniec </a:t>
            </a:r>
            <a:r>
              <a:rPr altLang="sk-SK" dirty="0">
                <a:latin typeface="Century Gothic" panose="020B0502020202020204" pitchFamily="34" charset="0"/>
              </a:rPr>
              <a:t>ILS</a:t>
            </a:r>
            <a:r>
              <a:rPr lang="sk-SK" altLang="sk-SK" dirty="0">
                <a:latin typeface="Century Gothic" panose="020B0502020202020204" pitchFamily="34" charset="0"/>
              </a:rPr>
              <a:t> ? </a:t>
            </a:r>
            <a:r>
              <a:rPr altLang="sk-SK" dirty="0">
                <a:latin typeface="Century Gothic" panose="020B0502020202020204" pitchFamily="34" charset="0"/>
              </a:rPr>
              <a:t> </a:t>
            </a:r>
          </a:p>
        </p:txBody>
      </p:sp>
      <p:sp>
        <p:nvSpPr>
          <p:cNvPr id="23554" name="Zástupný objekt pre obsah 2">
            <a:extLst>
              <a:ext uri="{FF2B5EF4-FFF2-40B4-BE49-F238E27FC236}">
                <a16:creationId xmlns:a16="http://schemas.microsoft.com/office/drawing/2014/main" id="{1AF5EF0A-8ECD-D84C-4669-3DF628BE2672}"/>
              </a:ext>
            </a:extLst>
          </p:cNvPr>
          <p:cNvSpPr txBox="1">
            <a:spLocks noGrp="1" noChangeArrowheads="1"/>
          </p:cNvSpPr>
          <p:nvPr>
            <p:ph idx="1"/>
          </p:nvPr>
        </p:nvSpPr>
        <p:spPr>
          <a:xfrm>
            <a:off x="914400" y="1293813"/>
            <a:ext cx="10360025" cy="4878387"/>
          </a:xfrm>
        </p:spPr>
        <p:txBody>
          <a:bodyPr/>
          <a:lstStyle/>
          <a:p>
            <a:pPr>
              <a:lnSpc>
                <a:spcPct val="100000"/>
              </a:lnSpc>
              <a:spcBef>
                <a:spcPts val="1200"/>
              </a:spcBef>
            </a:pPr>
            <a:r>
              <a:rPr altLang="sk-SK" dirty="0">
                <a:solidFill>
                  <a:schemeClr val="tx2"/>
                </a:solidFill>
                <a:latin typeface="Century Gothic" panose="020B0502020202020204" pitchFamily="34" charset="0"/>
              </a:rPr>
              <a:t>Vznikali v ére automatizácie a informatizácie knižníc (50 rokov)</a:t>
            </a:r>
          </a:p>
          <a:p>
            <a:pPr>
              <a:lnSpc>
                <a:spcPct val="100000"/>
              </a:lnSpc>
              <a:spcBef>
                <a:spcPts val="1200"/>
              </a:spcBef>
            </a:pPr>
            <a:r>
              <a:rPr altLang="sk-SK" dirty="0">
                <a:solidFill>
                  <a:schemeClr val="tx2"/>
                </a:solidFill>
                <a:latin typeface="Century Gothic" panose="020B0502020202020204" pitchFamily="34" charset="0"/>
              </a:rPr>
              <a:t>Základné procesy knižnice sú riešené súbormi programov</a:t>
            </a:r>
          </a:p>
          <a:p>
            <a:pPr>
              <a:lnSpc>
                <a:spcPct val="100000"/>
              </a:lnSpc>
              <a:spcBef>
                <a:spcPts val="1200"/>
              </a:spcBef>
            </a:pPr>
            <a:r>
              <a:rPr altLang="sk-SK" dirty="0">
                <a:solidFill>
                  <a:schemeClr val="tx2"/>
                </a:solidFill>
                <a:latin typeface="Century Gothic" panose="020B0502020202020204" pitchFamily="34" charset="0"/>
              </a:rPr>
              <a:t>Súbory programov sú usporiadané do modulov </a:t>
            </a:r>
          </a:p>
          <a:p>
            <a:pPr>
              <a:lnSpc>
                <a:spcPct val="100000"/>
              </a:lnSpc>
              <a:spcBef>
                <a:spcPts val="1200"/>
              </a:spcBef>
            </a:pPr>
            <a:r>
              <a:rPr altLang="sk-SK" dirty="0">
                <a:solidFill>
                  <a:schemeClr val="tx2"/>
                </a:solidFill>
                <a:latin typeface="Century Gothic" panose="020B0502020202020204" pitchFamily="34" charset="0"/>
              </a:rPr>
              <a:t>Moduly zdieľajú spoločnú databázu</a:t>
            </a:r>
          </a:p>
          <a:p>
            <a:pPr>
              <a:lnSpc>
                <a:spcPct val="100000"/>
              </a:lnSpc>
              <a:spcBef>
                <a:spcPts val="1200"/>
              </a:spcBef>
            </a:pPr>
            <a:r>
              <a:rPr altLang="sk-SK" dirty="0">
                <a:solidFill>
                  <a:schemeClr val="tx2"/>
                </a:solidFill>
                <a:latin typeface="Century Gothic" panose="020B0502020202020204" pitchFamily="34" charset="0"/>
              </a:rPr>
              <a:t>Moduly bežia na rovnakom výpočtovom prostredí </a:t>
            </a:r>
          </a:p>
          <a:p>
            <a:pPr>
              <a:lnSpc>
                <a:spcPct val="100000"/>
              </a:lnSpc>
              <a:spcBef>
                <a:spcPts val="1200"/>
              </a:spcBef>
            </a:pPr>
            <a:r>
              <a:rPr altLang="sk-SK" dirty="0">
                <a:solidFill>
                  <a:schemeClr val="tx2"/>
                </a:solidFill>
                <a:latin typeface="Century Gothic" panose="020B0502020202020204" pitchFamily="34" charset="0"/>
              </a:rPr>
              <a:t>Majú zaujímavú históriu – vznikli a zanikli desiatky ILS</a:t>
            </a:r>
          </a:p>
          <a:p>
            <a:pPr>
              <a:lnSpc>
                <a:spcPct val="100000"/>
              </a:lnSpc>
              <a:spcBef>
                <a:spcPts val="1200"/>
              </a:spcBef>
            </a:pPr>
            <a:r>
              <a:rPr altLang="sk-SK" dirty="0">
                <a:solidFill>
                  <a:schemeClr val="tx2"/>
                </a:solidFill>
                <a:latin typeface="Century Gothic" panose="020B0502020202020204" pitchFamily="34" charset="0"/>
              </a:rPr>
              <a:t>ILS, ktoré „prežili“ sú v súčasnosti zrelé, stabilné - mnoho funkcií </a:t>
            </a:r>
          </a:p>
          <a:p>
            <a:pPr>
              <a:lnSpc>
                <a:spcPct val="100000"/>
              </a:lnSpc>
              <a:spcBef>
                <a:spcPts val="1200"/>
              </a:spcBef>
            </a:pPr>
            <a:r>
              <a:rPr altLang="sk-SK" dirty="0">
                <a:solidFill>
                  <a:schemeClr val="tx2"/>
                </a:solidFill>
                <a:latin typeface="Century Gothic" panose="020B0502020202020204" pitchFamily="34" charset="0"/>
              </a:rPr>
              <a:t>Implementované v mnohých desiatkach tisíc knižníc po celom svete, naďalej prosperujú</a:t>
            </a:r>
          </a:p>
        </p:txBody>
      </p:sp>
      <p:sp>
        <p:nvSpPr>
          <p:cNvPr id="2" name="Zástupný objekt pre dátum 1">
            <a:extLst>
              <a:ext uri="{FF2B5EF4-FFF2-40B4-BE49-F238E27FC236}">
                <a16:creationId xmlns:a16="http://schemas.microsoft.com/office/drawing/2014/main" id="{1C8C8B42-CFD2-904E-5018-2A5BBC4D62CC}"/>
              </a:ext>
            </a:extLst>
          </p:cNvPr>
          <p:cNvSpPr>
            <a:spLocks noGrp="1"/>
          </p:cNvSpPr>
          <p:nvPr>
            <p:ph type="dt" sz="half" idx="10"/>
          </p:nvPr>
        </p:nvSpPr>
        <p:spPr/>
        <p:txBody>
          <a:bodyPr/>
          <a:lstStyle/>
          <a:p>
            <a:pPr>
              <a:defRPr/>
            </a:pPr>
            <a:fld id="{FA140EC4-95B3-6242-B82B-904311AE6D40}" type="datetime1">
              <a:rPr lang="sk-SK" smtClean="0"/>
              <a:t>9.1.2024</a:t>
            </a:fld>
            <a:endParaRPr lang="sk-SK"/>
          </a:p>
        </p:txBody>
      </p:sp>
      <p:sp>
        <p:nvSpPr>
          <p:cNvPr id="3" name="Zástupný objekt pre pätu 2">
            <a:extLst>
              <a:ext uri="{FF2B5EF4-FFF2-40B4-BE49-F238E27FC236}">
                <a16:creationId xmlns:a16="http://schemas.microsoft.com/office/drawing/2014/main" id="{BF33BCB9-3972-7A35-3F7D-8D53CA626031}"/>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a:extLst>
              <a:ext uri="{FF2B5EF4-FFF2-40B4-BE49-F238E27FC236}">
                <a16:creationId xmlns:a16="http://schemas.microsoft.com/office/drawing/2014/main" id="{FC6A25FB-43A7-8711-3BF3-D75864363910}"/>
              </a:ext>
            </a:extLst>
          </p:cNvPr>
          <p:cNvSpPr txBox="1">
            <a:spLocks noGrp="1" noChangeArrowheads="1"/>
          </p:cNvSpPr>
          <p:nvPr>
            <p:ph type="title"/>
          </p:nvPr>
        </p:nvSpPr>
        <p:spPr/>
        <p:txBody>
          <a:bodyPr/>
          <a:lstStyle/>
          <a:p>
            <a:r>
              <a:rPr altLang="sk-SK" dirty="0">
                <a:latin typeface="Century Gothic" panose="020B0502020202020204" pitchFamily="34" charset="0"/>
              </a:rPr>
              <a:t>Najlepšie globálne </a:t>
            </a:r>
            <a:r>
              <a:rPr lang="sk-SK" altLang="sk-SK" dirty="0">
                <a:latin typeface="Century Gothic" panose="020B0502020202020204" pitchFamily="34" charset="0"/>
              </a:rPr>
              <a:t>ILS</a:t>
            </a:r>
            <a:r>
              <a:rPr altLang="sk-SK" dirty="0">
                <a:latin typeface="Century Gothic" panose="020B0502020202020204" pitchFamily="34" charset="0"/>
              </a:rPr>
              <a:t> (2023)</a:t>
            </a:r>
          </a:p>
        </p:txBody>
      </p:sp>
      <p:sp>
        <p:nvSpPr>
          <p:cNvPr id="32770" name="Zástupný objekt pre obsah 2">
            <a:extLst>
              <a:ext uri="{FF2B5EF4-FFF2-40B4-BE49-F238E27FC236}">
                <a16:creationId xmlns:a16="http://schemas.microsoft.com/office/drawing/2014/main" id="{4BD229AB-D8F2-199C-5AF6-20B5F89E5277}"/>
              </a:ext>
            </a:extLst>
          </p:cNvPr>
          <p:cNvSpPr txBox="1">
            <a:spLocks noGrp="1" noChangeArrowheads="1"/>
          </p:cNvSpPr>
          <p:nvPr>
            <p:ph idx="1"/>
          </p:nvPr>
        </p:nvSpPr>
        <p:spPr/>
        <p:txBody>
          <a:bodyPr/>
          <a:lstStyle/>
          <a:p>
            <a:pPr marL="0" indent="0">
              <a:buNone/>
            </a:pPr>
            <a:r>
              <a:rPr lang="sk-SK" altLang="sk-SK" b="1" dirty="0" err="1">
                <a:solidFill>
                  <a:schemeClr val="tx2"/>
                </a:solidFill>
                <a:latin typeface="Century Gothic" panose="020B0502020202020204" pitchFamily="34" charset="0"/>
              </a:rPr>
              <a:t>Koha</a:t>
            </a:r>
            <a:r>
              <a:rPr lang="sk-SK" altLang="sk-SK" b="1" dirty="0">
                <a:solidFill>
                  <a:schemeClr val="tx2"/>
                </a:solidFill>
                <a:latin typeface="Century Gothic" panose="020B0502020202020204" pitchFamily="34" charset="0"/>
              </a:rPr>
              <a:t>:</a:t>
            </a:r>
            <a:r>
              <a:rPr lang="sk-SK" altLang="sk-SK" dirty="0">
                <a:solidFill>
                  <a:schemeClr val="tx2"/>
                </a:solidFill>
                <a:latin typeface="Century Gothic" panose="020B0502020202020204" pitchFamily="34" charset="0"/>
              </a:rPr>
              <a:t> LIS s otvoreným zdrojovým kódom, </a:t>
            </a:r>
          </a:p>
          <a:p>
            <a:pPr marL="0" indent="0">
              <a:buFont typeface="Arial" panose="020B0604020202020204" pitchFamily="34" charset="0"/>
              <a:buNone/>
            </a:pPr>
            <a:r>
              <a:rPr altLang="sk-SK" b="1" dirty="0" err="1">
                <a:solidFill>
                  <a:schemeClr val="tx2"/>
                </a:solidFill>
                <a:latin typeface="Century Gothic" panose="020B0502020202020204" pitchFamily="34" charset="0"/>
              </a:rPr>
              <a:t>Atrium</a:t>
            </a:r>
            <a:r>
              <a:rPr altLang="sk-SK" b="1" dirty="0">
                <a:solidFill>
                  <a:schemeClr val="tx2"/>
                </a:solidFill>
                <a:latin typeface="Century Gothic" panose="020B0502020202020204" pitchFamily="34" charset="0"/>
              </a:rPr>
              <a:t> ILS</a:t>
            </a:r>
            <a:r>
              <a:rPr altLang="sk-SK" dirty="0">
                <a:solidFill>
                  <a:schemeClr val="tx2"/>
                </a:solidFill>
                <a:latin typeface="Century Gothic" panose="020B0502020202020204" pitchFamily="34" charset="0"/>
              </a:rPr>
              <a:t>: Cloudový LIS, </a:t>
            </a:r>
          </a:p>
          <a:p>
            <a:pPr marL="0" indent="0">
              <a:buFont typeface="Arial" panose="020B0604020202020204" pitchFamily="34" charset="0"/>
              <a:buNone/>
            </a:pPr>
            <a:r>
              <a:rPr altLang="sk-SK" b="1" dirty="0">
                <a:solidFill>
                  <a:schemeClr val="tx2"/>
                </a:solidFill>
                <a:latin typeface="Century Gothic" panose="020B0502020202020204" pitchFamily="34" charset="0"/>
              </a:rPr>
              <a:t>Alma:</a:t>
            </a:r>
            <a:r>
              <a:rPr altLang="sk-SK" dirty="0">
                <a:solidFill>
                  <a:schemeClr val="tx2"/>
                </a:solidFill>
                <a:latin typeface="Century Gothic" panose="020B0502020202020204" pitchFamily="34" charset="0"/>
              </a:rPr>
              <a:t> Cloudový LIS, ktorý sa integruje s vyhľadávacou službou </a:t>
            </a:r>
            <a:r>
              <a:rPr altLang="sk-SK" dirty="0" err="1">
                <a:solidFill>
                  <a:schemeClr val="tx2"/>
                </a:solidFill>
                <a:latin typeface="Century Gothic" panose="020B0502020202020204" pitchFamily="34" charset="0"/>
              </a:rPr>
              <a:t>Primo</a:t>
            </a:r>
            <a:r>
              <a:rPr altLang="sk-SK" dirty="0">
                <a:solidFill>
                  <a:schemeClr val="tx2"/>
                </a:solidFill>
                <a:latin typeface="Century Gothic" panose="020B0502020202020204" pitchFamily="34" charset="0"/>
              </a:rPr>
              <a:t> </a:t>
            </a:r>
          </a:p>
          <a:p>
            <a:pPr marL="0" indent="0">
              <a:buFont typeface="Arial" panose="020B0604020202020204" pitchFamily="34" charset="0"/>
              <a:buNone/>
            </a:pPr>
            <a:r>
              <a:rPr altLang="sk-SK" b="1" dirty="0" err="1">
                <a:solidFill>
                  <a:schemeClr val="tx2"/>
                </a:solidFill>
                <a:latin typeface="Century Gothic" panose="020B0502020202020204" pitchFamily="34" charset="0"/>
              </a:rPr>
              <a:t>Libib</a:t>
            </a:r>
            <a:r>
              <a:rPr altLang="sk-SK" b="1" dirty="0">
                <a:solidFill>
                  <a:schemeClr val="tx2"/>
                </a:solidFill>
                <a:latin typeface="Century Gothic" panose="020B0502020202020204" pitchFamily="34" charset="0"/>
              </a:rPr>
              <a:t>:</a:t>
            </a:r>
            <a:r>
              <a:rPr altLang="sk-SK" dirty="0">
                <a:solidFill>
                  <a:schemeClr val="tx2"/>
                </a:solidFill>
                <a:latin typeface="Century Gothic" panose="020B0502020202020204" pitchFamily="34" charset="0"/>
              </a:rPr>
              <a:t> Cloudový LIS</a:t>
            </a:r>
          </a:p>
          <a:p>
            <a:pPr marL="0" indent="0">
              <a:buFont typeface="Arial" panose="020B0604020202020204" pitchFamily="34" charset="0"/>
              <a:buNone/>
            </a:pPr>
            <a:r>
              <a:rPr altLang="sk-SK" b="1" dirty="0">
                <a:solidFill>
                  <a:schemeClr val="tx2"/>
                </a:solidFill>
                <a:latin typeface="Century Gothic" panose="020B0502020202020204" pitchFamily="34" charset="0"/>
              </a:rPr>
              <a:t>Alexandria:</a:t>
            </a:r>
            <a:r>
              <a:rPr altLang="sk-SK" dirty="0">
                <a:solidFill>
                  <a:schemeClr val="tx2"/>
                </a:solidFill>
                <a:latin typeface="Century Gothic" panose="020B0502020202020204" pitchFamily="34" charset="0"/>
              </a:rPr>
              <a:t> Webový LIS</a:t>
            </a:r>
          </a:p>
          <a:p>
            <a:pPr marL="0" indent="0">
              <a:buFont typeface="Arial" panose="020B0604020202020204" pitchFamily="34" charset="0"/>
              <a:buNone/>
            </a:pPr>
            <a:r>
              <a:rPr altLang="sk-SK" dirty="0">
                <a:solidFill>
                  <a:schemeClr val="tx2"/>
                </a:solidFill>
                <a:latin typeface="Century Gothic" panose="020B0502020202020204" pitchFamily="34" charset="0"/>
              </a:rPr>
              <a:t>(Používané tiež: </a:t>
            </a:r>
            <a:r>
              <a:rPr altLang="sk-SK" dirty="0" err="1">
                <a:solidFill>
                  <a:schemeClr val="tx2"/>
                </a:solidFill>
                <a:latin typeface="Century Gothic" panose="020B0502020202020204" pitchFamily="34" charset="0"/>
              </a:rPr>
              <a:t>Aleph</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Millenium</a:t>
            </a:r>
            <a:r>
              <a:rPr altLang="sk-SK" dirty="0">
                <a:solidFill>
                  <a:schemeClr val="tx2"/>
                </a:solidFill>
                <a:latin typeface="Century Gothic" panose="020B0502020202020204" pitchFamily="34" charset="0"/>
              </a:rPr>
              <a:t> III, Sierra, </a:t>
            </a:r>
            <a:r>
              <a:rPr altLang="sk-SK" dirty="0" err="1">
                <a:solidFill>
                  <a:schemeClr val="tx2"/>
                </a:solidFill>
                <a:latin typeface="Century Gothic" panose="020B0502020202020204" pitchFamily="34" charset="0"/>
              </a:rPr>
              <a:t>Tint</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Voyager</a:t>
            </a:r>
            <a:r>
              <a:rPr altLang="sk-SK" dirty="0">
                <a:solidFill>
                  <a:schemeClr val="tx2"/>
                </a:solidFill>
                <a:latin typeface="Century Gothic" panose="020B0502020202020204" pitchFamily="34" charset="0"/>
              </a:rPr>
              <a:t>, RERO, </a:t>
            </a:r>
            <a:r>
              <a:rPr altLang="sk-SK" dirty="0" err="1">
                <a:solidFill>
                  <a:schemeClr val="tx2"/>
                </a:solidFill>
                <a:latin typeface="Century Gothic" panose="020B0502020202020204" pitchFamily="34" charset="0"/>
              </a:rPr>
              <a:t>Horizon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Symphony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Solution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Worldshare</a:t>
            </a:r>
            <a:r>
              <a:rPr altLang="sk-SK" dirty="0">
                <a:solidFill>
                  <a:schemeClr val="tx2"/>
                </a:solidFill>
                <a:latin typeface="Century Gothic" panose="020B0502020202020204" pitchFamily="34" charset="0"/>
              </a:rPr>
              <a:t> Management </a:t>
            </a:r>
            <a:r>
              <a:rPr altLang="sk-SK" dirty="0" err="1">
                <a:solidFill>
                  <a:schemeClr val="tx2"/>
                </a:solidFill>
                <a:latin typeface="Century Gothic" panose="020B0502020202020204" pitchFamily="34" charset="0"/>
              </a:rPr>
              <a:t>Services</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Polaris</a:t>
            </a:r>
            <a:r>
              <a:rPr altLang="sk-SK" dirty="0">
                <a:solidFill>
                  <a:schemeClr val="tx2"/>
                </a:solidFill>
                <a:latin typeface="Century Gothic" panose="020B0502020202020204" pitchFamily="34" charset="0"/>
              </a:rPr>
              <a:t>, Apollo, ...)</a:t>
            </a:r>
          </a:p>
        </p:txBody>
      </p:sp>
      <p:sp>
        <p:nvSpPr>
          <p:cNvPr id="2" name="Zástupný objekt pre dátum 1">
            <a:extLst>
              <a:ext uri="{FF2B5EF4-FFF2-40B4-BE49-F238E27FC236}">
                <a16:creationId xmlns:a16="http://schemas.microsoft.com/office/drawing/2014/main" id="{42BAC94E-D443-8983-D651-7838E21E7EFD}"/>
              </a:ext>
            </a:extLst>
          </p:cNvPr>
          <p:cNvSpPr>
            <a:spLocks noGrp="1"/>
          </p:cNvSpPr>
          <p:nvPr>
            <p:ph type="dt" sz="half" idx="10"/>
          </p:nvPr>
        </p:nvSpPr>
        <p:spPr/>
        <p:txBody>
          <a:bodyPr/>
          <a:lstStyle/>
          <a:p>
            <a:pPr>
              <a:defRPr/>
            </a:pPr>
            <a:fld id="{263D244D-EB77-394B-A936-F73AD437DF08}" type="datetime1">
              <a:rPr lang="sk-SK" smtClean="0"/>
              <a:t>9.1.2024</a:t>
            </a:fld>
            <a:endParaRPr lang="sk-SK"/>
          </a:p>
        </p:txBody>
      </p:sp>
      <p:sp>
        <p:nvSpPr>
          <p:cNvPr id="3" name="Zástupný objekt pre pätu 2">
            <a:extLst>
              <a:ext uri="{FF2B5EF4-FFF2-40B4-BE49-F238E27FC236}">
                <a16:creationId xmlns:a16="http://schemas.microsoft.com/office/drawing/2014/main" id="{FECE5EA7-193B-B067-FDBA-2ACF90ECBE83}"/>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6EA3C2-BC8D-5162-1234-D2BE074E2E07}"/>
              </a:ext>
            </a:extLst>
          </p:cNvPr>
          <p:cNvSpPr>
            <a:spLocks noGrp="1"/>
          </p:cNvSpPr>
          <p:nvPr>
            <p:ph type="title"/>
          </p:nvPr>
        </p:nvSpPr>
        <p:spPr/>
        <p:txBody>
          <a:bodyPr/>
          <a:lstStyle/>
          <a:p>
            <a:r>
              <a:rPr lang="sk-SK" dirty="0"/>
              <a:t>Osnova</a:t>
            </a:r>
          </a:p>
        </p:txBody>
      </p:sp>
      <p:sp>
        <p:nvSpPr>
          <p:cNvPr id="3" name="Zástupný objekt pre obsah 2">
            <a:extLst>
              <a:ext uri="{FF2B5EF4-FFF2-40B4-BE49-F238E27FC236}">
                <a16:creationId xmlns:a16="http://schemas.microsoft.com/office/drawing/2014/main" id="{E5395D1C-FB9F-F934-75BF-E1387EF62742}"/>
              </a:ext>
            </a:extLst>
          </p:cNvPr>
          <p:cNvSpPr>
            <a:spLocks noGrp="1"/>
          </p:cNvSpPr>
          <p:nvPr>
            <p:ph idx="1"/>
          </p:nvPr>
        </p:nvSpPr>
        <p:spPr/>
        <p:txBody>
          <a:bodyPr/>
          <a:lstStyle/>
          <a:p>
            <a:pPr marL="457200" indent="-457200">
              <a:buFont typeface="+mj-lt"/>
              <a:buAutoNum type="arabicPeriod"/>
            </a:pPr>
            <a:r>
              <a:rPr lang="sk-SK" sz="4400" dirty="0"/>
              <a:t>Kde sme? Súčasný stav?</a:t>
            </a:r>
          </a:p>
          <a:p>
            <a:pPr marL="457200" indent="-457200">
              <a:buFont typeface="+mj-lt"/>
              <a:buAutoNum type="arabicPeriod"/>
            </a:pPr>
            <a:r>
              <a:rPr lang="sk-SK" sz="4400" dirty="0"/>
              <a:t>Čo chceme? Kam sa chceme dostať? </a:t>
            </a:r>
          </a:p>
          <a:p>
            <a:pPr marL="457200" indent="-457200">
              <a:buFont typeface="+mj-lt"/>
              <a:buAutoNum type="arabicPeriod"/>
            </a:pPr>
            <a:r>
              <a:rPr lang="sk-SK" sz="4400" dirty="0"/>
              <a:t>Ako to chceme dosiahnuť?</a:t>
            </a:r>
          </a:p>
          <a:p>
            <a:pPr marL="0" indent="0">
              <a:buNone/>
            </a:pPr>
            <a:endParaRPr lang="sk-SK" dirty="0"/>
          </a:p>
        </p:txBody>
      </p:sp>
      <p:sp>
        <p:nvSpPr>
          <p:cNvPr id="4" name="Zástupný objekt pre dátum 3">
            <a:extLst>
              <a:ext uri="{FF2B5EF4-FFF2-40B4-BE49-F238E27FC236}">
                <a16:creationId xmlns:a16="http://schemas.microsoft.com/office/drawing/2014/main" id="{3476B9FE-57AC-FD80-3F50-52574AAA7AE4}"/>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DD093FD7-F434-0377-7D87-0EA6765575E9}"/>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9919882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a:extLst>
              <a:ext uri="{FF2B5EF4-FFF2-40B4-BE49-F238E27FC236}">
                <a16:creationId xmlns:a16="http://schemas.microsoft.com/office/drawing/2014/main" id="{A4DB6DE5-6260-459A-F278-9CE73C6053C4}"/>
              </a:ext>
            </a:extLst>
          </p:cNvPr>
          <p:cNvSpPr txBox="1">
            <a:spLocks noGrp="1" noChangeArrowheads="1"/>
          </p:cNvSpPr>
          <p:nvPr>
            <p:ph type="title"/>
          </p:nvPr>
        </p:nvSpPr>
        <p:spPr/>
        <p:txBody>
          <a:bodyPr/>
          <a:lstStyle/>
          <a:p>
            <a:r>
              <a:rPr altLang="sk-SK">
                <a:latin typeface="Century Gothic" panose="020B0502020202020204" pitchFamily="34" charset="0"/>
              </a:rPr>
              <a:t>Lokálne komerčné systémy</a:t>
            </a:r>
          </a:p>
        </p:txBody>
      </p:sp>
      <p:sp>
        <p:nvSpPr>
          <p:cNvPr id="36866" name="Zástupný objekt pre obsah 2">
            <a:extLst>
              <a:ext uri="{FF2B5EF4-FFF2-40B4-BE49-F238E27FC236}">
                <a16:creationId xmlns:a16="http://schemas.microsoft.com/office/drawing/2014/main" id="{E80CBBA0-C98A-DA35-A61B-0862C4677B9C}"/>
              </a:ext>
            </a:extLst>
          </p:cNvPr>
          <p:cNvSpPr txBox="1">
            <a:spLocks noGrp="1" noChangeArrowheads="1"/>
          </p:cNvSpPr>
          <p:nvPr>
            <p:ph idx="1"/>
          </p:nvPr>
        </p:nvSpPr>
        <p:spPr/>
        <p:txBody>
          <a:bodyPr/>
          <a:lstStyle/>
          <a:p>
            <a:r>
              <a:rPr altLang="sk-SK" dirty="0" err="1">
                <a:solidFill>
                  <a:schemeClr val="tx2"/>
                </a:solidFill>
                <a:latin typeface="Century Gothic" panose="020B0502020202020204" pitchFamily="34" charset="0"/>
              </a:rPr>
              <a:t>Clavius</a:t>
            </a:r>
            <a:endParaRPr altLang="sk-SK" dirty="0">
              <a:solidFill>
                <a:schemeClr val="tx2"/>
              </a:solidFill>
              <a:latin typeface="Century Gothic" panose="020B0502020202020204" pitchFamily="34" charset="0"/>
            </a:endParaRPr>
          </a:p>
          <a:p>
            <a:r>
              <a:rPr altLang="sk-SK" dirty="0" err="1">
                <a:solidFill>
                  <a:schemeClr val="tx2"/>
                </a:solidFill>
                <a:latin typeface="Century Gothic" panose="020B0502020202020204" pitchFamily="34" charset="0"/>
              </a:rPr>
              <a:t>Tritius</a:t>
            </a:r>
            <a:endParaRPr altLang="sk-SK" dirty="0">
              <a:solidFill>
                <a:schemeClr val="tx2"/>
              </a:solidFill>
              <a:latin typeface="Century Gothic" panose="020B0502020202020204" pitchFamily="34" charset="0"/>
            </a:endParaRPr>
          </a:p>
          <a:p>
            <a:r>
              <a:rPr altLang="sk-SK" dirty="0">
                <a:solidFill>
                  <a:schemeClr val="tx2"/>
                </a:solidFill>
                <a:latin typeface="Century Gothic" panose="020B0502020202020204" pitchFamily="34" charset="0"/>
              </a:rPr>
              <a:t>Verbis a </a:t>
            </a:r>
            <a:r>
              <a:rPr altLang="sk-SK" dirty="0" err="1">
                <a:solidFill>
                  <a:schemeClr val="tx2"/>
                </a:solidFill>
                <a:latin typeface="Century Gothic" panose="020B0502020202020204" pitchFamily="34" charset="0"/>
              </a:rPr>
              <a:t>Portaro</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SaaS</a:t>
            </a:r>
            <a:r>
              <a:rPr altLang="sk-SK" dirty="0">
                <a:solidFill>
                  <a:schemeClr val="tx2"/>
                </a:solidFill>
                <a:latin typeface="Century Gothic" panose="020B0502020202020204" pitchFamily="34" charset="0"/>
              </a:rPr>
              <a:t>)</a:t>
            </a:r>
          </a:p>
          <a:p>
            <a:r>
              <a:rPr altLang="sk-SK" dirty="0" err="1">
                <a:solidFill>
                  <a:schemeClr val="tx2"/>
                </a:solidFill>
                <a:latin typeface="Century Gothic" panose="020B0502020202020204" pitchFamily="34" charset="0"/>
              </a:rPr>
              <a:t>Advanced</a:t>
            </a:r>
            <a:r>
              <a:rPr altLang="sk-SK" dirty="0">
                <a:solidFill>
                  <a:schemeClr val="tx2"/>
                </a:solidFill>
                <a:latin typeface="Century Gothic" panose="020B0502020202020204" pitchFamily="34" charset="0"/>
              </a:rPr>
              <a:t> Rapid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(ARL)</a:t>
            </a:r>
          </a:p>
          <a:p>
            <a:r>
              <a:rPr altLang="sk-SK" dirty="0" err="1">
                <a:solidFill>
                  <a:schemeClr val="tx2"/>
                </a:solidFill>
                <a:latin typeface="Century Gothic" panose="020B0502020202020204" pitchFamily="34" charset="0"/>
              </a:rPr>
              <a:t>Dawinci</a:t>
            </a:r>
            <a:r>
              <a:rPr altLang="sk-SK" dirty="0">
                <a:solidFill>
                  <a:schemeClr val="tx2"/>
                </a:solidFill>
                <a:latin typeface="Century Gothic" panose="020B0502020202020204" pitchFamily="34" charset="0"/>
              </a:rPr>
              <a:t> </a:t>
            </a:r>
          </a:p>
          <a:p>
            <a:r>
              <a:rPr altLang="sk-SK" dirty="0" err="1">
                <a:solidFill>
                  <a:schemeClr val="tx2"/>
                </a:solidFill>
                <a:latin typeface="Century Gothic" panose="020B0502020202020204" pitchFamily="34" charset="0"/>
              </a:rPr>
              <a:t>atd</a:t>
            </a:r>
            <a:endParaRPr altLang="sk-SK" dirty="0">
              <a:solidFill>
                <a:schemeClr val="tx2"/>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2FB07EE3-0FD6-E71E-C46B-B3017D00BA2C}"/>
              </a:ext>
            </a:extLst>
          </p:cNvPr>
          <p:cNvSpPr>
            <a:spLocks noGrp="1"/>
          </p:cNvSpPr>
          <p:nvPr>
            <p:ph type="dt" sz="half" idx="10"/>
          </p:nvPr>
        </p:nvSpPr>
        <p:spPr/>
        <p:txBody>
          <a:bodyPr/>
          <a:lstStyle/>
          <a:p>
            <a:pPr>
              <a:defRPr/>
            </a:pPr>
            <a:fld id="{056FC8F5-4CF9-C544-92B1-3FB898E6371E}" type="datetime1">
              <a:rPr lang="sk-SK" smtClean="0"/>
              <a:t>9.1.2024</a:t>
            </a:fld>
            <a:endParaRPr lang="sk-SK"/>
          </a:p>
        </p:txBody>
      </p:sp>
      <p:sp>
        <p:nvSpPr>
          <p:cNvPr id="3" name="Zástupný objekt pre pätu 2">
            <a:extLst>
              <a:ext uri="{FF2B5EF4-FFF2-40B4-BE49-F238E27FC236}">
                <a16:creationId xmlns:a16="http://schemas.microsoft.com/office/drawing/2014/main" id="{0E9A96EC-231E-1FD5-7E8C-C1E34DE6BF5F}"/>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6EC92-8017-24D4-022F-1FA843CE5CA0}"/>
              </a:ext>
            </a:extLst>
          </p:cNvPr>
          <p:cNvSpPr>
            <a:spLocks noGrp="1"/>
          </p:cNvSpPr>
          <p:nvPr>
            <p:ph type="title"/>
          </p:nvPr>
        </p:nvSpPr>
        <p:spPr>
          <a:xfrm>
            <a:off x="643944" y="76200"/>
            <a:ext cx="10630481" cy="1397000"/>
          </a:xfrm>
        </p:spPr>
        <p:txBody>
          <a:bodyPr/>
          <a:lstStyle/>
          <a:p>
            <a:r>
              <a:rPr lang="sk-SK" dirty="0"/>
              <a:t>Vhodné pre SR - najrozšírenejšie otvorené ILS </a:t>
            </a:r>
          </a:p>
        </p:txBody>
      </p:sp>
      <p:sp>
        <p:nvSpPr>
          <p:cNvPr id="3" name="Zástupný objekt pre obsah 2">
            <a:extLst>
              <a:ext uri="{FF2B5EF4-FFF2-40B4-BE49-F238E27FC236}">
                <a16:creationId xmlns:a16="http://schemas.microsoft.com/office/drawing/2014/main" id="{10E1137B-BEE8-A22E-5A48-5A464A4DDBAD}"/>
              </a:ext>
            </a:extLst>
          </p:cNvPr>
          <p:cNvSpPr>
            <a:spLocks noGrp="1"/>
          </p:cNvSpPr>
          <p:nvPr>
            <p:ph idx="1"/>
          </p:nvPr>
        </p:nvSpPr>
        <p:spPr/>
        <p:txBody>
          <a:bodyPr>
            <a:normAutofit fontScale="92500" lnSpcReduction="20000"/>
          </a:bodyPr>
          <a:lstStyle/>
          <a:p>
            <a:r>
              <a:rPr lang="sk-SK" sz="3999" b="1" dirty="0">
                <a:latin typeface="Arial" panose="020B0604020202020204" pitchFamily="34" charset="0"/>
                <a:cs typeface="Arial" panose="020B0604020202020204" pitchFamily="34" charset="0"/>
              </a:rPr>
              <a:t>KOHA</a:t>
            </a:r>
          </a:p>
          <a:p>
            <a:r>
              <a:rPr lang="sk-SK" sz="3999" b="1" kern="0" dirty="0">
                <a:solidFill>
                  <a:schemeClr val="tx2"/>
                </a:solidFill>
                <a:latin typeface="Arial" panose="020B0604020202020204" pitchFamily="34" charset="0"/>
                <a:ea typeface="Times New Roman" panose="02020603050405020304" pitchFamily="18" charset="0"/>
                <a:cs typeface="Arial" panose="020B0604020202020204" pitchFamily="34" charset="0"/>
              </a:rPr>
              <a:t>Evergreen </a:t>
            </a:r>
            <a:endParaRPr lang="sk-SK" sz="3999" b="1" kern="0" dirty="0">
              <a:solidFill>
                <a:schemeClr val="tx2"/>
              </a:solidFill>
              <a:latin typeface="Arial" panose="020B0604020202020204" pitchFamily="34" charset="0"/>
              <a:cs typeface="Arial" panose="020B0604020202020204" pitchFamily="34" charset="0"/>
            </a:endParaRPr>
          </a:p>
          <a:p>
            <a:pPr lvl="1"/>
            <a:r>
              <a:rPr lang="sk-SK" sz="3599" kern="0" dirty="0">
                <a:solidFill>
                  <a:schemeClr val="tx2"/>
                </a:solidFill>
                <a:latin typeface="Arial" panose="020B0604020202020204" pitchFamily="34" charset="0"/>
                <a:cs typeface="Arial" panose="020B0604020202020204" pitchFamily="34" charset="0"/>
              </a:rPr>
              <a:t>Veľmi vyspelé</a:t>
            </a:r>
          </a:p>
          <a:p>
            <a:pPr lvl="1"/>
            <a:r>
              <a:rPr lang="sk-SK" sz="3599" kern="0" dirty="0">
                <a:solidFill>
                  <a:schemeClr val="tx2"/>
                </a:solidFill>
                <a:latin typeface="Arial" panose="020B0604020202020204" pitchFamily="34" charset="0"/>
                <a:cs typeface="Arial" panose="020B0604020202020204" pitchFamily="34" charset="0"/>
              </a:rPr>
              <a:t>Rozvíjajú ich komunity – dobrá participácia</a:t>
            </a:r>
          </a:p>
          <a:p>
            <a:pPr lvl="1"/>
            <a:r>
              <a:rPr lang="sk-SK" sz="3599" kern="0" dirty="0">
                <a:solidFill>
                  <a:schemeClr val="tx2"/>
                </a:solidFill>
                <a:latin typeface="Arial" panose="020B0604020202020204" pitchFamily="34" charset="0"/>
                <a:cs typeface="Arial" panose="020B0604020202020204" pitchFamily="34" charset="0"/>
              </a:rPr>
              <a:t>Voľne dostupné programy</a:t>
            </a:r>
          </a:p>
          <a:p>
            <a:pPr lvl="1"/>
            <a:r>
              <a:rPr lang="sk-SK" sz="3599" kern="0" dirty="0">
                <a:solidFill>
                  <a:schemeClr val="tx2"/>
                </a:solidFill>
                <a:latin typeface="Arial" panose="020B0604020202020204" pitchFamily="34" charset="0"/>
                <a:cs typeface="Arial" panose="020B0604020202020204" pitchFamily="34" charset="0"/>
              </a:rPr>
              <a:t>Vhodné pre menšie a stredné knižnice</a:t>
            </a:r>
          </a:p>
          <a:p>
            <a:pPr lvl="1"/>
            <a:r>
              <a:rPr lang="sk-SK" sz="3599" kern="0" dirty="0">
                <a:solidFill>
                  <a:schemeClr val="tx2"/>
                </a:solidFill>
                <a:latin typeface="Arial" panose="020B0604020202020204" pitchFamily="34" charset="0"/>
                <a:cs typeface="Arial" panose="020B0604020202020204" pitchFamily="34" charset="0"/>
              </a:rPr>
              <a:t>Nahrádzajú proprietárne systémy</a:t>
            </a:r>
          </a:p>
          <a:p>
            <a:pPr lvl="1"/>
            <a:r>
              <a:rPr lang="sk-SK" sz="3599" kern="0" dirty="0">
                <a:solidFill>
                  <a:schemeClr val="tx2"/>
                </a:solidFill>
                <a:latin typeface="Arial" panose="020B0604020202020204" pitchFamily="34" charset="0"/>
                <a:cs typeface="Arial" panose="020B0604020202020204" pitchFamily="34" charset="0"/>
              </a:rPr>
              <a:t>Nie sú to však platformy (LSP)!</a:t>
            </a:r>
          </a:p>
        </p:txBody>
      </p:sp>
      <p:sp>
        <p:nvSpPr>
          <p:cNvPr id="4" name="Zástupný objekt pre pätu 3">
            <a:extLst>
              <a:ext uri="{FF2B5EF4-FFF2-40B4-BE49-F238E27FC236}">
                <a16:creationId xmlns:a16="http://schemas.microsoft.com/office/drawing/2014/main" id="{6EA5FBE1-0146-75B5-4CAD-C463FE4AAB6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19700177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C5437-9642-255F-D398-36C9B391DC03}"/>
              </a:ext>
            </a:extLst>
          </p:cNvPr>
          <p:cNvSpPr>
            <a:spLocks noGrp="1"/>
          </p:cNvSpPr>
          <p:nvPr>
            <p:ph type="title"/>
          </p:nvPr>
        </p:nvSpPr>
        <p:spPr/>
        <p:txBody>
          <a:bodyPr/>
          <a:lstStyle/>
          <a:p>
            <a:r>
              <a:rPr lang="sk-SK" dirty="0"/>
              <a:t>KOHA</a:t>
            </a:r>
          </a:p>
        </p:txBody>
      </p:sp>
      <p:sp>
        <p:nvSpPr>
          <p:cNvPr id="3" name="Zástupný objekt pre obsah 2">
            <a:extLst>
              <a:ext uri="{FF2B5EF4-FFF2-40B4-BE49-F238E27FC236}">
                <a16:creationId xmlns:a16="http://schemas.microsoft.com/office/drawing/2014/main" id="{9178C5CA-4F0C-5905-3674-870A64BB53A4}"/>
              </a:ext>
            </a:extLst>
          </p:cNvPr>
          <p:cNvSpPr>
            <a:spLocks noGrp="1"/>
          </p:cNvSpPr>
          <p:nvPr>
            <p:ph idx="1"/>
          </p:nvPr>
        </p:nvSpPr>
        <p:spPr/>
        <p:txBody>
          <a:bodyPr>
            <a:normAutofit/>
          </a:bodyPr>
          <a:lstStyle/>
          <a:p>
            <a:r>
              <a:rPr lang="sk-SK" dirty="0">
                <a:solidFill>
                  <a:schemeClr val="tx2"/>
                </a:solidFill>
                <a:latin typeface="Arial" panose="020B0604020202020204" pitchFamily="34" charset="0"/>
                <a:cs typeface="Arial" panose="020B0604020202020204" pitchFamily="34" charset="0"/>
              </a:rPr>
              <a:t>Otvorený integrovaný knižničný systém 
Podporu poskytujú rôzne spoločnosti, ale knižnice môžu spúšťať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bez externej podpory
Vývojový tím spoločnosti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používa </a:t>
            </a:r>
            <a:r>
              <a:rPr lang="sk-SK" b="1" dirty="0" err="1">
                <a:solidFill>
                  <a:schemeClr val="tx2"/>
                </a:solidFill>
                <a:latin typeface="Arial" panose="020B0604020202020204" pitchFamily="34" charset="0"/>
                <a:cs typeface="Arial" panose="020B0604020202020204" pitchFamily="34" charset="0"/>
              </a:rPr>
              <a:t>Bugzilla</a:t>
            </a:r>
            <a:r>
              <a:rPr lang="sk-SK" b="1" dirty="0">
                <a:solidFill>
                  <a:schemeClr val="tx2"/>
                </a:solidFill>
                <a:latin typeface="Arial" panose="020B0604020202020204" pitchFamily="34" charset="0"/>
                <a:cs typeface="Arial" panose="020B0604020202020204" pitchFamily="34" charset="0"/>
              </a:rPr>
              <a:t>,</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open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source</a:t>
            </a:r>
            <a:r>
              <a:rPr lang="sk-SK" dirty="0">
                <a:solidFill>
                  <a:schemeClr val="tx2"/>
                </a:solidFill>
                <a:latin typeface="Arial" panose="020B0604020202020204" pitchFamily="34" charset="0"/>
                <a:cs typeface="Arial" panose="020B0604020202020204" pitchFamily="34" charset="0"/>
              </a:rPr>
              <a:t> sledovač problémov vyvinutý nadáciou </a:t>
            </a:r>
            <a:r>
              <a:rPr lang="sk-SK" dirty="0" err="1">
                <a:solidFill>
                  <a:schemeClr val="tx2"/>
                </a:solidFill>
                <a:latin typeface="Arial" panose="020B0604020202020204" pitchFamily="34" charset="0"/>
                <a:cs typeface="Arial" panose="020B0604020202020204" pitchFamily="34" charset="0"/>
              </a:rPr>
              <a:t>Mozilla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Foundation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Bugzilla</a:t>
            </a:r>
            <a:r>
              <a:rPr lang="sk-SK" dirty="0">
                <a:solidFill>
                  <a:schemeClr val="tx2"/>
                </a:solidFill>
                <a:latin typeface="Arial" panose="020B0604020202020204" pitchFamily="34" charset="0"/>
                <a:cs typeface="Arial" panose="020B0604020202020204" pitchFamily="34" charset="0"/>
              </a:rPr>
              <a:t> umožňuje komunite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sledovanovať</a:t>
            </a:r>
            <a:r>
              <a:rPr lang="sk-SK" dirty="0">
                <a:solidFill>
                  <a:schemeClr val="tx2"/>
                </a:solidFill>
                <a:latin typeface="Arial" panose="020B0604020202020204" pitchFamily="34" charset="0"/>
                <a:cs typeface="Arial" panose="020B0604020202020204" pitchFamily="34" charset="0"/>
              </a:rPr>
              <a:t> chyby a požiadavky na vylepšenia a sledovať novinky 
Dôležitou podporou platformy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je systém objavovania </a:t>
            </a:r>
            <a:r>
              <a:rPr lang="sk-SK" b="1" dirty="0" err="1">
                <a:solidFill>
                  <a:schemeClr val="tx2"/>
                </a:solidFill>
                <a:latin typeface="Arial" panose="020B0604020202020204" pitchFamily="34" charset="0"/>
                <a:cs typeface="Arial" panose="020B0604020202020204" pitchFamily="34" charset="0"/>
              </a:rPr>
              <a:t>Aspen</a:t>
            </a:r>
            <a:r>
              <a:rPr lang="sk-SK" dirty="0">
                <a:solidFill>
                  <a:schemeClr val="tx2"/>
                </a:solidFill>
                <a:latin typeface="Arial" panose="020B0604020202020204" pitchFamily="34" charset="0"/>
                <a:cs typeface="Arial" panose="020B0604020202020204" pitchFamily="34" charset="0"/>
              </a:rPr>
              <a:t> od spoločnosti </a:t>
            </a:r>
            <a:r>
              <a:rPr lang="sk-SK" dirty="0" err="1">
                <a:solidFill>
                  <a:schemeClr val="tx2"/>
                </a:solidFill>
                <a:latin typeface="Arial" panose="020B0604020202020204" pitchFamily="34" charset="0"/>
                <a:cs typeface="Arial" panose="020B0604020202020204" pitchFamily="34" charset="0"/>
              </a:rPr>
              <a:t>ByWater</a:t>
            </a:r>
            <a:r>
              <a:rPr lang="sk-SK" dirty="0">
                <a:solidFill>
                  <a:schemeClr val="tx2"/>
                </a:solidFill>
                <a:latin typeface="Arial" panose="020B0604020202020204" pitchFamily="34" charset="0"/>
                <a:cs typeface="Arial" panose="020B0604020202020204" pitchFamily="34" charset="0"/>
              </a:rPr>
              <a:t> Solutions</a:t>
            </a:r>
            <a:endParaRPr lang="sk-SK" dirty="0">
              <a:solidFill>
                <a:schemeClr val="tx2"/>
              </a:solidFill>
            </a:endParaRPr>
          </a:p>
        </p:txBody>
      </p:sp>
      <p:sp>
        <p:nvSpPr>
          <p:cNvPr id="4" name="Zástupný objekt pre pätu 3">
            <a:extLst>
              <a:ext uri="{FF2B5EF4-FFF2-40B4-BE49-F238E27FC236}">
                <a16:creationId xmlns:a16="http://schemas.microsoft.com/office/drawing/2014/main" id="{4A7E3624-34CC-1D39-7938-0A35582845D9}"/>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67462316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F6C25E1E-77AC-1CA2-3FCA-CB26DAA099BA}"/>
              </a:ext>
            </a:extLst>
          </p:cNvPr>
          <p:cNvPicPr>
            <a:picLocks noChangeAspect="1"/>
          </p:cNvPicPr>
          <p:nvPr/>
        </p:nvPicPr>
        <p:blipFill>
          <a:blip r:embed="rId3"/>
          <a:stretch>
            <a:fillRect/>
          </a:stretch>
        </p:blipFill>
        <p:spPr>
          <a:xfrm>
            <a:off x="620323" y="267159"/>
            <a:ext cx="11280105" cy="6515405"/>
          </a:xfrm>
          <a:prstGeom prst="rect">
            <a:avLst/>
          </a:prstGeom>
        </p:spPr>
      </p:pic>
      <p:sp>
        <p:nvSpPr>
          <p:cNvPr id="3" name="Zástupný objekt pre pätu 2">
            <a:extLst>
              <a:ext uri="{FF2B5EF4-FFF2-40B4-BE49-F238E27FC236}">
                <a16:creationId xmlns:a16="http://schemas.microsoft.com/office/drawing/2014/main" id="{8FC0AEDC-72E0-481D-BC17-5D0A190CF58B}"/>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11639792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1A29B-0CE7-06E0-4758-58E2A59BCBF0}"/>
              </a:ext>
            </a:extLst>
          </p:cNvPr>
          <p:cNvSpPr>
            <a:spLocks noGrp="1"/>
          </p:cNvSpPr>
          <p:nvPr>
            <p:ph type="title"/>
          </p:nvPr>
        </p:nvSpPr>
        <p:spPr/>
        <p:txBody>
          <a:bodyPr>
            <a:normAutofit/>
          </a:bodyPr>
          <a:lstStyle/>
          <a:p>
            <a:r>
              <a:rPr lang="sk-SK" dirty="0"/>
              <a:t>KOHA DEMO zamestnanecký web klient</a:t>
            </a:r>
          </a:p>
        </p:txBody>
      </p:sp>
      <p:pic>
        <p:nvPicPr>
          <p:cNvPr id="4" name="Zástupný objekt pre obsah 3">
            <a:extLst>
              <a:ext uri="{FF2B5EF4-FFF2-40B4-BE49-F238E27FC236}">
                <a16:creationId xmlns:a16="http://schemas.microsoft.com/office/drawing/2014/main" id="{D1487A15-2C12-352A-10E9-C30473DD1DC9}"/>
              </a:ext>
            </a:extLst>
          </p:cNvPr>
          <p:cNvPicPr>
            <a:picLocks noGrp="1" noChangeAspect="1"/>
          </p:cNvPicPr>
          <p:nvPr>
            <p:ph idx="1"/>
          </p:nvPr>
        </p:nvPicPr>
        <p:blipFill>
          <a:blip r:embed="rId2"/>
          <a:stretch>
            <a:fillRect/>
          </a:stretch>
        </p:blipFill>
        <p:spPr>
          <a:xfrm>
            <a:off x="1976381" y="1826042"/>
            <a:ext cx="8236062" cy="4350205"/>
          </a:xfrm>
          <a:prstGeom prst="rect">
            <a:avLst/>
          </a:prstGeom>
        </p:spPr>
      </p:pic>
      <p:sp>
        <p:nvSpPr>
          <p:cNvPr id="3" name="Zástupný objekt pre pätu 2">
            <a:extLst>
              <a:ext uri="{FF2B5EF4-FFF2-40B4-BE49-F238E27FC236}">
                <a16:creationId xmlns:a16="http://schemas.microsoft.com/office/drawing/2014/main" id="{36404896-A4DD-470C-72A6-E4EBE7F4A23C}"/>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198606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365B9-CCC6-1CDC-8151-98BD889649A1}"/>
              </a:ext>
            </a:extLst>
          </p:cNvPr>
          <p:cNvSpPr>
            <a:spLocks noGrp="1"/>
          </p:cNvSpPr>
          <p:nvPr>
            <p:ph type="title"/>
          </p:nvPr>
        </p:nvSpPr>
        <p:spPr/>
        <p:txBody>
          <a:bodyPr/>
          <a:lstStyle/>
          <a:p>
            <a:r>
              <a:rPr lang="sk-SK" dirty="0"/>
              <a:t>KOHA DEMO OPAC osobný účet</a:t>
            </a:r>
          </a:p>
        </p:txBody>
      </p:sp>
      <p:pic>
        <p:nvPicPr>
          <p:cNvPr id="4" name="Zástupný objekt pre obsah 3">
            <a:extLst>
              <a:ext uri="{FF2B5EF4-FFF2-40B4-BE49-F238E27FC236}">
                <a16:creationId xmlns:a16="http://schemas.microsoft.com/office/drawing/2014/main" id="{D2C617F9-40FF-9E10-731D-2F6F2D05BB52}"/>
              </a:ext>
            </a:extLst>
          </p:cNvPr>
          <p:cNvPicPr>
            <a:picLocks noGrp="1" noChangeAspect="1"/>
          </p:cNvPicPr>
          <p:nvPr>
            <p:ph idx="1"/>
          </p:nvPr>
        </p:nvPicPr>
        <p:blipFill>
          <a:blip r:embed="rId3"/>
          <a:stretch>
            <a:fillRect/>
          </a:stretch>
        </p:blipFill>
        <p:spPr>
          <a:xfrm>
            <a:off x="837981" y="1434218"/>
            <a:ext cx="9710503" cy="4742029"/>
          </a:xfrm>
          <a:prstGeom prst="rect">
            <a:avLst/>
          </a:prstGeom>
        </p:spPr>
      </p:pic>
      <p:sp>
        <p:nvSpPr>
          <p:cNvPr id="3" name="Zástupný objekt pre pätu 2">
            <a:extLst>
              <a:ext uri="{FF2B5EF4-FFF2-40B4-BE49-F238E27FC236}">
                <a16:creationId xmlns:a16="http://schemas.microsoft.com/office/drawing/2014/main" id="{5CEF7326-0E1B-4EBB-FBEB-D0F96869408D}"/>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5802627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4E156F-1C87-221A-76E8-7C8C79E0D93D}"/>
              </a:ext>
            </a:extLst>
          </p:cNvPr>
          <p:cNvSpPr>
            <a:spLocks noGrp="1"/>
          </p:cNvSpPr>
          <p:nvPr>
            <p:ph type="title"/>
          </p:nvPr>
        </p:nvSpPr>
        <p:spPr/>
        <p:txBody>
          <a:bodyPr/>
          <a:lstStyle/>
          <a:p>
            <a:r>
              <a:rPr lang="sk-SK" dirty="0"/>
              <a:t>KOHA atribúty</a:t>
            </a:r>
          </a:p>
        </p:txBody>
      </p:sp>
      <p:sp>
        <p:nvSpPr>
          <p:cNvPr id="3" name="Zástupný objekt pre obsah 2">
            <a:extLst>
              <a:ext uri="{FF2B5EF4-FFF2-40B4-BE49-F238E27FC236}">
                <a16:creationId xmlns:a16="http://schemas.microsoft.com/office/drawing/2014/main" id="{54BF5DDC-DA0A-9432-239E-2958DB4EE8ED}"/>
              </a:ext>
            </a:extLst>
          </p:cNvPr>
          <p:cNvSpPr>
            <a:spLocks noGrp="1"/>
          </p:cNvSpPr>
          <p:nvPr>
            <p:ph idx="1"/>
          </p:nvPr>
        </p:nvSpPr>
        <p:spPr/>
        <p:txBody>
          <a:bodyPr>
            <a:normAutofit/>
          </a:bodyPr>
          <a:lstStyle/>
          <a:p>
            <a:r>
              <a:rPr lang="sk-SK" sz="2799" dirty="0">
                <a:solidFill>
                  <a:schemeClr val="tx2"/>
                </a:solidFill>
                <a:latin typeface="Roboto" panose="02000000000000000000" pitchFamily="2" charset="0"/>
                <a:ea typeface="Times New Roman" panose="02020603050405020304" pitchFamily="18" charset="0"/>
              </a:rPr>
              <a:t>MARC21, UNIMARC, Z39.50, OAI-PMH a ďalšie</a:t>
            </a:r>
          </a:p>
          <a:p>
            <a:r>
              <a:rPr lang="sk-SK" sz="2799" dirty="0">
                <a:solidFill>
                  <a:schemeClr val="tx2"/>
                </a:solidFill>
                <a:latin typeface="Roboto" panose="02000000000000000000" pitchFamily="2" charset="0"/>
                <a:ea typeface="Times New Roman" panose="02020603050405020304" pitchFamily="18" charset="0"/>
              </a:rPr>
              <a:t>Čitatelia a knihovníci ovládajú KOHA cez webový prehliadač (odporúčaný Firefox)</a:t>
            </a:r>
          </a:p>
          <a:p>
            <a:r>
              <a:rPr lang="sk-SK" sz="2799" dirty="0">
                <a:solidFill>
                  <a:schemeClr val="tx2"/>
                </a:solidFill>
                <a:latin typeface="Roboto" panose="02000000000000000000" pitchFamily="2" charset="0"/>
                <a:ea typeface="Times New Roman" panose="02020603050405020304" pitchFamily="18" charset="0"/>
              </a:rPr>
              <a:t>Nepotrebuje klientsku aplikáciu (tučný klient)</a:t>
            </a:r>
          </a:p>
          <a:p>
            <a:r>
              <a:rPr lang="sk-SK" sz="2799" dirty="0">
                <a:solidFill>
                  <a:schemeClr val="tx2"/>
                </a:solidFill>
                <a:latin typeface="Roboto" panose="02000000000000000000" pitchFamily="2" charset="0"/>
                <a:ea typeface="Times New Roman" panose="02020603050405020304" pitchFamily="18" charset="0"/>
              </a:rPr>
              <a:t>Má moduly: akvizíciu, výpožičky, katalogizáciu, autority, správu časopisov, tlač štítkov, generovanie správ pre čitateľov, modul výstupov reportov a vyraďovania</a:t>
            </a:r>
          </a:p>
          <a:p>
            <a:r>
              <a:rPr lang="sk-SK" sz="2799" dirty="0" err="1">
                <a:solidFill>
                  <a:schemeClr val="tx2"/>
                </a:solidFill>
                <a:latin typeface="Roboto" panose="02000000000000000000" pitchFamily="2" charset="0"/>
                <a:ea typeface="Times New Roman" panose="02020603050405020304" pitchFamily="18" charset="0"/>
              </a:rPr>
              <a:t>Koha</a:t>
            </a:r>
            <a:r>
              <a:rPr lang="sk-SK" sz="2799" dirty="0">
                <a:solidFill>
                  <a:schemeClr val="tx2"/>
                </a:solidFill>
                <a:latin typeface="Roboto" panose="02000000000000000000" pitchFamily="2" charset="0"/>
                <a:ea typeface="Times New Roman" panose="02020603050405020304" pitchFamily="18" charset="0"/>
              </a:rPr>
              <a:t> podporuje aj systém s viacerými pobočka</a:t>
            </a:r>
            <a:r>
              <a:rPr lang="sk-SK" dirty="0">
                <a:solidFill>
                  <a:schemeClr val="tx2"/>
                </a:solidFill>
                <a:latin typeface="Roboto" panose="02000000000000000000" pitchFamily="2" charset="0"/>
                <a:ea typeface="Times New Roman" panose="02020603050405020304" pitchFamily="18" charset="0"/>
              </a:rPr>
              <a:t>mi</a:t>
            </a:r>
            <a:endParaRPr lang="sk-SK" sz="2799" dirty="0">
              <a:solidFill>
                <a:schemeClr val="tx2"/>
              </a:solidFill>
              <a:latin typeface="Roboto" panose="02000000000000000000" pitchFamily="2" charset="0"/>
              <a:ea typeface="Times New Roman" panose="02020603050405020304" pitchFamily="18" charset="0"/>
            </a:endParaRPr>
          </a:p>
          <a:p>
            <a:endParaRPr lang="sk-SK" sz="2799" dirty="0">
              <a:latin typeface="Times New Roman" panose="02020603050405020304" pitchFamily="18"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4" name="Zástupný objekt pre pätu 3">
            <a:extLst>
              <a:ext uri="{FF2B5EF4-FFF2-40B4-BE49-F238E27FC236}">
                <a16:creationId xmlns:a16="http://schemas.microsoft.com/office/drawing/2014/main" id="{EBEEBE92-D28B-12D8-141E-E44C1894C76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7621377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FF0E3-6EB1-FC9E-0BD7-886F3B04A643}"/>
              </a:ext>
            </a:extLst>
          </p:cNvPr>
          <p:cNvSpPr>
            <a:spLocks noGrp="1"/>
          </p:cNvSpPr>
          <p:nvPr>
            <p:ph type="title"/>
          </p:nvPr>
        </p:nvSpPr>
        <p:spPr/>
        <p:txBody>
          <a:bodyPr/>
          <a:lstStyle/>
          <a:p>
            <a:r>
              <a:rPr lang="sk-SK" dirty="0" err="1"/>
              <a:t>Koha</a:t>
            </a:r>
            <a:r>
              <a:rPr lang="sk-SK" dirty="0"/>
              <a:t> – technické údaje</a:t>
            </a:r>
          </a:p>
        </p:txBody>
      </p:sp>
      <p:sp>
        <p:nvSpPr>
          <p:cNvPr id="3" name="Zástupný objekt pre obsah 2">
            <a:extLst>
              <a:ext uri="{FF2B5EF4-FFF2-40B4-BE49-F238E27FC236}">
                <a16:creationId xmlns:a16="http://schemas.microsoft.com/office/drawing/2014/main" id="{97EE8A63-F826-1DCA-2D41-BD5B782BD9AB}"/>
              </a:ext>
            </a:extLst>
          </p:cNvPr>
          <p:cNvSpPr>
            <a:spLocks noGrp="1"/>
          </p:cNvSpPr>
          <p:nvPr>
            <p:ph idx="1"/>
          </p:nvPr>
        </p:nvSpPr>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programovaná v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databázu MySQL/</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MariaDB</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vyhľadávací stroj Zebra alebo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ElasticSearch</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umožňuje vkladať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JavaScripty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CSS šablóny</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bsahuje cca 800 tisíc riadkov kódu,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SQL, JavaScript. </a:t>
            </a:r>
          </a:p>
          <a:p>
            <a:endParaRPr lang="sk-SK" dirty="0"/>
          </a:p>
        </p:txBody>
      </p:sp>
      <p:sp>
        <p:nvSpPr>
          <p:cNvPr id="4" name="Zástupný objekt pre pätu 3">
            <a:extLst>
              <a:ext uri="{FF2B5EF4-FFF2-40B4-BE49-F238E27FC236}">
                <a16:creationId xmlns:a16="http://schemas.microsoft.com/office/drawing/2014/main" id="{D7E0A009-5966-B2D6-62B9-3983219B0C0D}"/>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149695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BC924-72B0-C082-4FB0-F104A8AC9E2D}"/>
              </a:ext>
            </a:extLst>
          </p:cNvPr>
          <p:cNvSpPr>
            <a:spLocks noGrp="1"/>
          </p:cNvSpPr>
          <p:nvPr>
            <p:ph type="title"/>
          </p:nvPr>
        </p:nvSpPr>
        <p:spPr>
          <a:xfrm>
            <a:off x="837981" y="365923"/>
            <a:ext cx="10512862" cy="980820"/>
          </a:xfrm>
        </p:spPr>
        <p:txBody>
          <a:bodyPr/>
          <a:lstStyle/>
          <a:p>
            <a:r>
              <a:rPr lang="sk-SK" dirty="0"/>
              <a:t>KOHA v Česku (od 2015)</a:t>
            </a:r>
          </a:p>
        </p:txBody>
      </p:sp>
      <p:sp>
        <p:nvSpPr>
          <p:cNvPr id="3" name="Zástupný objekt pre obsah 2">
            <a:extLst>
              <a:ext uri="{FF2B5EF4-FFF2-40B4-BE49-F238E27FC236}">
                <a16:creationId xmlns:a16="http://schemas.microsoft.com/office/drawing/2014/main" id="{D30B2552-EA3F-2636-5517-531F52D74D93}"/>
              </a:ext>
            </a:extLst>
          </p:cNvPr>
          <p:cNvSpPr>
            <a:spLocks noGrp="1"/>
          </p:cNvSpPr>
          <p:nvPr>
            <p:ph idx="1"/>
          </p:nvPr>
        </p:nvSpPr>
        <p:spPr>
          <a:xfrm>
            <a:off x="837981" y="1346743"/>
            <a:ext cx="10512862" cy="5145335"/>
          </a:xfrm>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aktívna česká komunita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plná česká lokalizácia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 súčasnosti (2023) je </a:t>
            </a:r>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ILS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KOHA v Česku využívaný v cca 1090 knižniciach</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druhý najpoužívanejší knižničný systém v SR</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n</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 vývoji sa v Čechách podieľa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oi</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aj firma R-Bit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Technology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s.r.o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https://www.koha-v-knihovne.cz/</a:t>
            </a:r>
            <a:endPar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r>
              <a:rPr lang="sk-SK" sz="28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Koha</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je šírená pod verejnou licenciou Európskej únie</a:t>
            </a:r>
            <a:r>
              <a:rPr lang="sk-SK" sz="2800" u="none" strike="noStrike"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[European Union Public Licence]</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„EUPL“). </a:t>
            </a:r>
          </a:p>
          <a:p>
            <a:endParaRPr lang="sk-SK" sz="2799" dirty="0">
              <a:solidFill>
                <a:srgbClr val="252525"/>
              </a:solidFill>
              <a:latin typeface="Roboto" panose="02000000000000000000" pitchFamily="2" charset="0"/>
              <a:ea typeface="Times New Roman" panose="02020603050405020304" pitchFamily="18" charset="0"/>
            </a:endParaRPr>
          </a:p>
          <a:p>
            <a:pPr marL="0" indent="0">
              <a:buNone/>
            </a:pPr>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4" name="Zástupný objekt pre pätu 3">
            <a:extLst>
              <a:ext uri="{FF2B5EF4-FFF2-40B4-BE49-F238E27FC236}">
                <a16:creationId xmlns:a16="http://schemas.microsoft.com/office/drawing/2014/main" id="{E63140CD-228C-0F7B-0636-E4D56FBED18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95389359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a:extLst>
              <a:ext uri="{FF2B5EF4-FFF2-40B4-BE49-F238E27FC236}">
                <a16:creationId xmlns:a16="http://schemas.microsoft.com/office/drawing/2014/main" id="{80FA7EAD-B964-87BD-D014-08B5AA7FEF86}"/>
              </a:ext>
            </a:extLst>
          </p:cNvPr>
          <p:cNvSpPr txBox="1">
            <a:spLocks noGrp="1" noChangeArrowheads="1"/>
          </p:cNvSpPr>
          <p:nvPr>
            <p:ph type="title"/>
          </p:nvPr>
        </p:nvSpPr>
        <p:spPr/>
        <p:txBody>
          <a:bodyPr/>
          <a:lstStyle/>
          <a:p>
            <a:r>
              <a:rPr altLang="sk-SK">
                <a:latin typeface="Century Gothic" panose="020B0502020202020204" pitchFamily="34" charset="0"/>
              </a:rPr>
              <a:t>Perspektívy ILS</a:t>
            </a:r>
          </a:p>
        </p:txBody>
      </p:sp>
      <p:sp>
        <p:nvSpPr>
          <p:cNvPr id="37890" name="Zástupný objekt pre obsah 2">
            <a:extLst>
              <a:ext uri="{FF2B5EF4-FFF2-40B4-BE49-F238E27FC236}">
                <a16:creationId xmlns:a16="http://schemas.microsoft.com/office/drawing/2014/main" id="{7C6088F0-0B49-9AF6-C799-0FA68C0B8749}"/>
              </a:ext>
            </a:extLst>
          </p:cNvPr>
          <p:cNvSpPr txBox="1">
            <a:spLocks noGrp="1" noChangeArrowheads="1"/>
          </p:cNvSpPr>
          <p:nvPr>
            <p:ph idx="1"/>
          </p:nvPr>
        </p:nvSpPr>
        <p:spPr>
          <a:xfrm>
            <a:off x="1117600" y="1378039"/>
            <a:ext cx="10156825" cy="4794161"/>
          </a:xfrm>
        </p:spPr>
        <p:txBody>
          <a:bodyPr/>
          <a:lstStyle/>
          <a:p>
            <a:r>
              <a:rPr altLang="sk-SK" dirty="0">
                <a:solidFill>
                  <a:schemeClr val="tx2"/>
                </a:solidFill>
                <a:latin typeface="Arial" panose="020B0604020202020204" pitchFamily="34" charset="0"/>
                <a:cs typeface="Arial" panose="020B0604020202020204" pitchFamily="34" charset="0"/>
              </a:rPr>
              <a:t>Budú pravdepodobne pokračovať vo svojej evolučnej vývojovej trajektórii v nasledujúcich desaťročiach</a:t>
            </a:r>
          </a:p>
          <a:p>
            <a:r>
              <a:rPr altLang="sk-SK" dirty="0">
                <a:solidFill>
                  <a:schemeClr val="tx2"/>
                </a:solidFill>
                <a:latin typeface="Arial" panose="020B0604020202020204" pitchFamily="34" charset="0"/>
                <a:cs typeface="Arial" panose="020B0604020202020204" pitchFamily="34" charset="0"/>
              </a:rPr>
              <a:t>ILS sú životaschopné a vhodné automatizačný model pre mnohé knižnice</a:t>
            </a:r>
            <a:r>
              <a:rPr lang="sk-SK" altLang="sk-SK" dirty="0">
                <a:solidFill>
                  <a:schemeClr val="tx2"/>
                </a:solidFill>
                <a:latin typeface="Arial" panose="020B0604020202020204" pitchFamily="34" charset="0"/>
                <a:cs typeface="Arial" panose="020B0604020202020204" pitchFamily="34" charset="0"/>
              </a:rPr>
              <a:t> </a:t>
            </a:r>
            <a:r>
              <a:rPr lang="sk-SK" b="0" i="0" u="none" strike="noStrike" dirty="0">
                <a:solidFill>
                  <a:schemeClr val="tx2"/>
                </a:solidFill>
                <a:effectLst/>
                <a:latin typeface="Arial" panose="020B0604020202020204" pitchFamily="34" charset="0"/>
                <a:cs typeface="Arial" panose="020B0604020202020204" pitchFamily="34" charset="0"/>
              </a:rPr>
              <a:t>používajú vlastné systémy pre svoje základné funkcie (akvizícia, katalogizácia, požičiavanie atď.) </a:t>
            </a:r>
            <a:endParaRPr altLang="sk-SK" dirty="0">
              <a:solidFill>
                <a:schemeClr val="tx2"/>
              </a:solidFill>
              <a:latin typeface="Arial" panose="020B0604020202020204" pitchFamily="34" charset="0"/>
              <a:cs typeface="Arial" panose="020B0604020202020204" pitchFamily="34" charset="0"/>
            </a:endParaRPr>
          </a:p>
          <a:p>
            <a:r>
              <a:rPr altLang="sk-SK" dirty="0">
                <a:solidFill>
                  <a:schemeClr val="tx2"/>
                </a:solidFill>
                <a:latin typeface="Arial" panose="020B0604020202020204" pitchFamily="34" charset="0"/>
                <a:cs typeface="Arial" panose="020B0604020202020204" pitchFamily="34" charset="0"/>
              </a:rPr>
              <a:t>Darí sa im najmä v sektore verejných knižníc</a:t>
            </a:r>
          </a:p>
          <a:p>
            <a:r>
              <a:rPr altLang="sk-SK" dirty="0">
                <a:solidFill>
                  <a:schemeClr val="tx2"/>
                </a:solidFill>
                <a:latin typeface="Arial" panose="020B0604020202020204" pitchFamily="34" charset="0"/>
                <a:cs typeface="Arial" panose="020B0604020202020204" pitchFamily="34" charset="0"/>
              </a:rPr>
              <a:t>Nie všetky ILS sú založené na zastaraných technologických architektúrach </a:t>
            </a:r>
          </a:p>
          <a:p>
            <a:r>
              <a:rPr altLang="sk-SK" dirty="0">
                <a:solidFill>
                  <a:schemeClr val="tx2"/>
                </a:solidFill>
                <a:latin typeface="Arial" panose="020B0604020202020204" pitchFamily="34" charset="0"/>
                <a:cs typeface="Arial" panose="020B0604020202020204" pitchFamily="34" charset="0"/>
              </a:rPr>
              <a:t>Napríklad Apollo ILS od spoločnosti </a:t>
            </a:r>
            <a:r>
              <a:rPr altLang="sk-SK" dirty="0" err="1">
                <a:solidFill>
                  <a:schemeClr val="tx2"/>
                </a:solidFill>
                <a:latin typeface="Arial" panose="020B0604020202020204" pitchFamily="34" charset="0"/>
                <a:cs typeface="Arial" panose="020B0604020202020204" pitchFamily="34" charset="0"/>
              </a:rPr>
              <a:t>Biblionix</a:t>
            </a:r>
            <a:r>
              <a:rPr altLang="sk-SK" dirty="0">
                <a:solidFill>
                  <a:schemeClr val="tx2"/>
                </a:solidFill>
                <a:latin typeface="Arial" panose="020B0604020202020204" pitchFamily="34" charset="0"/>
                <a:cs typeface="Arial" panose="020B0604020202020204" pitchFamily="34" charset="0"/>
              </a:rPr>
              <a:t> – pre malé knižnice</a:t>
            </a:r>
          </a:p>
          <a:p>
            <a:r>
              <a:rPr altLang="sk-SK" dirty="0">
                <a:solidFill>
                  <a:schemeClr val="tx2"/>
                </a:solidFill>
                <a:latin typeface="Arial" panose="020B0604020202020204" pitchFamily="34" charset="0"/>
                <a:cs typeface="Arial" panose="020B0604020202020204" pitchFamily="34" charset="0"/>
              </a:rPr>
              <a:t>Konkurenčný boj  </a:t>
            </a:r>
          </a:p>
        </p:txBody>
      </p:sp>
      <p:sp>
        <p:nvSpPr>
          <p:cNvPr id="2" name="Zástupný objekt pre dátum 1">
            <a:extLst>
              <a:ext uri="{FF2B5EF4-FFF2-40B4-BE49-F238E27FC236}">
                <a16:creationId xmlns:a16="http://schemas.microsoft.com/office/drawing/2014/main" id="{89335901-8105-81AA-AADB-829CCFC6B787}"/>
              </a:ext>
            </a:extLst>
          </p:cNvPr>
          <p:cNvSpPr>
            <a:spLocks noGrp="1"/>
          </p:cNvSpPr>
          <p:nvPr>
            <p:ph type="dt" sz="half" idx="10"/>
          </p:nvPr>
        </p:nvSpPr>
        <p:spPr/>
        <p:txBody>
          <a:bodyPr/>
          <a:lstStyle/>
          <a:p>
            <a:pPr>
              <a:defRPr/>
            </a:pPr>
            <a:fld id="{7FEB93CB-AD0F-D845-8492-913B1B1792C7}" type="datetime1">
              <a:rPr lang="sk-SK" smtClean="0"/>
              <a:t>9.1.2024</a:t>
            </a:fld>
            <a:endParaRPr lang="sk-SK"/>
          </a:p>
        </p:txBody>
      </p:sp>
      <p:sp>
        <p:nvSpPr>
          <p:cNvPr id="3" name="Zástupný objekt pre pätu 2">
            <a:extLst>
              <a:ext uri="{FF2B5EF4-FFF2-40B4-BE49-F238E27FC236}">
                <a16:creationId xmlns:a16="http://schemas.microsoft.com/office/drawing/2014/main" id="{74600185-2D48-26EA-AC90-D7A04B2B9786}"/>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76E0-92E9-289C-697A-D8FE64EEE4B8}"/>
              </a:ext>
            </a:extLst>
          </p:cNvPr>
          <p:cNvSpPr>
            <a:spLocks noGrp="1"/>
          </p:cNvSpPr>
          <p:nvPr>
            <p:ph type="title"/>
          </p:nvPr>
        </p:nvSpPr>
        <p:spPr>
          <a:xfrm>
            <a:off x="573438" y="76200"/>
            <a:ext cx="10700988" cy="1397000"/>
          </a:xfrm>
        </p:spPr>
        <p:txBody>
          <a:bodyPr/>
          <a:lstStyle/>
          <a:p>
            <a:r>
              <a:rPr lang="sk-SK" sz="4400" dirty="0">
                <a:latin typeface="Arial" panose="020B0604020202020204" pitchFamily="34" charset="0"/>
                <a:cs typeface="Arial" panose="020B0604020202020204" pitchFamily="34" charset="0"/>
              </a:rPr>
              <a:t>Kapitola 1. Kde sme? Súčasný stav?</a:t>
            </a:r>
            <a:endParaRPr lang="sk-SK"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512D17D3-022E-1698-F04A-D26D6C94FF34}"/>
              </a:ext>
            </a:extLst>
          </p:cNvPr>
          <p:cNvSpPr>
            <a:spLocks noGrp="1"/>
          </p:cNvSpPr>
          <p:nvPr>
            <p:ph idx="1"/>
          </p:nvPr>
        </p:nvSpPr>
        <p:spPr/>
        <p:txBody>
          <a:bodyPr/>
          <a:lstStyle/>
          <a:p>
            <a:pPr marL="0" indent="0">
              <a:buNone/>
            </a:pPr>
            <a:r>
              <a:rPr lang="sk-SK" sz="4000" dirty="0">
                <a:solidFill>
                  <a:schemeClr val="tx2"/>
                </a:solidFill>
                <a:latin typeface="Arial" panose="020B0604020202020204" pitchFamily="34" charset="0"/>
                <a:cs typeface="Arial" panose="020B0604020202020204" pitchFamily="34" charset="0"/>
              </a:rPr>
              <a:t>Príklady:</a:t>
            </a:r>
          </a:p>
          <a:p>
            <a:r>
              <a:rPr lang="sk-SK" sz="4000" dirty="0">
                <a:solidFill>
                  <a:schemeClr val="tx2"/>
                </a:solidFill>
                <a:latin typeface="Arial" panose="020B0604020202020204" pitchFamily="34" charset="0"/>
                <a:cs typeface="Arial" panose="020B0604020202020204" pitchFamily="34" charset="0"/>
              </a:rPr>
              <a:t>1. Slovensko</a:t>
            </a:r>
          </a:p>
          <a:p>
            <a:r>
              <a:rPr lang="sk-SK" sz="4000" dirty="0">
                <a:solidFill>
                  <a:schemeClr val="tx2"/>
                </a:solidFill>
                <a:latin typeface="Arial" panose="020B0604020202020204" pitchFamily="34" charset="0"/>
                <a:cs typeface="Arial" panose="020B0604020202020204" pitchFamily="34" charset="0"/>
              </a:rPr>
              <a:t>2. Česko</a:t>
            </a:r>
          </a:p>
          <a:p>
            <a:r>
              <a:rPr lang="sk-SK" sz="4000" dirty="0">
                <a:solidFill>
                  <a:schemeClr val="tx2"/>
                </a:solidFill>
                <a:latin typeface="Arial" panose="020B0604020202020204" pitchFamily="34" charset="0"/>
                <a:cs typeface="Arial" panose="020B0604020202020204" pitchFamily="34" charset="0"/>
              </a:rPr>
              <a:t>3. Maďarsko</a:t>
            </a:r>
          </a:p>
        </p:txBody>
      </p:sp>
      <p:sp>
        <p:nvSpPr>
          <p:cNvPr id="4" name="Zástupný objekt pre dátum 3">
            <a:extLst>
              <a:ext uri="{FF2B5EF4-FFF2-40B4-BE49-F238E27FC236}">
                <a16:creationId xmlns:a16="http://schemas.microsoft.com/office/drawing/2014/main" id="{8999978B-4E5E-1EC1-F9B2-8D5D90A3926B}"/>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22EB5BA3-DE61-2E9A-978D-BECDAADE1883}"/>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87787342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B9A1D-49EF-52E5-BD9B-7085C7E94847}"/>
              </a:ext>
            </a:extLst>
          </p:cNvPr>
          <p:cNvSpPr>
            <a:spLocks noGrp="1"/>
          </p:cNvSpPr>
          <p:nvPr>
            <p:ph type="title"/>
          </p:nvPr>
        </p:nvSpPr>
        <p:spPr>
          <a:xfrm>
            <a:off x="681926" y="76200"/>
            <a:ext cx="10592500" cy="1397000"/>
          </a:xfrm>
        </p:spPr>
        <p:txBody>
          <a:bodyPr/>
          <a:lstStyle/>
          <a:p>
            <a:r>
              <a:rPr lang="sk-SK" dirty="0"/>
              <a:t>Kapitola 2. Čo chceme? </a:t>
            </a:r>
          </a:p>
        </p:txBody>
      </p:sp>
      <p:sp>
        <p:nvSpPr>
          <p:cNvPr id="3" name="Zástupný objekt pre obsah 2">
            <a:extLst>
              <a:ext uri="{FF2B5EF4-FFF2-40B4-BE49-F238E27FC236}">
                <a16:creationId xmlns:a16="http://schemas.microsoft.com/office/drawing/2014/main" id="{A27F0119-FA18-3832-42C5-BDA00DD4889E}"/>
              </a:ext>
            </a:extLst>
          </p:cNvPr>
          <p:cNvSpPr>
            <a:spLocks noGrp="1"/>
          </p:cNvSpPr>
          <p:nvPr>
            <p:ph idx="1"/>
          </p:nvPr>
        </p:nvSpPr>
        <p:spPr>
          <a:xfrm>
            <a:off x="681926" y="1473199"/>
            <a:ext cx="10592500" cy="4772617"/>
          </a:xfrm>
        </p:spPr>
        <p:txBody>
          <a:bodyPr/>
          <a:lstStyle/>
          <a:p>
            <a:r>
              <a:rPr lang="sk-SK" sz="2800" dirty="0">
                <a:solidFill>
                  <a:schemeClr val="tx2"/>
                </a:solidFill>
                <a:latin typeface="Arial" panose="020B0604020202020204" pitchFamily="34" charset="0"/>
                <a:cs typeface="Arial" panose="020B0604020202020204" pitchFamily="34" charset="0"/>
              </a:rPr>
              <a:t>Chceme </a:t>
            </a:r>
            <a:r>
              <a:rPr lang="sk-SK" sz="2800" b="1" dirty="0">
                <a:solidFill>
                  <a:schemeClr val="tx2"/>
                </a:solidFill>
                <a:latin typeface="Arial" panose="020B0604020202020204" pitchFamily="34" charset="0"/>
                <a:cs typeface="Arial" panose="020B0604020202020204" pitchFamily="34" charset="0"/>
              </a:rPr>
              <a:t>Knižnično-informačné služby 5. generácie (KIS5G)</a:t>
            </a:r>
          </a:p>
          <a:p>
            <a:r>
              <a:rPr lang="sk-SK" sz="2800" dirty="0">
                <a:solidFill>
                  <a:schemeClr val="tx2"/>
                </a:solidFill>
                <a:latin typeface="Arial" panose="020B0604020202020204" pitchFamily="34" charset="0"/>
                <a:cs typeface="Arial" panose="020B0604020202020204" pitchFamily="34" charset="0"/>
              </a:rPr>
              <a:t>Chceme platformu LSP s </a:t>
            </a:r>
            <a:r>
              <a:rPr lang="sk-SK" sz="2800" b="1" dirty="0">
                <a:solidFill>
                  <a:schemeClr val="tx2"/>
                </a:solidFill>
                <a:latin typeface="Arial" panose="020B0604020202020204" pitchFamily="34" charset="0"/>
                <a:cs typeface="Arial" panose="020B0604020202020204" pitchFamily="34" charset="0"/>
              </a:rPr>
              <a:t>otvoreným zdrojovým kódom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ako </a:t>
            </a:r>
            <a:r>
              <a:rPr lang="sk-SK" sz="2800" b="1" dirty="0">
                <a:solidFill>
                  <a:schemeClr val="tx2"/>
                </a:solidFill>
                <a:latin typeface="Arial" panose="020B0604020202020204" pitchFamily="34" charset="0"/>
                <a:cs typeface="Arial" panose="020B0604020202020204" pitchFamily="34" charset="0"/>
              </a:rPr>
              <a:t>štátny informačný systém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v štátnom </a:t>
            </a:r>
            <a:r>
              <a:rPr lang="sk-SK" sz="2800" b="1" dirty="0" err="1">
                <a:solidFill>
                  <a:schemeClr val="tx2"/>
                </a:solidFill>
                <a:latin typeface="Arial" panose="020B0604020202020204" pitchFamily="34" charset="0"/>
                <a:cs typeface="Arial" panose="020B0604020202020204" pitchFamily="34" charset="0"/>
              </a:rPr>
              <a:t>cloude</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LSP mala v rukách </a:t>
            </a:r>
            <a:r>
              <a:rPr lang="sk-SK" sz="2800" b="1" dirty="0">
                <a:solidFill>
                  <a:schemeClr val="tx2"/>
                </a:solidFill>
                <a:latin typeface="Arial" panose="020B0604020202020204" pitchFamily="34" charset="0"/>
                <a:cs typeface="Arial" panose="020B0604020202020204" pitchFamily="34" charset="0"/>
              </a:rPr>
              <a:t>komunita</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knižnice neboli desiatky rokov </a:t>
            </a:r>
            <a:r>
              <a:rPr lang="sk-SK" sz="2800" b="1" dirty="0">
                <a:solidFill>
                  <a:schemeClr val="tx2"/>
                </a:solidFill>
                <a:latin typeface="Arial" panose="020B0604020202020204" pitchFamily="34" charset="0"/>
                <a:cs typeface="Arial" panose="020B0604020202020204" pitchFamily="34" charset="0"/>
              </a:rPr>
              <a:t>zamknuté</a:t>
            </a:r>
            <a:r>
              <a:rPr lang="sk-SK" sz="2800" dirty="0">
                <a:solidFill>
                  <a:schemeClr val="tx2"/>
                </a:solidFill>
                <a:latin typeface="Arial" panose="020B0604020202020204" pitchFamily="34" charset="0"/>
                <a:cs typeface="Arial" panose="020B0604020202020204" pitchFamily="34" charset="0"/>
              </a:rPr>
              <a:t> u jedného dodávateľa!</a:t>
            </a:r>
          </a:p>
          <a:p>
            <a:r>
              <a:rPr lang="sk-SK" sz="2800" b="0" i="0" u="none" strike="noStrike" dirty="0">
                <a:solidFill>
                  <a:schemeClr val="tx2"/>
                </a:solidFill>
                <a:effectLst/>
                <a:latin typeface="Arial" panose="020B0604020202020204" pitchFamily="34" charset="0"/>
                <a:cs typeface="Arial" panose="020B0604020202020204" pitchFamily="34" charset="0"/>
              </a:rPr>
              <a:t>Chceme vysokú kvalitu </a:t>
            </a:r>
            <a:r>
              <a:rPr lang="sk-SK" sz="2800" dirty="0">
                <a:solidFill>
                  <a:schemeClr val="tx2"/>
                </a:solidFill>
                <a:latin typeface="Arial" panose="020B0604020202020204" pitchFamily="34" charset="0"/>
                <a:cs typeface="Arial" panose="020B0604020202020204" pitchFamily="34" charset="0"/>
              </a:rPr>
              <a:t>za </a:t>
            </a:r>
            <a:r>
              <a:rPr lang="sk-SK" sz="2800" b="1" dirty="0">
                <a:solidFill>
                  <a:schemeClr val="tx2"/>
                </a:solidFill>
                <a:latin typeface="Arial" panose="020B0604020202020204" pitchFamily="34" charset="0"/>
                <a:cs typeface="Arial" panose="020B0604020202020204" pitchFamily="34" charset="0"/>
              </a:rPr>
              <a:t>nižšie ceny </a:t>
            </a:r>
            <a:r>
              <a:rPr lang="sk-SK" sz="2800" dirty="0">
                <a:solidFill>
                  <a:schemeClr val="tx2"/>
                </a:solidFill>
                <a:latin typeface="Arial" panose="020B0604020202020204" pitchFamily="34" charset="0"/>
                <a:cs typeface="Arial" panose="020B0604020202020204" pitchFamily="34" charset="0"/>
              </a:rPr>
              <a:t>než majú lokálne ILS!</a:t>
            </a: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endParaRPr lang="sk-SK" b="0" i="0" u="none" strike="noStrike" dirty="0">
              <a:solidFill>
                <a:schemeClr val="tx2"/>
              </a:solidFill>
              <a:effectLst/>
              <a:latin typeface="Arial" panose="020B0604020202020204" pitchFamily="34" charset="0"/>
              <a:cs typeface="Arial" panose="020B0604020202020204" pitchFamily="34" charset="0"/>
            </a:endParaRPr>
          </a:p>
          <a:p>
            <a:endParaRPr lang="sk-SK" dirty="0">
              <a:solidFill>
                <a:schemeClr val="tx2"/>
              </a:solidFill>
              <a:latin typeface="Arial" panose="020B0604020202020204" pitchFamily="34"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A7179BCB-35F8-F7D6-3043-4DFC998BA758}"/>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49DB0963-92E4-4B90-DE5E-120BBB7A3518}"/>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97267168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a:extLst>
              <a:ext uri="{FF2B5EF4-FFF2-40B4-BE49-F238E27FC236}">
                <a16:creationId xmlns:a16="http://schemas.microsoft.com/office/drawing/2014/main" id="{F2419B07-61BB-E4D7-3F0D-EFFF2FD5D5BE}"/>
              </a:ext>
            </a:extLst>
          </p:cNvPr>
          <p:cNvSpPr txBox="1">
            <a:spLocks noGrp="1" noChangeArrowheads="1"/>
          </p:cNvSpPr>
          <p:nvPr>
            <p:ph type="title"/>
          </p:nvPr>
        </p:nvSpPr>
        <p:spPr/>
        <p:txBody>
          <a:bodyPr/>
          <a:lstStyle/>
          <a:p>
            <a:br>
              <a:rPr lang="sk-SK" altLang="sk-SK" dirty="0">
                <a:latin typeface="Century Gothic" panose="020B0502020202020204" pitchFamily="34" charset="0"/>
              </a:rPr>
            </a:br>
            <a:br>
              <a:rPr lang="sk-SK" altLang="sk-SK" dirty="0">
                <a:latin typeface="Century Gothic" panose="020B0502020202020204" pitchFamily="34" charset="0"/>
              </a:rPr>
            </a:br>
            <a:br>
              <a:rPr lang="sk-SK" altLang="sk-SK" dirty="0">
                <a:latin typeface="Century Gothic" panose="020B0502020202020204" pitchFamily="34" charset="0"/>
              </a:rPr>
            </a:br>
            <a:r>
              <a:rPr altLang="sk-SK" dirty="0">
                <a:latin typeface="Century Gothic" panose="020B0502020202020204" pitchFamily="34" charset="0"/>
              </a:rPr>
              <a:t>LSP - Platformy knižničných služieb</a:t>
            </a:r>
          </a:p>
        </p:txBody>
      </p:sp>
      <p:sp>
        <p:nvSpPr>
          <p:cNvPr id="45058" name="Zástupný objekt pre obsah 2">
            <a:extLst>
              <a:ext uri="{FF2B5EF4-FFF2-40B4-BE49-F238E27FC236}">
                <a16:creationId xmlns:a16="http://schemas.microsoft.com/office/drawing/2014/main" id="{09D53338-4203-0FCC-565B-EDE235B6B931}"/>
              </a:ext>
            </a:extLst>
          </p:cNvPr>
          <p:cNvSpPr txBox="1">
            <a:spLocks noGrp="1" noChangeArrowheads="1"/>
          </p:cNvSpPr>
          <p:nvPr>
            <p:ph idx="1"/>
          </p:nvPr>
        </p:nvSpPr>
        <p:spPr/>
        <p:txBody>
          <a:bodyPr/>
          <a:lstStyle/>
          <a:p>
            <a:r>
              <a:rPr altLang="sk-SK" sz="3200" dirty="0">
                <a:solidFill>
                  <a:schemeClr val="tx2"/>
                </a:solidFill>
                <a:latin typeface="Arial" panose="020B0604020202020204" pitchFamily="34" charset="0"/>
                <a:cs typeface="Arial" panose="020B0604020202020204" pitchFamily="34" charset="0"/>
              </a:rPr>
              <a:t>LSP je nov</a:t>
            </a:r>
            <a:r>
              <a:rPr lang="sk-SK" altLang="sk-SK" sz="3200" dirty="0">
                <a:solidFill>
                  <a:schemeClr val="tx2"/>
                </a:solidFill>
                <a:latin typeface="Arial" panose="020B0604020202020204" pitchFamily="34" charset="0"/>
                <a:cs typeface="Arial" panose="020B0604020202020204" pitchFamily="34" charset="0"/>
              </a:rPr>
              <a:t>á generácia</a:t>
            </a:r>
            <a:r>
              <a:rPr altLang="sk-SK" sz="3200" dirty="0">
                <a:solidFill>
                  <a:schemeClr val="tx2"/>
                </a:solidFill>
                <a:latin typeface="Arial" panose="020B0604020202020204" pitchFamily="34" charset="0"/>
                <a:cs typeface="Arial" panose="020B0604020202020204" pitchFamily="34" charset="0"/>
              </a:rPr>
              <a:t> aplikácie na správu knižničných zdrojov </a:t>
            </a:r>
          </a:p>
          <a:p>
            <a:r>
              <a:rPr altLang="sk-SK" sz="3200" dirty="0">
                <a:solidFill>
                  <a:schemeClr val="tx2"/>
                </a:solidFill>
                <a:latin typeface="Arial" panose="020B0604020202020204" pitchFamily="34" charset="0"/>
                <a:cs typeface="Arial" panose="020B0604020202020204" pitchFamily="34" charset="0"/>
              </a:rPr>
              <a:t>Výrazne sa odlišujú od ILS</a:t>
            </a:r>
          </a:p>
          <a:p>
            <a:r>
              <a:rPr altLang="sk-SK" sz="3200" dirty="0">
                <a:solidFill>
                  <a:schemeClr val="tx2"/>
                </a:solidFill>
                <a:latin typeface="Arial" panose="020B0604020202020204" pitchFamily="34" charset="0"/>
                <a:cs typeface="Arial" panose="020B0604020202020204" pitchFamily="34" charset="0"/>
              </a:rPr>
              <a:t>Nové systémy boli uvedené na trh približne v roku 2011</a:t>
            </a:r>
            <a:endParaRPr lang="sk-SK" altLang="sk-SK" sz="3200" dirty="0">
              <a:solidFill>
                <a:schemeClr val="tx2"/>
              </a:solidFill>
              <a:latin typeface="Arial" panose="020B0604020202020204" pitchFamily="34" charset="0"/>
              <a:cs typeface="Arial" panose="020B0604020202020204" pitchFamily="34" charset="0"/>
            </a:endParaRPr>
          </a:p>
          <a:p>
            <a:r>
              <a:rPr lang="sk-SK" altLang="sk-SK" sz="3200" b="1" dirty="0" err="1">
                <a:solidFill>
                  <a:schemeClr val="tx2"/>
                </a:solidFill>
                <a:latin typeface="Arial" panose="020B0604020202020204" pitchFamily="34" charset="0"/>
                <a:cs typeface="Arial" panose="020B0604020202020204" pitchFamily="34" charset="0"/>
              </a:rPr>
              <a:t>Marshall</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Breeding</a:t>
            </a:r>
            <a:r>
              <a:rPr lang="sk-SK" altLang="sk-SK" sz="3200" dirty="0">
                <a:solidFill>
                  <a:schemeClr val="tx2"/>
                </a:solidFill>
                <a:latin typeface="Arial" panose="020B0604020202020204" pitchFamily="34" charset="0"/>
                <a:cs typeface="Arial" panose="020B0604020202020204" pitchFamily="34" charset="0"/>
              </a:rPr>
              <a:t> navrhol v r. 2011 pre túto kategóriu systémov pomenovanie </a:t>
            </a:r>
            <a:r>
              <a:rPr lang="sk-SK" altLang="sk-SK" sz="3200" b="1" dirty="0">
                <a:solidFill>
                  <a:schemeClr val="tx2"/>
                </a:solidFill>
                <a:latin typeface="Arial" panose="020B0604020202020204" pitchFamily="34" charset="0"/>
                <a:cs typeface="Arial" panose="020B0604020202020204" pitchFamily="34" charset="0"/>
              </a:rPr>
              <a:t>LSP</a:t>
            </a:r>
            <a:r>
              <a:rPr lang="sk-SK" altLang="sk-SK" sz="3200" dirty="0">
                <a:solidFill>
                  <a:schemeClr val="tx2"/>
                </a:solidFill>
                <a:latin typeface="Arial" panose="020B0604020202020204" pitchFamily="34" charset="0"/>
                <a:cs typeface="Arial" panose="020B0604020202020204" pitchFamily="34" charset="0"/>
              </a:rPr>
              <a:t> – </a:t>
            </a:r>
            <a:r>
              <a:rPr lang="sk-SK" altLang="sk-SK" sz="3200" b="1" dirty="0">
                <a:solidFill>
                  <a:schemeClr val="tx2"/>
                </a:solidFill>
                <a:latin typeface="Arial" panose="020B0604020202020204" pitchFamily="34" charset="0"/>
                <a:cs typeface="Arial" panose="020B0604020202020204" pitchFamily="34" charset="0"/>
              </a:rPr>
              <a:t>„</a:t>
            </a:r>
            <a:r>
              <a:rPr lang="sk-SK" altLang="sk-SK" sz="3200" b="1" dirty="0" err="1">
                <a:solidFill>
                  <a:schemeClr val="tx2"/>
                </a:solidFill>
                <a:latin typeface="Arial" panose="020B0604020202020204" pitchFamily="34" charset="0"/>
                <a:cs typeface="Arial" panose="020B0604020202020204" pitchFamily="34" charset="0"/>
              </a:rPr>
              <a:t>library</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system</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platform</a:t>
            </a:r>
            <a:r>
              <a:rPr lang="sk-SK" altLang="sk-SK" sz="3200" b="1" dirty="0">
                <a:solidFill>
                  <a:schemeClr val="tx2"/>
                </a:solidFill>
                <a:latin typeface="Arial" panose="020B0604020202020204" pitchFamily="34" charset="0"/>
                <a:cs typeface="Arial" panose="020B0604020202020204" pitchFamily="34" charset="0"/>
              </a:rPr>
              <a:t>“</a:t>
            </a:r>
          </a:p>
          <a:p>
            <a:endParaRPr altLang="sk-SK" dirty="0">
              <a:solidFill>
                <a:schemeClr val="accent1"/>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F4EA1325-A723-029D-D578-E063C96C480E}"/>
              </a:ext>
            </a:extLst>
          </p:cNvPr>
          <p:cNvSpPr>
            <a:spLocks noGrp="1"/>
          </p:cNvSpPr>
          <p:nvPr>
            <p:ph type="dt" sz="half" idx="10"/>
          </p:nvPr>
        </p:nvSpPr>
        <p:spPr/>
        <p:txBody>
          <a:bodyPr/>
          <a:lstStyle/>
          <a:p>
            <a:pPr>
              <a:defRPr/>
            </a:pPr>
            <a:fld id="{032268AB-6BC2-E642-A8EB-755381F4A95B}" type="datetime1">
              <a:rPr lang="sk-SK" smtClean="0"/>
              <a:t>9.1.2024</a:t>
            </a:fld>
            <a:endParaRPr lang="sk-SK"/>
          </a:p>
        </p:txBody>
      </p:sp>
      <p:sp>
        <p:nvSpPr>
          <p:cNvPr id="3" name="Zástupný objekt pre pätu 2">
            <a:extLst>
              <a:ext uri="{FF2B5EF4-FFF2-40B4-BE49-F238E27FC236}">
                <a16:creationId xmlns:a16="http://schemas.microsoft.com/office/drawing/2014/main" id="{F26BEBE8-1301-340F-9876-F2324FB194B3}"/>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B92CD28-2C08-71CD-47F2-90CAE2BAB7AB}"/>
              </a:ext>
            </a:extLst>
          </p:cNvPr>
          <p:cNvSpPr>
            <a:spLocks noGrp="1"/>
          </p:cNvSpPr>
          <p:nvPr>
            <p:ph type="dt" sz="half" idx="10"/>
          </p:nvPr>
        </p:nvSpPr>
        <p:spPr/>
        <p:txBody>
          <a:bodyPr/>
          <a:lstStyle/>
          <a:p>
            <a:pPr>
              <a:defRPr/>
            </a:pPr>
            <a:fld id="{3E4792CA-1987-EE47-9D36-A44C35CAD41E}" type="datetime1">
              <a:rPr lang="sk-SK" smtClean="0"/>
              <a:t>9.1.2024</a:t>
            </a:fld>
            <a:endParaRPr lang="sk-SK"/>
          </a:p>
        </p:txBody>
      </p:sp>
      <p:sp>
        <p:nvSpPr>
          <p:cNvPr id="3" name="Zástupný objekt pre pätu 2">
            <a:extLst>
              <a:ext uri="{FF2B5EF4-FFF2-40B4-BE49-F238E27FC236}">
                <a16:creationId xmlns:a16="http://schemas.microsoft.com/office/drawing/2014/main" id="{D2648F11-6AFB-EE45-CA6B-516C696DD5CE}"/>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A0E47408-3A37-D46E-8E2F-11AC484EAA39}"/>
              </a:ext>
            </a:extLst>
          </p:cNvPr>
          <p:cNvPicPr>
            <a:picLocks noChangeAspect="1"/>
          </p:cNvPicPr>
          <p:nvPr/>
        </p:nvPicPr>
        <p:blipFill>
          <a:blip r:embed="rId3"/>
          <a:stretch>
            <a:fillRect/>
          </a:stretch>
        </p:blipFill>
        <p:spPr>
          <a:xfrm>
            <a:off x="1117600" y="1237376"/>
            <a:ext cx="9727676" cy="4283748"/>
          </a:xfrm>
          <a:prstGeom prst="rect">
            <a:avLst/>
          </a:prstGeom>
        </p:spPr>
      </p:pic>
    </p:spTree>
    <p:extLst>
      <p:ext uri="{BB962C8B-B14F-4D97-AF65-F5344CB8AC3E}">
        <p14:creationId xmlns:p14="http://schemas.microsoft.com/office/powerpoint/2010/main" val="102867929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75654-027B-54C4-9072-7D4D627F9415}"/>
              </a:ext>
            </a:extLst>
          </p:cNvPr>
          <p:cNvSpPr>
            <a:spLocks noGrp="1"/>
          </p:cNvSpPr>
          <p:nvPr>
            <p:ph type="title"/>
          </p:nvPr>
        </p:nvSpPr>
        <p:spPr/>
        <p:txBody>
          <a:bodyPr/>
          <a:lstStyle/>
          <a:p>
            <a:r>
              <a:rPr lang="sk-SK" dirty="0"/>
              <a:t>Platformy LSP</a:t>
            </a:r>
          </a:p>
        </p:txBody>
      </p:sp>
      <p:sp>
        <p:nvSpPr>
          <p:cNvPr id="3" name="Zástupný objekt pre obsah 2">
            <a:extLst>
              <a:ext uri="{FF2B5EF4-FFF2-40B4-BE49-F238E27FC236}">
                <a16:creationId xmlns:a16="http://schemas.microsoft.com/office/drawing/2014/main" id="{313B2CE6-5D25-3C55-C321-6EE265398479}"/>
              </a:ext>
            </a:extLst>
          </p:cNvPr>
          <p:cNvSpPr>
            <a:spLocks noGrp="1"/>
          </p:cNvSpPr>
          <p:nvPr>
            <p:ph idx="1"/>
          </p:nvPr>
        </p:nvSpPr>
        <p:spPr/>
        <p:txBody>
          <a:bodyPr/>
          <a:lstStyle/>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OCLC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WorldShare</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Management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Services</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ALMA Ex Libris, </a:t>
            </a:r>
          </a:p>
          <a:p>
            <a:pPr lvl="1">
              <a:lnSpc>
                <a:spcPct val="100000"/>
              </a:lnSpc>
            </a:pPr>
            <a:r>
              <a:rPr lang="sk-SK" sz="3200" dirty="0">
                <a:solidFill>
                  <a:srgbClr val="333333"/>
                </a:solidFill>
                <a:latin typeface="Arial" panose="020B0604020202020204" pitchFamily="34" charset="0"/>
                <a:ea typeface="Times New Roman" panose="02020603050405020304" pitchFamily="18" charset="0"/>
                <a:cs typeface="Arial" panose="020B0604020202020204" pitchFamily="34" charset="0"/>
              </a:rPr>
              <a:t>RERO+</a:t>
            </a:r>
          </a:p>
          <a:p>
            <a:pPr lvl="1">
              <a:lnSpc>
                <a:spcPct val="100000"/>
              </a:lnSpc>
            </a:pPr>
            <a:r>
              <a:rPr lang="sk-SK" sz="3200" dirty="0">
                <a:solidFill>
                  <a:srgbClr val="333333"/>
                </a:solidFill>
                <a:latin typeface="Arial" panose="020B0604020202020204" pitchFamily="34" charset="0"/>
                <a:ea typeface="Times New Roman" panose="02020603050405020304" pitchFamily="18" charset="0"/>
                <a:cs typeface="Arial" panose="020B0604020202020204" pitchFamily="34" charset="0"/>
              </a:rPr>
              <a:t>FOLIO</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TIND</a:t>
            </a:r>
          </a:p>
          <a:p>
            <a:endParaRPr lang="sk-SK" dirty="0"/>
          </a:p>
        </p:txBody>
      </p:sp>
      <p:sp>
        <p:nvSpPr>
          <p:cNvPr id="4" name="Zástupný objekt pre obsah 3">
            <a:extLst>
              <a:ext uri="{FF2B5EF4-FFF2-40B4-BE49-F238E27FC236}">
                <a16:creationId xmlns:a16="http://schemas.microsoft.com/office/drawing/2014/main" id="{315F535E-B29E-8E41-068B-5A1D02DEF1BC}"/>
              </a:ext>
            </a:extLst>
          </p:cNvPr>
          <p:cNvSpPr>
            <a:spLocks noGrp="1"/>
          </p:cNvSpPr>
          <p:nvPr>
            <p:ph idx="2"/>
          </p:nvPr>
        </p:nvSpPr>
        <p:spPr/>
        <p:txBody>
          <a:bodyPr/>
          <a:lstStyle/>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ProQuest</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Intota</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Kuali</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OLE,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SirsiDynix</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BLUEcloud</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Suite a </a:t>
            </a:r>
          </a:p>
          <a:p>
            <a:pPr lvl="1">
              <a:lnSpc>
                <a:spcPct val="100000"/>
              </a:lnSpc>
            </a:pPr>
            <a:r>
              <a:rPr lang="sk-SK"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endParaRPr lang="sk-SK" sz="3200" dirty="0">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5" name="Zástupný objekt pre dátum 4">
            <a:extLst>
              <a:ext uri="{FF2B5EF4-FFF2-40B4-BE49-F238E27FC236}">
                <a16:creationId xmlns:a16="http://schemas.microsoft.com/office/drawing/2014/main" id="{36838932-42AB-CC8E-BEDF-19F966F1C245}"/>
              </a:ext>
            </a:extLst>
          </p:cNvPr>
          <p:cNvSpPr>
            <a:spLocks noGrp="1"/>
          </p:cNvSpPr>
          <p:nvPr>
            <p:ph type="dt" sz="half" idx="10"/>
          </p:nvPr>
        </p:nvSpPr>
        <p:spPr/>
        <p:txBody>
          <a:bodyPr/>
          <a:lstStyle/>
          <a:p>
            <a:pPr>
              <a:defRPr/>
            </a:pPr>
            <a:fld id="{6FE0C3C9-F86E-1843-B881-D91785AE9DF2}" type="datetime1">
              <a:rPr lang="sk-SK" smtClean="0"/>
              <a:t>9.1.2024</a:t>
            </a:fld>
            <a:endParaRPr lang="sk-SK"/>
          </a:p>
        </p:txBody>
      </p:sp>
      <p:sp>
        <p:nvSpPr>
          <p:cNvPr id="6" name="Zástupný objekt pre pätu 5">
            <a:extLst>
              <a:ext uri="{FF2B5EF4-FFF2-40B4-BE49-F238E27FC236}">
                <a16:creationId xmlns:a16="http://schemas.microsoft.com/office/drawing/2014/main" id="{5C4322A9-B02E-07DE-C978-D1543FA1DBB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74125203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F4801A06-8EFE-AD2A-FDFA-0EA39FC568D9}"/>
              </a:ext>
            </a:extLst>
          </p:cNvPr>
          <p:cNvGraphicFramePr>
            <a:graphicFrameLocks noChangeAspect="1"/>
          </p:cNvGraphicFramePr>
          <p:nvPr/>
        </p:nvGraphicFramePr>
        <p:xfrm>
          <a:off x="152361" y="-42752"/>
          <a:ext cx="12036464" cy="6943504"/>
        </p:xfrm>
        <a:graphic>
          <a:graphicData uri="http://schemas.openxmlformats.org/presentationml/2006/ole">
            <mc:AlternateContent xmlns:mc="http://schemas.openxmlformats.org/markup-compatibility/2006">
              <mc:Choice xmlns:v="urn:schemas-microsoft-com:vml" Requires="v">
                <p:oleObj name="Dokument" r:id="rId3" imgW="5765800" imgH="3937000" progId="Word.Document.12">
                  <p:embed/>
                </p:oleObj>
              </mc:Choice>
              <mc:Fallback>
                <p:oleObj name="Dokument" r:id="rId3" imgW="5765800" imgH="3937000" progId="Word.Document.12">
                  <p:embed/>
                  <p:pic>
                    <p:nvPicPr>
                      <p:cNvPr id="6" name="Objekt 5">
                        <a:extLst>
                          <a:ext uri="{FF2B5EF4-FFF2-40B4-BE49-F238E27FC236}">
                            <a16:creationId xmlns:a16="http://schemas.microsoft.com/office/drawing/2014/main" id="{F4801A06-8EFE-AD2A-FDFA-0EA39FC568D9}"/>
                          </a:ext>
                        </a:extLst>
                      </p:cNvPr>
                      <p:cNvPicPr/>
                      <p:nvPr/>
                    </p:nvPicPr>
                    <p:blipFill>
                      <a:blip r:embed="rId4"/>
                      <a:stretch>
                        <a:fillRect/>
                      </a:stretch>
                    </p:blipFill>
                    <p:spPr>
                      <a:xfrm>
                        <a:off x="152361" y="-42752"/>
                        <a:ext cx="12036464" cy="6943504"/>
                      </a:xfrm>
                      <a:prstGeom prst="rect">
                        <a:avLst/>
                      </a:prstGeom>
                    </p:spPr>
                  </p:pic>
                </p:oleObj>
              </mc:Fallback>
            </mc:AlternateContent>
          </a:graphicData>
        </a:graphic>
      </p:graphicFrame>
    </p:spTree>
    <p:extLst>
      <p:ext uri="{BB962C8B-B14F-4D97-AF65-F5344CB8AC3E}">
        <p14:creationId xmlns:p14="http://schemas.microsoft.com/office/powerpoint/2010/main" val="8137879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9678D61-E37B-D631-4F87-30C3C6ED2E87}"/>
              </a:ext>
            </a:extLst>
          </p:cNvPr>
          <p:cNvGraphicFramePr>
            <a:graphicFrameLocks noChangeAspect="1"/>
          </p:cNvGraphicFramePr>
          <p:nvPr/>
        </p:nvGraphicFramePr>
        <p:xfrm>
          <a:off x="334875" y="1764147"/>
          <a:ext cx="11649216" cy="3426519"/>
        </p:xfrm>
        <a:graphic>
          <a:graphicData uri="http://schemas.openxmlformats.org/presentationml/2006/ole">
            <mc:AlternateContent xmlns:mc="http://schemas.openxmlformats.org/markup-compatibility/2006">
              <mc:Choice xmlns:v="urn:schemas-microsoft-com:vml" Requires="v">
                <p:oleObj name="Dokument" r:id="rId3" imgW="5765800" imgH="1727200" progId="Word.Document.12">
                  <p:embed/>
                </p:oleObj>
              </mc:Choice>
              <mc:Fallback>
                <p:oleObj name="Dokument" r:id="rId3" imgW="5765800" imgH="1727200" progId="Word.Document.12">
                  <p:embed/>
                  <p:pic>
                    <p:nvPicPr>
                      <p:cNvPr id="2" name="Objekt 1">
                        <a:extLst>
                          <a:ext uri="{FF2B5EF4-FFF2-40B4-BE49-F238E27FC236}">
                            <a16:creationId xmlns:a16="http://schemas.microsoft.com/office/drawing/2014/main" id="{C9678D61-E37B-D631-4F87-30C3C6ED2E87}"/>
                          </a:ext>
                        </a:extLst>
                      </p:cNvPr>
                      <p:cNvPicPr/>
                      <p:nvPr/>
                    </p:nvPicPr>
                    <p:blipFill>
                      <a:blip r:embed="rId4"/>
                      <a:stretch>
                        <a:fillRect/>
                      </a:stretch>
                    </p:blipFill>
                    <p:spPr>
                      <a:xfrm>
                        <a:off x="334875" y="1764147"/>
                        <a:ext cx="11649216" cy="3426519"/>
                      </a:xfrm>
                      <a:prstGeom prst="rect">
                        <a:avLst/>
                      </a:prstGeom>
                    </p:spPr>
                  </p:pic>
                </p:oleObj>
              </mc:Fallback>
            </mc:AlternateContent>
          </a:graphicData>
        </a:graphic>
      </p:graphicFrame>
      <p:sp>
        <p:nvSpPr>
          <p:cNvPr id="3" name="Zástupný objekt pre pätu 2">
            <a:extLst>
              <a:ext uri="{FF2B5EF4-FFF2-40B4-BE49-F238E27FC236}">
                <a16:creationId xmlns:a16="http://schemas.microsoft.com/office/drawing/2014/main" id="{9546E31D-BD29-1E13-636E-F903A061986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19657682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7D72D-267A-2F58-92ED-0A08497C6AB2}"/>
              </a:ext>
            </a:extLst>
          </p:cNvPr>
          <p:cNvSpPr>
            <a:spLocks noGrp="1"/>
          </p:cNvSpPr>
          <p:nvPr>
            <p:ph type="title"/>
          </p:nvPr>
        </p:nvSpPr>
        <p:spPr/>
        <p:txBody>
          <a:bodyPr/>
          <a:lstStyle/>
          <a:p>
            <a:r>
              <a:rPr lang="sk-SK" dirty="0"/>
              <a:t>Ktoré platformy preferujem?</a:t>
            </a:r>
          </a:p>
        </p:txBody>
      </p:sp>
      <p:sp>
        <p:nvSpPr>
          <p:cNvPr id="3" name="Zástupný objekt pre obsah 2">
            <a:extLst>
              <a:ext uri="{FF2B5EF4-FFF2-40B4-BE49-F238E27FC236}">
                <a16:creationId xmlns:a16="http://schemas.microsoft.com/office/drawing/2014/main" id="{19F01810-E247-A9FB-C37C-1632FB917BAE}"/>
              </a:ext>
            </a:extLst>
          </p:cNvPr>
          <p:cNvSpPr>
            <a:spLocks noGrp="1"/>
          </p:cNvSpPr>
          <p:nvPr>
            <p:ph idx="1"/>
          </p:nvPr>
        </p:nvSpPr>
        <p:spPr/>
        <p:txBody>
          <a:bodyPr/>
          <a:lstStyle/>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ALMA Ex Libris </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FOLIO</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RERO+ (Swiss)</a:t>
            </a:r>
          </a:p>
          <a:p>
            <a:pPr marL="427037" lvl="1" indent="0">
              <a:lnSpc>
                <a:spcPct val="100000"/>
              </a:lnSpc>
              <a:buNone/>
            </a:pPr>
            <a:endPar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CF9876B6-0D18-1980-909A-7A27041D4788}"/>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3EEAAFA3-A82E-D4CA-A1A7-A30807D0C68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51479885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ABF086-0773-1EFD-9CB9-F1078A7F72BC}"/>
              </a:ext>
            </a:extLst>
          </p:cNvPr>
          <p:cNvSpPr>
            <a:spLocks noGrp="1"/>
          </p:cNvSpPr>
          <p:nvPr>
            <p:ph type="title"/>
          </p:nvPr>
        </p:nvSpPr>
        <p:spPr/>
        <p:txBody>
          <a:bodyPr>
            <a:normAutofit/>
          </a:bodyPr>
          <a:lstStyle/>
          <a:p>
            <a:r>
              <a:rPr lang="sk-SK" sz="3199" dirty="0"/>
              <a:t>ALMA - švajčiarske skúsenosti (RERO, RENOVAUD, SLSP, RERO+)</a:t>
            </a:r>
          </a:p>
        </p:txBody>
      </p:sp>
      <p:sp>
        <p:nvSpPr>
          <p:cNvPr id="3" name="Zástupný objekt pre obsah 2">
            <a:extLst>
              <a:ext uri="{FF2B5EF4-FFF2-40B4-BE49-F238E27FC236}">
                <a16:creationId xmlns:a16="http://schemas.microsoft.com/office/drawing/2014/main" id="{CE2DE25A-8941-0646-A8C4-3CD8D1D194DE}"/>
              </a:ext>
            </a:extLst>
          </p:cNvPr>
          <p:cNvSpPr>
            <a:spLocks noGrp="1"/>
          </p:cNvSpPr>
          <p:nvPr>
            <p:ph idx="1"/>
          </p:nvPr>
        </p:nvSpPr>
        <p:spPr>
          <a:xfrm>
            <a:off x="837981" y="1691140"/>
            <a:ext cx="10512862" cy="4800936"/>
          </a:xfrm>
        </p:spPr>
        <p:txBody>
          <a:bodyPr>
            <a:normAutofit lnSpcReduction="10000"/>
          </a:bodyPr>
          <a:lstStyle/>
          <a:p>
            <a:r>
              <a:rPr lang="sk-SK" sz="3600" b="1" i="0" u="none" strike="noStrike" dirty="0">
                <a:solidFill>
                  <a:srgbClr val="000000"/>
                </a:solidFill>
                <a:effectLst/>
                <a:latin typeface="Segoe UI Web (East European)"/>
              </a:rPr>
              <a:t>RERO</a:t>
            </a:r>
            <a:r>
              <a:rPr lang="sk-SK" sz="3600" b="0" i="0" u="none" strike="noStrike" dirty="0">
                <a:solidFill>
                  <a:srgbClr val="000000"/>
                </a:solidFill>
                <a:effectLst/>
                <a:latin typeface="Segoe UI Web (East European)"/>
              </a:rPr>
              <a:t>, skratka "</a:t>
            </a:r>
            <a:r>
              <a:rPr lang="sk-SK" sz="3600" b="0" i="1" u="none" strike="noStrike" dirty="0" err="1">
                <a:solidFill>
                  <a:srgbClr val="000000"/>
                </a:solidFill>
                <a:effectLst/>
                <a:latin typeface="Segoe UI Web (East European)"/>
              </a:rPr>
              <a:t>réseau</a:t>
            </a:r>
            <a:r>
              <a:rPr lang="sk-SK" sz="3600" b="0" i="1" u="none" strike="noStrike" dirty="0">
                <a:solidFill>
                  <a:srgbClr val="000000"/>
                </a:solidFill>
                <a:effectLst/>
                <a:latin typeface="Segoe UI Web (East European)"/>
              </a:rPr>
              <a:t> </a:t>
            </a:r>
            <a:r>
              <a:rPr lang="sk-SK" sz="3600" b="0" i="1" u="none" strike="noStrike" dirty="0" err="1">
                <a:solidFill>
                  <a:srgbClr val="000000"/>
                </a:solidFill>
                <a:effectLst/>
                <a:latin typeface="Segoe UI Web (East European)"/>
              </a:rPr>
              <a:t>romand</a:t>
            </a:r>
            <a:r>
              <a:rPr lang="sk-SK" sz="3600" b="0" i="0" u="none" strike="noStrike" dirty="0">
                <a:solidFill>
                  <a:srgbClr val="000000"/>
                </a:solidFill>
                <a:effectLst/>
                <a:latin typeface="Segoe UI Web (East European)"/>
              </a:rPr>
              <a:t>", od 1985. </a:t>
            </a:r>
          </a:p>
          <a:p>
            <a:r>
              <a:rPr lang="sk-SK" sz="3600" b="1" i="0" u="none" strike="noStrike" dirty="0">
                <a:solidFill>
                  <a:srgbClr val="000000"/>
                </a:solidFill>
                <a:effectLst/>
                <a:latin typeface="Segoe UI Web (East European)"/>
              </a:rPr>
              <a:t>200</a:t>
            </a:r>
            <a:r>
              <a:rPr lang="sk-SK" sz="3600" b="0" i="0" u="none" strike="noStrike" dirty="0">
                <a:solidFill>
                  <a:srgbClr val="000000"/>
                </a:solidFill>
                <a:effectLst/>
                <a:latin typeface="Segoe UI Web (East European)"/>
              </a:rPr>
              <a:t> knižníc v jednej sieti konzorcia (VTLS </a:t>
            </a:r>
            <a:r>
              <a:rPr lang="sk-SK" sz="3600" b="1" i="0" u="none" strike="noStrike" dirty="0" err="1">
                <a:solidFill>
                  <a:srgbClr val="000000"/>
                </a:solidFill>
                <a:effectLst/>
                <a:latin typeface="Segoe UI Web (East European)"/>
              </a:rPr>
              <a:t>Virtua</a:t>
            </a:r>
            <a:r>
              <a:rPr lang="sk-SK" sz="3600" b="0" i="0" u="none" strike="noStrike" dirty="0">
                <a:solidFill>
                  <a:srgbClr val="000000"/>
                </a:solidFill>
                <a:effectLst/>
                <a:latin typeface="Segoe UI Web (East European)"/>
              </a:rPr>
              <a:t> a inovatívne rozhrania). Jedna databáza.</a:t>
            </a:r>
          </a:p>
          <a:p>
            <a:r>
              <a:rPr lang="sk-SK" sz="3600" b="0" i="0" u="none" strike="noStrike" dirty="0">
                <a:solidFill>
                  <a:srgbClr val="000000"/>
                </a:solidFill>
                <a:effectLst/>
                <a:latin typeface="Segoe UI Web (East European)"/>
              </a:rPr>
              <a:t>V roku 2016 kantón </a:t>
            </a:r>
            <a:r>
              <a:rPr lang="sk-SK" sz="3600" b="0" i="0" u="none" strike="noStrike" dirty="0" err="1">
                <a:solidFill>
                  <a:srgbClr val="000000"/>
                </a:solidFill>
                <a:effectLst/>
                <a:latin typeface="Segoe UI Web (East European)"/>
              </a:rPr>
              <a:t>Vaud</a:t>
            </a:r>
            <a:r>
              <a:rPr lang="sk-SK" sz="3600" b="0" i="0" u="none" strike="noStrike" dirty="0">
                <a:solidFill>
                  <a:srgbClr val="000000"/>
                </a:solidFill>
                <a:effectLst/>
                <a:latin typeface="Segoe UI Web (East European)"/>
              </a:rPr>
              <a:t> založil vlastnú kantonálnu sieť: </a:t>
            </a:r>
            <a:r>
              <a:rPr lang="sk-SK" sz="3600" b="1" i="0" u="none" strike="noStrike" dirty="0" err="1">
                <a:solidFill>
                  <a:srgbClr val="000000"/>
                </a:solidFill>
                <a:effectLst/>
                <a:latin typeface="Segoe UI Web (East European)"/>
              </a:rPr>
              <a:t>Renouvaud</a:t>
            </a:r>
            <a:r>
              <a:rPr lang="sk-SK" sz="3600" b="0" i="0" u="none" strike="noStrike" dirty="0">
                <a:solidFill>
                  <a:srgbClr val="000000"/>
                </a:solidFill>
                <a:effectLst/>
                <a:latin typeface="Segoe UI Web (East European)"/>
              </a:rPr>
              <a:t> – používa </a:t>
            </a:r>
            <a:r>
              <a:rPr lang="sk-SK" sz="3600" b="1" i="0" u="none" strike="noStrike" dirty="0">
                <a:solidFill>
                  <a:srgbClr val="000000"/>
                </a:solidFill>
                <a:effectLst/>
                <a:latin typeface="Segoe UI Web (East European)"/>
              </a:rPr>
              <a:t>ALMA</a:t>
            </a:r>
          </a:p>
          <a:p>
            <a:r>
              <a:rPr lang="sk-SK" sz="3600" b="0" i="0" u="none" strike="noStrike" dirty="0">
                <a:solidFill>
                  <a:srgbClr val="000000"/>
                </a:solidFill>
                <a:effectLst/>
                <a:latin typeface="Segoe UI Web (East European)"/>
              </a:rPr>
              <a:t>V rokoch 2020 – 2021 sa uskutočnila realizácia veľkého projektu, ktorý sa začal v roku 2015 </a:t>
            </a:r>
            <a:r>
              <a:rPr lang="sk-SK" sz="3600" b="1" i="0" u="none" strike="noStrike" dirty="0">
                <a:solidFill>
                  <a:srgbClr val="000000"/>
                </a:solidFill>
                <a:effectLst/>
                <a:latin typeface="Segoe UI Web (East European)"/>
              </a:rPr>
              <a:t>(SLSP) </a:t>
            </a:r>
          </a:p>
        </p:txBody>
      </p:sp>
      <p:sp>
        <p:nvSpPr>
          <p:cNvPr id="4" name="Zástupný objekt pre pätu 3">
            <a:extLst>
              <a:ext uri="{FF2B5EF4-FFF2-40B4-BE49-F238E27FC236}">
                <a16:creationId xmlns:a16="http://schemas.microsoft.com/office/drawing/2014/main" id="{5F36CB0E-D735-6357-8FF8-C2B194A90A11}"/>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09953267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26A1F-5F6D-94AF-FAB3-96742346D329}"/>
              </a:ext>
            </a:extLst>
          </p:cNvPr>
          <p:cNvSpPr>
            <a:spLocks noGrp="1"/>
          </p:cNvSpPr>
          <p:nvPr>
            <p:ph type="title"/>
          </p:nvPr>
        </p:nvSpPr>
        <p:spPr/>
        <p:txBody>
          <a:bodyPr/>
          <a:lstStyle/>
          <a:p>
            <a:r>
              <a:rPr lang="sk-SK" dirty="0"/>
              <a:t>SLSP a RERO+</a:t>
            </a:r>
          </a:p>
        </p:txBody>
      </p:sp>
      <p:sp>
        <p:nvSpPr>
          <p:cNvPr id="3" name="Zástupný objekt pre obsah 2">
            <a:extLst>
              <a:ext uri="{FF2B5EF4-FFF2-40B4-BE49-F238E27FC236}">
                <a16:creationId xmlns:a16="http://schemas.microsoft.com/office/drawing/2014/main" id="{56210422-CE34-62D3-B165-5042D6DFDE29}"/>
              </a:ext>
            </a:extLst>
          </p:cNvPr>
          <p:cNvSpPr>
            <a:spLocks noGrp="1"/>
          </p:cNvSpPr>
          <p:nvPr>
            <p:ph idx="1"/>
          </p:nvPr>
        </p:nvSpPr>
        <p:spPr/>
        <p:txBody>
          <a:bodyPr/>
          <a:lstStyle/>
          <a:p>
            <a:r>
              <a:rPr lang="sk-SK" sz="2400" b="0" i="0" u="none" strike="noStrike" dirty="0">
                <a:solidFill>
                  <a:srgbClr val="000000"/>
                </a:solidFill>
                <a:effectLst/>
                <a:latin typeface="Segoe UI Web (East European)"/>
              </a:rPr>
              <a:t>V roku 2020 sa vedecké a akademické knižnice frankofónneho Švajčiarska pripojili ku švajčiarskej </a:t>
            </a:r>
            <a:r>
              <a:rPr lang="sk-SK" sz="2400" b="1" i="0" u="none" strike="noStrike" dirty="0">
                <a:solidFill>
                  <a:srgbClr val="000000"/>
                </a:solidFill>
                <a:effectLst/>
                <a:latin typeface="Segoe UI Web (East European)"/>
              </a:rPr>
              <a:t>sieti knižníc SLSP</a:t>
            </a:r>
            <a:endParaRPr lang="sk-SK" sz="2400" b="0" i="0" u="none" strike="noStrike" dirty="0">
              <a:solidFill>
                <a:srgbClr val="000000"/>
              </a:solidFill>
              <a:effectLst/>
              <a:latin typeface="Segoe UI Web (East European)"/>
            </a:endParaRPr>
          </a:p>
          <a:p>
            <a:r>
              <a:rPr lang="sk-SK" sz="2400" b="0" i="0" u="none" strike="noStrike" dirty="0">
                <a:solidFill>
                  <a:srgbClr val="000000"/>
                </a:solidFill>
                <a:effectLst/>
                <a:latin typeface="Segoe UI Web (East European)"/>
              </a:rPr>
              <a:t>Národná knižničná platforma </a:t>
            </a:r>
            <a:r>
              <a:rPr lang="sk-SK" sz="2400" b="1" i="0" u="none" strike="noStrike" dirty="0">
                <a:solidFill>
                  <a:srgbClr val="000000"/>
                </a:solidFill>
                <a:effectLst/>
                <a:latin typeface="Segoe UI Web (East European)"/>
              </a:rPr>
              <a:t>SLSP </a:t>
            </a:r>
            <a:r>
              <a:rPr lang="sk-SK" sz="2400" b="1" i="0" u="none" strike="noStrike" dirty="0" err="1">
                <a:solidFill>
                  <a:srgbClr val="000000"/>
                </a:solidFill>
                <a:effectLst/>
                <a:latin typeface="Segoe UI Web (East European)"/>
              </a:rPr>
              <a:t>swisscovery</a:t>
            </a:r>
            <a:r>
              <a:rPr lang="sk-SK" sz="2400" b="1" i="0" u="none" strike="noStrike" dirty="0">
                <a:solidFill>
                  <a:srgbClr val="000000"/>
                </a:solidFill>
                <a:effectLst/>
                <a:latin typeface="Segoe UI Web (East European)"/>
              </a:rPr>
              <a:t> má v súčasnosti 490 </a:t>
            </a:r>
            <a:r>
              <a:rPr lang="sk-SK" sz="2400" b="0" i="0" u="none" strike="noStrike" dirty="0">
                <a:solidFill>
                  <a:srgbClr val="000000"/>
                </a:solidFill>
                <a:effectLst/>
                <a:latin typeface="Segoe UI Web (East European)"/>
              </a:rPr>
              <a:t>pridružených knižníc používa </a:t>
            </a:r>
            <a:r>
              <a:rPr lang="sk-SK" sz="2400" b="1" i="0" u="none" strike="noStrike" dirty="0">
                <a:solidFill>
                  <a:srgbClr val="000000"/>
                </a:solidFill>
                <a:effectLst/>
                <a:latin typeface="Segoe UI Web (East European)"/>
              </a:rPr>
              <a:t>ALMA</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pokračovalo a na základe štúdie uskutočniteľnosti a schválenia jej orgánom dohľadu sa RERO stalo </a:t>
            </a:r>
            <a:r>
              <a:rPr lang="sk-SK" sz="2400" b="1" i="0" u="none" strike="noStrike" dirty="0">
                <a:solidFill>
                  <a:srgbClr val="000000"/>
                </a:solidFill>
                <a:effectLst/>
                <a:latin typeface="Segoe UI Web (East European)"/>
              </a:rPr>
              <a:t>RERO+ </a:t>
            </a:r>
          </a:p>
          <a:p>
            <a:r>
              <a:rPr lang="sk-SK" sz="2400" b="0" i="0" u="none" strike="noStrike" dirty="0">
                <a:solidFill>
                  <a:srgbClr val="000000"/>
                </a:solidFill>
                <a:effectLst/>
                <a:latin typeface="Segoe UI Web (East European)"/>
              </a:rPr>
              <a:t>Od 29. apríla 2021 </a:t>
            </a:r>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je centrom zručností a služieb pre knižnice vo forme verejnej nadácie </a:t>
            </a:r>
            <a:r>
              <a:rPr lang="sk-SK" sz="2400" b="1" i="0" u="none" strike="noStrike" dirty="0">
                <a:solidFill>
                  <a:srgbClr val="000000"/>
                </a:solidFill>
                <a:effectLst/>
                <a:latin typeface="Segoe UI Web (East European)"/>
              </a:rPr>
              <a:t>(60 knižníc) </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riadi nadačná rada zložená zo siedmich až deviatich osôb volených na štvorročné obdobie</a:t>
            </a:r>
          </a:p>
          <a:p>
            <a:endParaRPr lang="sk-SK" dirty="0"/>
          </a:p>
        </p:txBody>
      </p:sp>
      <p:sp>
        <p:nvSpPr>
          <p:cNvPr id="4" name="Zástupný objekt pre dátum 3">
            <a:extLst>
              <a:ext uri="{FF2B5EF4-FFF2-40B4-BE49-F238E27FC236}">
                <a16:creationId xmlns:a16="http://schemas.microsoft.com/office/drawing/2014/main" id="{4AFF335D-C7E9-8C69-FF87-64ED58759F2F}"/>
              </a:ext>
            </a:extLst>
          </p:cNvPr>
          <p:cNvSpPr>
            <a:spLocks noGrp="1"/>
          </p:cNvSpPr>
          <p:nvPr>
            <p:ph type="dt" sz="half" idx="10"/>
          </p:nvPr>
        </p:nvSpPr>
        <p:spPr/>
        <p:txBody>
          <a:bodyPr/>
          <a:lstStyle/>
          <a:p>
            <a:pPr>
              <a:defRPr/>
            </a:pPr>
            <a:fld id="{C1AA3F14-B342-9C41-BB37-1B82E771BD6E}" type="datetime1">
              <a:rPr lang="sk-SK" smtClean="0"/>
              <a:t>9.1.2024</a:t>
            </a:fld>
            <a:endParaRPr lang="sk-SK" dirty="0"/>
          </a:p>
        </p:txBody>
      </p:sp>
      <p:sp>
        <p:nvSpPr>
          <p:cNvPr id="5" name="Zástupný objekt pre pätu 4">
            <a:extLst>
              <a:ext uri="{FF2B5EF4-FFF2-40B4-BE49-F238E27FC236}">
                <a16:creationId xmlns:a16="http://schemas.microsoft.com/office/drawing/2014/main" id="{88D8BDF7-0A6E-1414-D3EE-4277CBC40876}"/>
              </a:ext>
            </a:extLst>
          </p:cNvPr>
          <p:cNvSpPr>
            <a:spLocks noGrp="1"/>
          </p:cNvSpPr>
          <p:nvPr>
            <p:ph type="ftr" sz="quarter" idx="11"/>
          </p:nvPr>
        </p:nvSpPr>
        <p:spPr/>
        <p:txBody>
          <a:bodyPr/>
          <a:lstStyle/>
          <a:p>
            <a:pPr>
              <a:defRPr/>
            </a:pPr>
            <a:r>
              <a:rPr lang="sk-SK" dirty="0"/>
              <a:t>KIS5G_Knižnično informačné služby 5. generácie</a:t>
            </a:r>
          </a:p>
        </p:txBody>
      </p:sp>
    </p:spTree>
    <p:extLst>
      <p:ext uri="{BB962C8B-B14F-4D97-AF65-F5344CB8AC3E}">
        <p14:creationId xmlns:p14="http://schemas.microsoft.com/office/powerpoint/2010/main" val="410200465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82F01-C6DA-B8A0-F2F8-FBAF6187C59E}"/>
              </a:ext>
            </a:extLst>
          </p:cNvPr>
          <p:cNvSpPr>
            <a:spLocks noGrp="1"/>
          </p:cNvSpPr>
          <p:nvPr>
            <p:ph type="title"/>
          </p:nvPr>
        </p:nvSpPr>
        <p:spPr/>
        <p:txBody>
          <a:bodyPr>
            <a:normAutofit/>
          </a:bodyPr>
          <a:lstStyle/>
          <a:p>
            <a:r>
              <a:rPr lang="sk-SK" sz="3999" dirty="0"/>
              <a:t>ALMA a PRIMO v </a:t>
            </a:r>
            <a:r>
              <a:rPr lang="sk-SK" sz="3999" dirty="0" err="1"/>
              <a:t>systémech</a:t>
            </a:r>
            <a:r>
              <a:rPr lang="sk-SK" sz="3999" dirty="0"/>
              <a:t> </a:t>
            </a:r>
            <a:r>
              <a:rPr lang="sk-SK" sz="3999" dirty="0" err="1"/>
              <a:t>Renouvaud</a:t>
            </a:r>
            <a:r>
              <a:rPr lang="sk-SK" sz="3999" dirty="0"/>
              <a:t>  a SLSP </a:t>
            </a:r>
          </a:p>
        </p:txBody>
      </p:sp>
      <p:sp>
        <p:nvSpPr>
          <p:cNvPr id="3" name="Zástupný objekt pre obsah 2">
            <a:extLst>
              <a:ext uri="{FF2B5EF4-FFF2-40B4-BE49-F238E27FC236}">
                <a16:creationId xmlns:a16="http://schemas.microsoft.com/office/drawing/2014/main" id="{4292834F-6B67-F168-DF5F-81CAA5DFBBB3}"/>
              </a:ext>
            </a:extLst>
          </p:cNvPr>
          <p:cNvSpPr>
            <a:spLocks noGrp="1"/>
          </p:cNvSpPr>
          <p:nvPr>
            <p:ph idx="1"/>
          </p:nvPr>
        </p:nvSpPr>
        <p:spPr>
          <a:xfrm>
            <a:off x="1117600" y="1473200"/>
            <a:ext cx="10156825" cy="4699000"/>
          </a:xfrm>
        </p:spPr>
        <p:txBody>
          <a:bodyPr>
            <a:normAutofit/>
          </a:bodyPr>
          <a:lstStyle/>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Praktickú interakcia medzi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Renouvaud</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 poskytuje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1) Koordinátor – spravuje platformu 114 knižníc 
2) Systémový knihovník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Iba "koordinátor" má priamy kontakt s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ExLibrisom</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a:t>
            </a:r>
          </a:p>
          <a:p>
            <a:pPr marL="0" indent="0">
              <a:lnSpc>
                <a:spcPts val="2249"/>
              </a:lnSpc>
              <a:spcBef>
                <a:spcPts val="0"/>
              </a:spcBef>
              <a:spcAft>
                <a:spcPts val="600"/>
              </a:spcAft>
              <a:buNone/>
            </a:pPr>
            <a:endPar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endParaRPr>
          </a:p>
          <a:p>
            <a:pPr marL="0" indent="0">
              <a:lnSpc>
                <a:spcPts val="2249"/>
              </a:lnSpc>
              <a:spcBef>
                <a:spcPts val="0"/>
              </a:spcBef>
              <a:spcAft>
                <a:spcPts val="600"/>
              </a:spcAft>
              <a:buNone/>
            </a:pP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ALMA je potrebné verejne obstarať – súťažiť!</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sp>
        <p:nvSpPr>
          <p:cNvPr id="4" name="Zástupný objekt pre pätu 3">
            <a:extLst>
              <a:ext uri="{FF2B5EF4-FFF2-40B4-BE49-F238E27FC236}">
                <a16:creationId xmlns:a16="http://schemas.microsoft.com/office/drawing/2014/main" id="{07501249-D5FC-330B-C43A-FC360CB8DD66}"/>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6863715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D8943-E3BC-87A6-5B36-DA406759D12E}"/>
              </a:ext>
            </a:extLst>
          </p:cNvPr>
          <p:cNvSpPr>
            <a:spLocks noGrp="1"/>
          </p:cNvSpPr>
          <p:nvPr>
            <p:ph type="title"/>
          </p:nvPr>
        </p:nvSpPr>
        <p:spPr/>
        <p:txBody>
          <a:bodyPr/>
          <a:lstStyle/>
          <a:p>
            <a:pPr marL="457200" indent="-457200">
              <a:buFont typeface="+mj-lt"/>
              <a:buAutoNum type="arabicPeriod"/>
            </a:pPr>
            <a:r>
              <a:rPr lang="sk-SK" sz="4400" dirty="0"/>
              <a:t>Slovensko – KIS3G</a:t>
            </a:r>
          </a:p>
        </p:txBody>
      </p:sp>
      <p:sp>
        <p:nvSpPr>
          <p:cNvPr id="3" name="Zástupný objekt pre obsah 2">
            <a:extLst>
              <a:ext uri="{FF2B5EF4-FFF2-40B4-BE49-F238E27FC236}">
                <a16:creationId xmlns:a16="http://schemas.microsoft.com/office/drawing/2014/main" id="{17B494E6-941A-F6A9-F106-F98F3C3D6262}"/>
              </a:ext>
            </a:extLst>
          </p:cNvPr>
          <p:cNvSpPr>
            <a:spLocks noGrp="1"/>
          </p:cNvSpPr>
          <p:nvPr>
            <p:ph idx="1"/>
          </p:nvPr>
        </p:nvSpPr>
        <p:spPr/>
        <p:txBody>
          <a:bodyPr/>
          <a:lstStyle/>
          <a:p>
            <a:pPr algn="l"/>
            <a:r>
              <a:rPr lang="sk-SK" b="0" i="0" dirty="0">
                <a:solidFill>
                  <a:srgbClr val="005FB2"/>
                </a:solidFill>
                <a:effectLst/>
                <a:latin typeface="Roboto" panose="02000000000000000000" pitchFamily="2" charset="0"/>
              </a:rPr>
              <a:t>Projekt KIS3G - </a:t>
            </a:r>
            <a:r>
              <a:rPr lang="sk-SK" b="1" i="0" dirty="0">
                <a:solidFill>
                  <a:srgbClr val="00539B"/>
                </a:solidFill>
                <a:effectLst/>
                <a:latin typeface="Roboto" panose="02000000000000000000" pitchFamily="2" charset="0"/>
              </a:rPr>
              <a:t>Knižnično-informačný systém tretej generácie (KIS3G)</a:t>
            </a:r>
          </a:p>
          <a:p>
            <a:pPr algn="l"/>
            <a:r>
              <a:rPr lang="sk-SK" b="1" i="0" dirty="0">
                <a:solidFill>
                  <a:srgbClr val="000000"/>
                </a:solidFill>
                <a:effectLst/>
                <a:latin typeface="Roboto" panose="02000000000000000000" pitchFamily="2" charset="0"/>
              </a:rPr>
              <a:t>Projekt KIS3G</a:t>
            </a:r>
            <a:r>
              <a:rPr lang="sk-SK" b="0" i="0" dirty="0">
                <a:solidFill>
                  <a:srgbClr val="000000"/>
                </a:solidFill>
                <a:effectLst/>
                <a:latin typeface="Roboto" panose="02000000000000000000" pitchFamily="2" charset="0"/>
              </a:rPr>
              <a:t> </a:t>
            </a:r>
            <a:r>
              <a:rPr lang="sk-SK" b="1" i="0" dirty="0">
                <a:solidFill>
                  <a:srgbClr val="000000"/>
                </a:solidFill>
                <a:effectLst/>
                <a:latin typeface="Roboto" panose="02000000000000000000" pitchFamily="2" charset="0"/>
              </a:rPr>
              <a:t>je projekt štátneho informačného systému, ktorý združuje subjekty používajúce integrovaný knižnično-informačný systém </a:t>
            </a:r>
            <a:r>
              <a:rPr lang="sk-SK" b="1" i="0" dirty="0" err="1">
                <a:solidFill>
                  <a:srgbClr val="000000"/>
                </a:solidFill>
                <a:effectLst/>
                <a:latin typeface="Roboto" panose="02000000000000000000" pitchFamily="2" charset="0"/>
              </a:rPr>
              <a:t>Virtua</a:t>
            </a:r>
            <a:r>
              <a:rPr lang="sk-SK" b="0" i="0" dirty="0">
                <a:solidFill>
                  <a:srgbClr val="000000"/>
                </a:solidFill>
                <a:effectLst/>
                <a:latin typeface="Roboto" panose="02000000000000000000" pitchFamily="2" charset="0"/>
              </a:rPr>
              <a:t>.  </a:t>
            </a:r>
            <a:endParaRPr lang="sk-SK" b="0" i="0" dirty="0">
              <a:solidFill>
                <a:srgbClr val="3A4552"/>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História implementácie projektu</a:t>
            </a:r>
            <a:br>
              <a:rPr lang="sk-SK" b="0" i="0" dirty="0">
                <a:solidFill>
                  <a:srgbClr val="3A4552"/>
                </a:solidFill>
                <a:effectLst/>
                <a:latin typeface="Roboto" panose="02000000000000000000" pitchFamily="2" charset="0"/>
              </a:rPr>
            </a:br>
            <a:r>
              <a:rPr lang="sk-SK" b="0" i="0" dirty="0">
                <a:solidFill>
                  <a:srgbClr val="000000"/>
                </a:solidFill>
                <a:effectLst/>
                <a:latin typeface="Roboto" panose="02000000000000000000" pitchFamily="2" charset="0"/>
              </a:rPr>
              <a:t>2002 - projekt KIS3G vznikol po schválení Programu elektronizácie knižníc v SR.</a:t>
            </a:r>
            <a:br>
              <a:rPr lang="sk-SK" b="0" i="0" dirty="0">
                <a:solidFill>
                  <a:srgbClr val="000000"/>
                </a:solidFill>
                <a:effectLst/>
                <a:latin typeface="Roboto" panose="02000000000000000000" pitchFamily="2" charset="0"/>
              </a:rPr>
            </a:br>
            <a:r>
              <a:rPr lang="sk-SK" b="0" i="0" dirty="0">
                <a:solidFill>
                  <a:srgbClr val="000000"/>
                </a:solidFill>
                <a:effectLst/>
                <a:latin typeface="Roboto" panose="02000000000000000000" pitchFamily="2" charset="0"/>
              </a:rPr>
              <a:t>2003 - SNK pre knižnice na Slovensku v súlade s uznesením vlády SR č. 801/2002 obstarala spoločný aplikačný softvér KIS </a:t>
            </a:r>
            <a:r>
              <a:rPr lang="sk-SK" b="0" i="0" dirty="0" err="1">
                <a:solidFill>
                  <a:srgbClr val="000000"/>
                </a:solidFill>
                <a:effectLst/>
                <a:latin typeface="Roboto" panose="02000000000000000000" pitchFamily="2" charset="0"/>
              </a:rPr>
              <a:t>Vitua</a:t>
            </a:r>
            <a:r>
              <a:rPr lang="sk-SK" b="0" i="0" dirty="0">
                <a:solidFill>
                  <a:srgbClr val="000000"/>
                </a:solidFill>
                <a:effectLst/>
                <a:latin typeface="Roboto" panose="02000000000000000000" pitchFamily="2" charset="0"/>
              </a:rPr>
              <a:t> </a:t>
            </a:r>
          </a:p>
        </p:txBody>
      </p:sp>
      <p:sp>
        <p:nvSpPr>
          <p:cNvPr id="4" name="Zástupný objekt pre dátum 3">
            <a:extLst>
              <a:ext uri="{FF2B5EF4-FFF2-40B4-BE49-F238E27FC236}">
                <a16:creationId xmlns:a16="http://schemas.microsoft.com/office/drawing/2014/main" id="{89CA0715-C5BE-69DD-AB2B-51E4F1725A43}"/>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8CE22462-DFDB-490F-9293-5BD08EA88FA4}"/>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13851212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E876B-2814-B775-5DD0-11A5FA0B27F4}"/>
              </a:ext>
            </a:extLst>
          </p:cNvPr>
          <p:cNvSpPr>
            <a:spLocks noGrp="1"/>
          </p:cNvSpPr>
          <p:nvPr>
            <p:ph type="title"/>
          </p:nvPr>
        </p:nvSpPr>
        <p:spPr/>
        <p:txBody>
          <a:bodyPr>
            <a:normAutofit/>
          </a:bodyPr>
          <a:lstStyle/>
          <a:p>
            <a:r>
              <a:rPr lang="sk-SK" dirty="0"/>
              <a:t>Formy interakcie s </a:t>
            </a:r>
            <a:r>
              <a:rPr lang="sk-SK" dirty="0" err="1"/>
              <a:t>ExLibris</a:t>
            </a:r>
            <a:br>
              <a:rPr lang="sk-SK" dirty="0"/>
            </a:br>
            <a:endParaRPr lang="sk-SK" dirty="0"/>
          </a:p>
        </p:txBody>
      </p:sp>
      <p:sp>
        <p:nvSpPr>
          <p:cNvPr id="3" name="Zástupný objekt pre obsah 2">
            <a:extLst>
              <a:ext uri="{FF2B5EF4-FFF2-40B4-BE49-F238E27FC236}">
                <a16:creationId xmlns:a16="http://schemas.microsoft.com/office/drawing/2014/main" id="{42BA33B2-3ED6-2829-7356-E012D16C7B72}"/>
              </a:ext>
            </a:extLst>
          </p:cNvPr>
          <p:cNvSpPr>
            <a:spLocks noGrp="1"/>
          </p:cNvSpPr>
          <p:nvPr>
            <p:ph idx="1"/>
          </p:nvPr>
        </p:nvSpPr>
        <p:spPr/>
        <p:txBody>
          <a:bodyPr>
            <a:normAutofit/>
          </a:bodyPr>
          <a:lstStyle/>
          <a:p>
            <a:pPr marL="514196" indent="-514196">
              <a:buAutoNum type="arabicPeriod"/>
            </a:pP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Ex Libris Centrum pomoci:–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tiketing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and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reporting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problémov, chýb, požiadaviek
Štvrťročné zasadnutia
Asistenčná služba chat
Hlasovanie o vylepšeniach a nových funkciách
Rámček nápadov/rámček nápadov
Prví osvojitelia
Sieť vývojárov</a:t>
            </a:r>
            <a:endParaRPr lang="sk-SK" sz="2399" dirty="0">
              <a:solidFill>
                <a:schemeClr val="tx2"/>
              </a:solidFill>
              <a:latin typeface="Arial" panose="020B0604020202020204" pitchFamily="34" charset="0"/>
              <a:cs typeface="Arial" panose="020B0604020202020204" pitchFamily="34" charset="0"/>
            </a:endParaRPr>
          </a:p>
        </p:txBody>
      </p:sp>
      <p:sp>
        <p:nvSpPr>
          <p:cNvPr id="4" name="Zástupný objekt pre pätu 3">
            <a:extLst>
              <a:ext uri="{FF2B5EF4-FFF2-40B4-BE49-F238E27FC236}">
                <a16:creationId xmlns:a16="http://schemas.microsoft.com/office/drawing/2014/main" id="{7E6CF43C-E4EF-2A21-EC76-8D9C06582E6E}"/>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44402437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a:extLst>
              <a:ext uri="{FF2B5EF4-FFF2-40B4-BE49-F238E27FC236}">
                <a16:creationId xmlns:a16="http://schemas.microsoft.com/office/drawing/2014/main" id="{F8ACC745-2853-BCDF-6C07-778202FDE638}"/>
              </a:ext>
            </a:extLst>
          </p:cNvPr>
          <p:cNvSpPr txBox="1">
            <a:spLocks noGrp="1" noChangeArrowheads="1"/>
          </p:cNvSpPr>
          <p:nvPr>
            <p:ph type="title"/>
          </p:nvPr>
        </p:nvSpPr>
        <p:spPr>
          <a:xfrm>
            <a:off x="1117600" y="301625"/>
            <a:ext cx="10156825" cy="1279525"/>
          </a:xfrm>
        </p:spPr>
        <p:txBody>
          <a:bodyPr/>
          <a:lstStyle/>
          <a:p>
            <a:r>
              <a:rPr altLang="sk-SK">
                <a:solidFill>
                  <a:srgbClr val="2C4D82"/>
                </a:solidFill>
                <a:latin typeface="Century Gothic" panose="020B0502020202020204" pitchFamily="34" charset="0"/>
              </a:rPr>
              <a:t>Licenčný model predplatného Alma</a:t>
            </a:r>
            <a:br>
              <a:rPr altLang="sk-SK" b="1">
                <a:solidFill>
                  <a:srgbClr val="2C4D82"/>
                </a:solidFill>
                <a:latin typeface="lato" panose="020F0502020204030204" pitchFamily="34" charset="0"/>
              </a:rPr>
            </a:br>
            <a:endParaRPr altLang="sk-SK">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08495D76-9FFB-1544-3AE4-15EB85629C1C}"/>
              </a:ext>
            </a:extLst>
          </p:cNvPr>
          <p:cNvSpPr>
            <a:spLocks noGrp="1"/>
          </p:cNvSpPr>
          <p:nvPr>
            <p:ph idx="1"/>
          </p:nvPr>
        </p:nvSpPr>
        <p:spPr>
          <a:xfrm>
            <a:off x="1117600" y="1701800"/>
            <a:ext cx="10156825" cy="4699000"/>
          </a:xfrm>
        </p:spPr>
        <p:txBody>
          <a:bodyPr/>
          <a:lstStyle/>
          <a:p>
            <a:pPr marL="0" indent="0">
              <a:buFont typeface="Arial" panose="020B0604020202020204" pitchFamily="34" charset="0"/>
              <a:buNone/>
              <a:defRPr/>
            </a:pPr>
            <a:r>
              <a:rPr dirty="0">
                <a:solidFill>
                  <a:schemeClr val="tx2"/>
                </a:solidFill>
                <a:latin typeface="Century Gothic" panose="020B0502020202020204" pitchFamily="34" charset="0"/>
              </a:rPr>
              <a:t>Model predplatného pre Alma je založený na nasledujúcich parametroch predplatného:</a:t>
            </a:r>
          </a:p>
          <a:p>
            <a:pPr>
              <a:buFont typeface="+mj-lt"/>
              <a:buAutoNum type="arabicPeriod"/>
              <a:defRPr/>
            </a:pPr>
            <a:r>
              <a:rPr dirty="0">
                <a:solidFill>
                  <a:schemeClr val="tx2"/>
                </a:solidFill>
                <a:latin typeface="Century Gothic" panose="020B0502020202020204" pitchFamily="34" charset="0"/>
              </a:rPr>
              <a:t>Počet jedinečných titulov e-časopisu </a:t>
            </a:r>
          </a:p>
          <a:p>
            <a:pPr>
              <a:buFont typeface="+mj-lt"/>
              <a:buAutoNum type="arabicPeriod"/>
              <a:defRPr/>
            </a:pPr>
            <a:r>
              <a:rPr dirty="0">
                <a:solidFill>
                  <a:schemeClr val="tx2"/>
                </a:solidFill>
                <a:latin typeface="Century Gothic" panose="020B0502020202020204" pitchFamily="34" charset="0"/>
              </a:rPr>
              <a:t>Počet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o digitálnych zdrojoch</a:t>
            </a:r>
          </a:p>
          <a:p>
            <a:pPr>
              <a:buFont typeface="+mj-lt"/>
              <a:buAutoNum type="arabicPeriod"/>
              <a:defRPr/>
            </a:pPr>
            <a:r>
              <a:rPr dirty="0">
                <a:solidFill>
                  <a:schemeClr val="tx2"/>
                </a:solidFill>
                <a:latin typeface="Century Gothic" panose="020B0502020202020204" pitchFamily="34" charset="0"/>
              </a:rPr>
              <a:t>Zoznam</a:t>
            </a:r>
            <a:r>
              <a:rPr lang="sk-SK"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bibliografických titulov (vrátane elektronických kníh a záznamov miestnych orgánov)</a:t>
            </a:r>
          </a:p>
          <a:p>
            <a:pPr>
              <a:buFont typeface="+mj-lt"/>
              <a:buAutoNum type="arabicPeriod"/>
              <a:defRPr/>
            </a:pPr>
            <a:r>
              <a:rPr dirty="0">
                <a:solidFill>
                  <a:schemeClr val="tx2"/>
                </a:solidFill>
                <a:latin typeface="Century Gothic" panose="020B0502020202020204" pitchFamily="34" charset="0"/>
              </a:rPr>
              <a:t>Počet používateľov (zamestnanci)</a:t>
            </a:r>
          </a:p>
          <a:p>
            <a:pPr>
              <a:buFont typeface="+mj-lt"/>
              <a:buAutoNum type="arabicPeriod"/>
              <a:defRPr/>
            </a:pPr>
            <a:r>
              <a:rPr dirty="0">
                <a:solidFill>
                  <a:schemeClr val="tx2"/>
                </a:solidFill>
                <a:latin typeface="Century Gothic" panose="020B0502020202020204" pitchFamily="34" charset="0"/>
              </a:rPr>
              <a:t>Veľkosť súborov digitálnych objektov v GB</a:t>
            </a:r>
          </a:p>
          <a:p>
            <a:pPr marL="0" indent="0">
              <a:buFont typeface="Arial" panose="020B0604020202020204" pitchFamily="34" charset="0"/>
              <a:buNone/>
              <a:defRPr/>
            </a:pPr>
            <a:endParaRPr dirty="0">
              <a:solidFill>
                <a:srgbClr val="000000"/>
              </a:solidFill>
              <a:latin typeface="Roboto" panose="02000000000000000000" pitchFamily="2" charset="0"/>
            </a:endParaRPr>
          </a:p>
          <a:p>
            <a:pPr>
              <a:defRPr/>
            </a:pPr>
            <a:endParaRPr dirty="0"/>
          </a:p>
        </p:txBody>
      </p:sp>
      <p:sp>
        <p:nvSpPr>
          <p:cNvPr id="2" name="Zástupný objekt pre dátum 1">
            <a:extLst>
              <a:ext uri="{FF2B5EF4-FFF2-40B4-BE49-F238E27FC236}">
                <a16:creationId xmlns:a16="http://schemas.microsoft.com/office/drawing/2014/main" id="{7F5B1FA5-B03F-6581-E10E-74E676C8DE75}"/>
              </a:ext>
            </a:extLst>
          </p:cNvPr>
          <p:cNvSpPr>
            <a:spLocks noGrp="1"/>
          </p:cNvSpPr>
          <p:nvPr>
            <p:ph type="dt" sz="half" idx="10"/>
          </p:nvPr>
        </p:nvSpPr>
        <p:spPr/>
        <p:txBody>
          <a:bodyPr/>
          <a:lstStyle/>
          <a:p>
            <a:pPr>
              <a:defRPr/>
            </a:pPr>
            <a:fld id="{BB3627E0-8B3E-404B-A403-CDD904C2E7FB}" type="datetime1">
              <a:rPr lang="sk-SK" smtClean="0"/>
              <a:t>9.1.2024</a:t>
            </a:fld>
            <a:endParaRPr lang="sk-SK"/>
          </a:p>
        </p:txBody>
      </p:sp>
      <p:sp>
        <p:nvSpPr>
          <p:cNvPr id="4" name="Zástupný objekt pre pätu 3">
            <a:extLst>
              <a:ext uri="{FF2B5EF4-FFF2-40B4-BE49-F238E27FC236}">
                <a16:creationId xmlns:a16="http://schemas.microsoft.com/office/drawing/2014/main" id="{59E3E78B-2883-6B1C-E424-3313C13FE5A5}"/>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4541138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a:extLst>
              <a:ext uri="{FF2B5EF4-FFF2-40B4-BE49-F238E27FC236}">
                <a16:creationId xmlns:a16="http://schemas.microsoft.com/office/drawing/2014/main" id="{2407A8EA-6C0A-8136-8D1D-2646B12EC286}"/>
              </a:ext>
            </a:extLst>
          </p:cNvPr>
          <p:cNvSpPr txBox="1">
            <a:spLocks noGrp="1" noChangeArrowheads="1"/>
          </p:cNvSpPr>
          <p:nvPr>
            <p:ph type="title"/>
          </p:nvPr>
        </p:nvSpPr>
        <p:spPr>
          <a:xfrm>
            <a:off x="1117600" y="76200"/>
            <a:ext cx="10156825" cy="1331913"/>
          </a:xfrm>
        </p:spPr>
        <p:txBody>
          <a:bodyPr/>
          <a:lstStyle/>
          <a:p>
            <a:r>
              <a:rPr altLang="sk-SK" dirty="0">
                <a:solidFill>
                  <a:schemeClr val="tx2"/>
                </a:solidFill>
                <a:latin typeface="Century Gothic" panose="020B0502020202020204" pitchFamily="34" charset="0"/>
              </a:rPr>
              <a:t>Funkčné komponenty predplatného Alma - </a:t>
            </a:r>
            <a:r>
              <a:rPr altLang="sk-SK" dirty="0" err="1">
                <a:solidFill>
                  <a:schemeClr val="tx2"/>
                </a:solidFill>
                <a:latin typeface="Century Gothic" panose="020B0502020202020204" pitchFamily="34" charset="0"/>
              </a:rPr>
              <a:t>all-inclusive</a:t>
            </a:r>
            <a:r>
              <a:rPr altLang="sk-SK" dirty="0">
                <a:solidFill>
                  <a:schemeClr val="tx2"/>
                </a:solidFill>
                <a:latin typeface="Century Gothic" panose="020B0502020202020204" pitchFamily="34" charset="0"/>
              </a:rPr>
              <a:t> - </a:t>
            </a:r>
            <a:r>
              <a:rPr altLang="sk-SK" dirty="0" err="1">
                <a:solidFill>
                  <a:schemeClr val="tx2"/>
                </a:solidFill>
                <a:latin typeface="Century Gothic" panose="020B0502020202020204" pitchFamily="34" charset="0"/>
              </a:rPr>
              <a:t>SaaS</a:t>
            </a:r>
            <a:endParaRPr altLang="sk-SK" dirty="0">
              <a:solidFill>
                <a:schemeClr val="tx2"/>
              </a:solidFill>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CB76ACBE-4025-FD4A-E559-89AA0EEC1280}"/>
              </a:ext>
            </a:extLst>
          </p:cNvPr>
          <p:cNvSpPr>
            <a:spLocks noGrp="1"/>
          </p:cNvSpPr>
          <p:nvPr>
            <p:ph idx="1"/>
          </p:nvPr>
        </p:nvSpPr>
        <p:spPr>
          <a:xfrm>
            <a:off x="493713" y="1216025"/>
            <a:ext cx="11220450" cy="4956175"/>
          </a:xfrm>
        </p:spPr>
        <p:txBody>
          <a:bodyPr/>
          <a:lstStyle/>
          <a:p>
            <a:pPr marL="0" indent="0">
              <a:buFont typeface="Arial" panose="020B0604020202020204" pitchFamily="34" charset="0"/>
              <a:buNone/>
              <a:defRPr/>
            </a:pPr>
            <a:endParaRPr dirty="0">
              <a:solidFill>
                <a:srgbClr val="000000"/>
              </a:solidFill>
              <a:latin typeface="Roboto" panose="02000000000000000000" pitchFamily="2" charset="0"/>
            </a:endParaRPr>
          </a:p>
          <a:p>
            <a:pPr lvl="1">
              <a:buFont typeface="Arial" panose="020B0604020202020204" pitchFamily="34" charset="0"/>
              <a:buChar char="•"/>
              <a:defRPr/>
            </a:pPr>
            <a:r>
              <a:rPr dirty="0">
                <a:solidFill>
                  <a:schemeClr val="tx2"/>
                </a:solidFill>
                <a:latin typeface="Century Gothic" panose="020B0502020202020204" pitchFamily="34" charset="0"/>
              </a:rPr>
              <a:t>Akvizícia (vrátane seriálov a správy licencií)</a:t>
            </a:r>
          </a:p>
          <a:p>
            <a:pPr lvl="1">
              <a:buFont typeface="Arial" panose="020B0604020202020204" pitchFamily="34" charset="0"/>
              <a:buChar char="•"/>
              <a:defRPr/>
            </a:pPr>
            <a:r>
              <a:rPr lang="sk-SK" dirty="0">
                <a:solidFill>
                  <a:schemeClr val="tx2"/>
                </a:solidFill>
                <a:latin typeface="Century Gothic" panose="020B0502020202020204" pitchFamily="34" charset="0"/>
              </a:rPr>
              <a:t>Služby </a:t>
            </a:r>
            <a:r>
              <a:rPr dirty="0">
                <a:solidFill>
                  <a:schemeClr val="tx2"/>
                </a:solidFill>
                <a:latin typeface="Century Gothic" panose="020B0502020202020204" pitchFamily="34" charset="0"/>
              </a:rPr>
              <a:t>(vrátane výpožičiek, zdieľania zdrojov, rezerv a rezervácie)</a:t>
            </a:r>
          </a:p>
          <a:p>
            <a:pPr lvl="1">
              <a:buFont typeface="Arial" panose="020B0604020202020204" pitchFamily="34" charset="0"/>
              <a:buChar char="•"/>
              <a:defRPr/>
            </a:pPr>
            <a:r>
              <a:rPr dirty="0">
                <a:solidFill>
                  <a:schemeClr val="tx2"/>
                </a:solidFill>
                <a:latin typeface="Century Gothic" panose="020B0502020202020204" pitchFamily="34" charset="0"/>
              </a:rPr>
              <a:t>Správa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(vrátane správy elektronických zdrojov)</a:t>
            </a:r>
          </a:p>
          <a:p>
            <a:pPr lvl="1">
              <a:buFont typeface="Arial" panose="020B0604020202020204" pitchFamily="34" charset="0"/>
              <a:buChar char="•"/>
              <a:defRPr/>
            </a:pPr>
            <a:r>
              <a:rPr dirty="0">
                <a:solidFill>
                  <a:schemeClr val="tx2"/>
                </a:solidFill>
                <a:latin typeface="Century Gothic" panose="020B0502020202020204" pitchFamily="34" charset="0"/>
              </a:rPr>
              <a:t>Administratíva</a:t>
            </a:r>
          </a:p>
          <a:p>
            <a:pPr lvl="1">
              <a:buFont typeface="Arial" panose="020B0604020202020204" pitchFamily="34" charset="0"/>
              <a:buChar char="•"/>
              <a:defRPr/>
            </a:pPr>
            <a:r>
              <a:rPr dirty="0">
                <a:solidFill>
                  <a:schemeClr val="tx2"/>
                </a:solidFill>
                <a:latin typeface="Century Gothic" panose="020B0502020202020204" pitchFamily="34" charset="0"/>
              </a:rPr>
              <a:t>Rozlíšenie odkazu </a:t>
            </a:r>
            <a:r>
              <a:rPr i="1" dirty="0" err="1">
                <a:solidFill>
                  <a:schemeClr val="tx2"/>
                </a:solidFill>
                <a:latin typeface="Century Gothic" panose="020B0502020202020204" pitchFamily="34" charset="0"/>
              </a:rPr>
              <a:t>link</a:t>
            </a:r>
            <a:r>
              <a:rPr i="1" dirty="0">
                <a:solidFill>
                  <a:schemeClr val="tx2"/>
                </a:solidFill>
                <a:latin typeface="Century Gothic" panose="020B0502020202020204" pitchFamily="34" charset="0"/>
              </a:rPr>
              <a:t> </a:t>
            </a:r>
            <a:r>
              <a:rPr i="1" dirty="0" err="1">
                <a:solidFill>
                  <a:schemeClr val="tx2"/>
                </a:solidFill>
                <a:latin typeface="Century Gothic" panose="020B0502020202020204" pitchFamily="34" charset="0"/>
              </a:rPr>
              <a:t>resolution</a:t>
            </a:r>
            <a:r>
              <a:rPr i="1"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(vrátane vyhľadávania v názve </a:t>
            </a:r>
            <a:r>
              <a:rPr lang="sk-SK" dirty="0">
                <a:solidFill>
                  <a:schemeClr val="tx2"/>
                </a:solidFill>
                <a:latin typeface="Century Gothic" panose="020B0502020202020204" pitchFamily="34" charset="0"/>
              </a:rPr>
              <a:t>časopise</a:t>
            </a:r>
            <a:r>
              <a:rPr dirty="0">
                <a:solidFill>
                  <a:schemeClr val="tx2"/>
                </a:solidFill>
                <a:latin typeface="Century Gothic" panose="020B0502020202020204" pitchFamily="34" charset="0"/>
              </a:rPr>
              <a:t> A – Z, ktoré sa zobrazuje v </a:t>
            </a:r>
            <a:r>
              <a:rPr dirty="0" err="1">
                <a:solidFill>
                  <a:schemeClr val="tx2"/>
                </a:solidFill>
                <a:latin typeface="Century Gothic" panose="020B0502020202020204" pitchFamily="34" charset="0"/>
              </a:rPr>
              <a:t>Primo</a:t>
            </a:r>
            <a:r>
              <a:rPr dirty="0">
                <a:solidFill>
                  <a:schemeClr val="tx2"/>
                </a:solidFill>
                <a:latin typeface="Century Gothic" panose="020B0502020202020204" pitchFamily="34" charset="0"/>
              </a:rPr>
              <a:t>)</a:t>
            </a:r>
          </a:p>
          <a:p>
            <a:pPr lvl="1">
              <a:buFont typeface="Arial" panose="020B0604020202020204" pitchFamily="34" charset="0"/>
              <a:buChar char="•"/>
              <a:defRPr/>
            </a:pPr>
            <a:r>
              <a:rPr dirty="0">
                <a:solidFill>
                  <a:schemeClr val="tx2"/>
                </a:solidFill>
                <a:latin typeface="Century Gothic" panose="020B0502020202020204" pitchFamily="34" charset="0"/>
              </a:rPr>
              <a:t>Databáza znalostí (vrátane kontroly zo strany orgánov)</a:t>
            </a:r>
          </a:p>
          <a:p>
            <a:pPr lvl="1">
              <a:buFont typeface="Arial" panose="020B0604020202020204" pitchFamily="34" charset="0"/>
              <a:buChar char="•"/>
              <a:defRPr/>
            </a:pPr>
            <a:r>
              <a:rPr dirty="0">
                <a:solidFill>
                  <a:schemeClr val="tx2"/>
                </a:solidFill>
                <a:latin typeface="Century Gothic" panose="020B0502020202020204" pitchFamily="34" charset="0"/>
              </a:rPr>
              <a:t>Analytika (prehľady)</a:t>
            </a:r>
          </a:p>
          <a:p>
            <a:pPr lvl="1">
              <a:buFont typeface="Arial" panose="020B0604020202020204" pitchFamily="34" charset="0"/>
              <a:buChar char="•"/>
              <a:defRPr/>
            </a:pPr>
            <a:r>
              <a:rPr dirty="0">
                <a:solidFill>
                  <a:schemeClr val="tx2"/>
                </a:solidFill>
                <a:latin typeface="Century Gothic" panose="020B0502020202020204" pitchFamily="34" charset="0"/>
              </a:rPr>
              <a:t>Sieť vývojárov (vrátane rozhraní API a ďalších integračných mechanizmov)</a:t>
            </a:r>
          </a:p>
          <a:p>
            <a:pPr marL="427037" lvl="1" indent="0">
              <a:buFont typeface="Century Gothic" panose="020B0502020202020204" pitchFamily="34" charset="0"/>
              <a:buNone/>
              <a:defRPr/>
            </a:pPr>
            <a:r>
              <a:rPr dirty="0">
                <a:solidFill>
                  <a:schemeClr val="tx2"/>
                </a:solidFill>
                <a:latin typeface="Century Gothic" panose="020B0502020202020204" pitchFamily="34" charset="0"/>
              </a:rPr>
              <a:t>Predplatné zahŕňa </a:t>
            </a:r>
            <a:r>
              <a:rPr dirty="0" err="1">
                <a:solidFill>
                  <a:schemeClr val="tx2"/>
                </a:solidFill>
                <a:latin typeface="Century Gothic" panose="020B0502020202020204" pitchFamily="34" charset="0"/>
              </a:rPr>
              <a:t>hosting</a:t>
            </a:r>
            <a:r>
              <a:rPr dirty="0">
                <a:solidFill>
                  <a:schemeClr val="tx2"/>
                </a:solidFill>
                <a:latin typeface="Century Gothic" panose="020B0502020202020204" pitchFamily="34" charset="0"/>
              </a:rPr>
              <a:t>, zálohovanie, údržbu IT a tradičnú podporu aplikácií</a:t>
            </a:r>
          </a:p>
          <a:p>
            <a:pPr>
              <a:defRPr/>
            </a:pPr>
            <a:endParaRPr dirty="0"/>
          </a:p>
        </p:txBody>
      </p:sp>
      <p:sp>
        <p:nvSpPr>
          <p:cNvPr id="2" name="Zástupný objekt pre dátum 1">
            <a:extLst>
              <a:ext uri="{FF2B5EF4-FFF2-40B4-BE49-F238E27FC236}">
                <a16:creationId xmlns:a16="http://schemas.microsoft.com/office/drawing/2014/main" id="{D717A88F-1B2C-8436-E7C4-8E8E1AA4F3EC}"/>
              </a:ext>
            </a:extLst>
          </p:cNvPr>
          <p:cNvSpPr>
            <a:spLocks noGrp="1"/>
          </p:cNvSpPr>
          <p:nvPr>
            <p:ph type="dt" sz="half" idx="10"/>
          </p:nvPr>
        </p:nvSpPr>
        <p:spPr/>
        <p:txBody>
          <a:bodyPr/>
          <a:lstStyle/>
          <a:p>
            <a:pPr>
              <a:defRPr/>
            </a:pPr>
            <a:fld id="{4CEADA19-47F5-7747-935F-82E8F195962F}" type="datetime1">
              <a:rPr lang="sk-SK" smtClean="0"/>
              <a:t>9.1.2024</a:t>
            </a:fld>
            <a:endParaRPr lang="sk-SK"/>
          </a:p>
        </p:txBody>
      </p:sp>
      <p:sp>
        <p:nvSpPr>
          <p:cNvPr id="4" name="Zástupný objekt pre pätu 3">
            <a:extLst>
              <a:ext uri="{FF2B5EF4-FFF2-40B4-BE49-F238E27FC236}">
                <a16:creationId xmlns:a16="http://schemas.microsoft.com/office/drawing/2014/main" id="{5E56AFC4-470A-57C6-2ED5-5D13C1388AD1}"/>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03710748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2F728-EDAC-1DF3-EEDB-A3354D0C525A}"/>
              </a:ext>
            </a:extLst>
          </p:cNvPr>
          <p:cNvSpPr>
            <a:spLocks noGrp="1"/>
          </p:cNvSpPr>
          <p:nvPr>
            <p:ph type="title"/>
          </p:nvPr>
        </p:nvSpPr>
        <p:spPr/>
        <p:txBody>
          <a:bodyPr>
            <a:normAutofit/>
          </a:bodyPr>
          <a:lstStyle/>
          <a:p>
            <a:r>
              <a:rPr lang="sk-SK" dirty="0">
                <a:solidFill>
                  <a:srgbClr val="252525"/>
                </a:solidFill>
                <a:latin typeface="Roboto" panose="02000000000000000000" pitchFamily="2" charset="0"/>
                <a:ea typeface="Times New Roman" panose="02020603050405020304" pitchFamily="18" charset="0"/>
                <a:cs typeface="Times New Roman" panose="02020603050405020304" pitchFamily="18" charset="0"/>
              </a:rPr>
              <a:t>FOLIO - úplne nová platforma</a:t>
            </a:r>
            <a:br>
              <a:rPr lang="sk-SK" dirty="0">
                <a:solidFill>
                  <a:srgbClr val="252525"/>
                </a:solidFill>
                <a:latin typeface="Roboto" panose="02000000000000000000" pitchFamily="2" charset="0"/>
                <a:ea typeface="Times New Roman" panose="02020603050405020304" pitchFamily="18" charset="0"/>
                <a:cs typeface="Times New Roman" panose="02020603050405020304" pitchFamily="18" charset="0"/>
              </a:rPr>
            </a:br>
            <a:endParaRPr lang="sk-SK" dirty="0"/>
          </a:p>
        </p:txBody>
      </p:sp>
      <p:sp>
        <p:nvSpPr>
          <p:cNvPr id="3" name="Zástupný objekt pre obsah 2">
            <a:extLst>
              <a:ext uri="{FF2B5EF4-FFF2-40B4-BE49-F238E27FC236}">
                <a16:creationId xmlns:a16="http://schemas.microsoft.com/office/drawing/2014/main" id="{2D9E3590-24E9-DE94-FBD8-D27D1279CC7D}"/>
              </a:ext>
            </a:extLst>
          </p:cNvPr>
          <p:cNvSpPr>
            <a:spLocks noGrp="1"/>
          </p:cNvSpPr>
          <p:nvPr>
            <p:ph idx="1"/>
          </p:nvPr>
        </p:nvSpPr>
        <p:spPr/>
        <p:txBody>
          <a:bodyPr>
            <a:normAutofit/>
          </a:bodyPr>
          <a:lstStyle/>
          <a:p>
            <a:pPr marL="0" indent="0" algn="just">
              <a:lnSpc>
                <a:spcPct val="110000"/>
              </a:lnSpc>
              <a:spcBef>
                <a:spcPts val="0"/>
              </a:spcBef>
              <a:spcAft>
                <a:spcPts val="600"/>
              </a:spcAft>
              <a:buFont typeface="+mj-lt"/>
              <a:buAutoNum type="arabicPeriod"/>
            </a:pPr>
            <a:r>
              <a:rPr lang="sk-SK" dirty="0">
                <a:solidFill>
                  <a:srgbClr val="000000"/>
                </a:solidFill>
                <a:latin typeface="Arial" panose="020B0604020202020204" pitchFamily="34" charset="0"/>
                <a:cs typeface="Arial" panose="020B0604020202020204" pitchFamily="34" charset="0"/>
              </a:rPr>
              <a:t> Funkcie – spĺňa potreby knižnice 
 Výhody – k dispozícii sú kompletné programy spravované komunitou 
 Rozšíriteľnosť 
 Moderné (web)
 Zameranie na výber služieb (služba, implementácia, </a:t>
            </a:r>
            <a:r>
              <a:rPr lang="sk-SK" dirty="0" err="1">
                <a:solidFill>
                  <a:srgbClr val="000000"/>
                </a:solidFill>
                <a:latin typeface="Arial" panose="020B0604020202020204" pitchFamily="34" charset="0"/>
                <a:cs typeface="Arial" panose="020B0604020202020204" pitchFamily="34" charset="0"/>
              </a:rPr>
              <a:t>hosting</a:t>
            </a:r>
            <a:r>
              <a:rPr lang="sk-SK" dirty="0">
                <a:solidFill>
                  <a:srgbClr val="000000"/>
                </a:solidFill>
                <a:latin typeface="Arial" panose="020B0604020202020204" pitchFamily="34" charset="0"/>
                <a:cs typeface="Arial" panose="020B0604020202020204" pitchFamily="34" charset="0"/>
              </a:rPr>
              <a:t>) 
 Licencia, transparentnosť
 Kvalitná dokumentácia 
 DEMO</a:t>
            </a:r>
          </a:p>
          <a:p>
            <a:pPr marL="0" indent="0" algn="just">
              <a:lnSpc>
                <a:spcPct val="110000"/>
              </a:lnSpc>
              <a:spcBef>
                <a:spcPts val="0"/>
              </a:spcBef>
              <a:spcAft>
                <a:spcPts val="600"/>
              </a:spcAft>
              <a:buFont typeface="+mj-lt"/>
              <a:buAutoNum type="arabicPeriod"/>
            </a:pPr>
            <a:r>
              <a:rPr lang="sk-SK" kern="0" dirty="0">
                <a:solidFill>
                  <a:srgbClr val="000000"/>
                </a:solidFill>
                <a:latin typeface="Arial" panose="020B0604020202020204" pitchFamily="34" charset="0"/>
                <a:cs typeface="Arial" panose="020B0604020202020204" pitchFamily="34" charset="0"/>
              </a:rPr>
              <a:t>Nie je potrebné verejné obstarávanie</a:t>
            </a:r>
            <a:endParaRPr lang="sk-SK" kern="0" dirty="0">
              <a:solidFill>
                <a:srgbClr val="222222"/>
              </a:solidFill>
              <a:latin typeface="Segoe UI" panose="020B0502040204020203" pitchFamily="34" charset="0"/>
              <a:cs typeface="Times New Roman" panose="02020603050405020304" pitchFamily="18" charset="0"/>
            </a:endParaRPr>
          </a:p>
          <a:p>
            <a:pPr marL="342797" indent="-342797" algn="just">
              <a:spcBef>
                <a:spcPts val="2399"/>
              </a:spcBef>
              <a:spcAft>
                <a:spcPts val="600"/>
              </a:spcAft>
              <a:buFont typeface="+mj-lt"/>
              <a:buAutoNum type="arabicPeriod"/>
            </a:pPr>
            <a:endParaRPr lang="sk-SK" sz="2799" b="1" kern="0" dirty="0">
              <a:latin typeface="Calibri" panose="020F0502020204030204" pitchFamily="34" charset="0"/>
              <a:cs typeface="Times New Roman" panose="02020603050405020304" pitchFamily="18" charset="0"/>
            </a:endParaRPr>
          </a:p>
          <a:p>
            <a:pPr marL="0" indent="0">
              <a:buNone/>
            </a:pPr>
            <a:endParaRPr lang="sk-SK" dirty="0"/>
          </a:p>
        </p:txBody>
      </p:sp>
      <p:sp>
        <p:nvSpPr>
          <p:cNvPr id="4" name="Zástupný objekt pre pätu 3">
            <a:extLst>
              <a:ext uri="{FF2B5EF4-FFF2-40B4-BE49-F238E27FC236}">
                <a16:creationId xmlns:a16="http://schemas.microsoft.com/office/drawing/2014/main" id="{ACF54C1B-D632-3C54-C3A6-677126D8F47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54125015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CFD4537-63E2-5781-EEA2-192CFF8A21A1}"/>
              </a:ext>
            </a:extLst>
          </p:cNvPr>
          <p:cNvSpPr>
            <a:spLocks noGrp="1"/>
          </p:cNvSpPr>
          <p:nvPr>
            <p:ph type="dt" sz="half" idx="10"/>
          </p:nvPr>
        </p:nvSpPr>
        <p:spPr/>
        <p:txBody>
          <a:bodyPr/>
          <a:lstStyle/>
          <a:p>
            <a:pPr>
              <a:defRPr/>
            </a:pPr>
            <a:fld id="{3E4792CA-1987-EE47-9D36-A44C35CAD41E}" type="datetime1">
              <a:rPr lang="sk-SK" smtClean="0"/>
              <a:t>9.1.2024</a:t>
            </a:fld>
            <a:endParaRPr lang="sk-SK"/>
          </a:p>
        </p:txBody>
      </p:sp>
      <p:sp>
        <p:nvSpPr>
          <p:cNvPr id="3" name="Zástupný objekt pre pätu 2">
            <a:extLst>
              <a:ext uri="{FF2B5EF4-FFF2-40B4-BE49-F238E27FC236}">
                <a16:creationId xmlns:a16="http://schemas.microsoft.com/office/drawing/2014/main" id="{B2BD4BBD-F74E-F9B9-2328-E30FB935476A}"/>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A442922F-1AA9-705B-9598-B8A37C77CEBD}"/>
              </a:ext>
            </a:extLst>
          </p:cNvPr>
          <p:cNvPicPr>
            <a:picLocks noChangeAspect="1"/>
          </p:cNvPicPr>
          <p:nvPr/>
        </p:nvPicPr>
        <p:blipFill>
          <a:blip r:embed="rId3"/>
          <a:stretch>
            <a:fillRect/>
          </a:stretch>
        </p:blipFill>
        <p:spPr>
          <a:xfrm>
            <a:off x="2234689" y="0"/>
            <a:ext cx="7719445" cy="6858000"/>
          </a:xfrm>
          <a:prstGeom prst="rect">
            <a:avLst/>
          </a:prstGeom>
        </p:spPr>
      </p:pic>
    </p:spTree>
    <p:extLst>
      <p:ext uri="{BB962C8B-B14F-4D97-AF65-F5344CB8AC3E}">
        <p14:creationId xmlns:p14="http://schemas.microsoft.com/office/powerpoint/2010/main" val="59056991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18E72-EC10-51D8-E1C9-182EEBACF2E9}"/>
              </a:ext>
            </a:extLst>
          </p:cNvPr>
          <p:cNvSpPr>
            <a:spLocks noGrp="1"/>
          </p:cNvSpPr>
          <p:nvPr>
            <p:ph type="title"/>
          </p:nvPr>
        </p:nvSpPr>
        <p:spPr/>
        <p:txBody>
          <a:bodyPr/>
          <a:lstStyle/>
          <a:p>
            <a:r>
              <a:rPr lang="sk-SK" dirty="0"/>
              <a:t>EBSCO a FOLIO</a:t>
            </a:r>
          </a:p>
        </p:txBody>
      </p:sp>
      <p:sp>
        <p:nvSpPr>
          <p:cNvPr id="3" name="Zástupný objekt pre obsah 2">
            <a:extLst>
              <a:ext uri="{FF2B5EF4-FFF2-40B4-BE49-F238E27FC236}">
                <a16:creationId xmlns:a16="http://schemas.microsoft.com/office/drawing/2014/main" id="{BB2ED1CB-DA78-91C7-4386-47A350D771E2}"/>
              </a:ext>
            </a:extLst>
          </p:cNvPr>
          <p:cNvSpPr>
            <a:spLocks noGrp="1"/>
          </p:cNvSpPr>
          <p:nvPr>
            <p:ph idx="1"/>
          </p:nvPr>
        </p:nvSpPr>
        <p:spPr>
          <a:xfrm>
            <a:off x="837981" y="1466056"/>
            <a:ext cx="10512862" cy="4710191"/>
          </a:xfrm>
        </p:spPr>
        <p:txBody>
          <a:bodyPr>
            <a:normAutofit lnSpcReduction="10000"/>
          </a:bodyPr>
          <a:lstStyle/>
          <a:p>
            <a:r>
              <a:rPr lang="sk-SK" dirty="0">
                <a:effectLst/>
              </a:rPr>
              <a:t>Amazon Web </a:t>
            </a:r>
            <a:r>
              <a:rPr lang="sk-SK" dirty="0" err="1">
                <a:effectLst/>
              </a:rPr>
              <a:t>Services</a:t>
            </a:r>
            <a:r>
              <a:rPr lang="sk-SK" dirty="0">
                <a:effectLst/>
              </a:rPr>
              <a:t> (AWS) CLOUD</a:t>
            </a:r>
          </a:p>
          <a:p>
            <a:r>
              <a:rPr lang="sk-SK" dirty="0">
                <a:effectLst/>
              </a:rPr>
              <a:t>Alternatíva – platforma AZURE</a:t>
            </a:r>
          </a:p>
          <a:p>
            <a:pPr lvl="1"/>
            <a:r>
              <a:rPr lang="sk-SK" dirty="0">
                <a:effectLst/>
              </a:rPr>
              <a:t>Väčšina produktov EBSCO primárne využíva AWS na ukladanie dát a poskytovanie softvéru</a:t>
            </a:r>
          </a:p>
          <a:p>
            <a:pPr lvl="1"/>
            <a:r>
              <a:rPr lang="sk-SK" dirty="0">
                <a:effectLst/>
              </a:rPr>
              <a:t>FOLIO </a:t>
            </a:r>
            <a:r>
              <a:rPr lang="sk-SK" dirty="0" err="1">
                <a:effectLst/>
              </a:rPr>
              <a:t>Hosting</a:t>
            </a:r>
            <a:r>
              <a:rPr lang="sk-SK" dirty="0">
                <a:effectLst/>
              </a:rPr>
              <a:t> </a:t>
            </a:r>
            <a:r>
              <a:rPr lang="sk-SK" dirty="0" err="1">
                <a:effectLst/>
              </a:rPr>
              <a:t>Services</a:t>
            </a:r>
            <a:r>
              <a:rPr lang="sk-SK" dirty="0">
                <a:effectLst/>
              </a:rPr>
              <a:t> umožňuje zákazníkom vybrať si možnosti </a:t>
            </a:r>
            <a:r>
              <a:rPr lang="sk-SK" dirty="0" err="1">
                <a:effectLst/>
              </a:rPr>
              <a:t>hostingu</a:t>
            </a:r>
            <a:r>
              <a:rPr lang="sk-SK" dirty="0">
                <a:effectLst/>
              </a:rPr>
              <a:t> v iných regiónoch</a:t>
            </a:r>
          </a:p>
          <a:p>
            <a:r>
              <a:rPr lang="sk-SK" dirty="0"/>
              <a:t>Alternatívy pre FOLIO KIS5G Slovensko</a:t>
            </a:r>
          </a:p>
          <a:p>
            <a:pPr lvl="1"/>
            <a:r>
              <a:rPr lang="sk-SK" dirty="0">
                <a:effectLst/>
              </a:rPr>
              <a:t>EBSCO </a:t>
            </a:r>
            <a:r>
              <a:rPr lang="sk-SK" dirty="0" err="1">
                <a:effectLst/>
              </a:rPr>
              <a:t>host</a:t>
            </a:r>
            <a:r>
              <a:rPr lang="sk-SK" dirty="0">
                <a:effectLst/>
              </a:rPr>
              <a:t> (licencie: </a:t>
            </a:r>
            <a:r>
              <a:rPr lang="sk-SK" dirty="0">
                <a:effectLst/>
                <a:hlinkClick r:id="rId3"/>
              </a:rPr>
              <a:t>https://www.ebsco.com/license-agreement</a:t>
            </a:r>
            <a:r>
              <a:rPr lang="sk-SK" dirty="0">
                <a:effectLst/>
              </a:rPr>
              <a:t> )</a:t>
            </a:r>
          </a:p>
          <a:p>
            <a:pPr lvl="1"/>
            <a:r>
              <a:rPr lang="sk-SK" dirty="0"/>
              <a:t>Vládny </a:t>
            </a:r>
            <a:r>
              <a:rPr lang="sk-SK" dirty="0" err="1"/>
              <a:t>cloud</a:t>
            </a:r>
            <a:r>
              <a:rPr lang="sk-SK" dirty="0"/>
              <a:t> (</a:t>
            </a:r>
            <a:r>
              <a:rPr lang="sk-SK" dirty="0">
                <a:hlinkClick r:id="rId4"/>
              </a:rPr>
              <a:t>https://mirri.gov.sk/sekcie/informatizacia/egovernment/vladny-cloud/</a:t>
            </a:r>
            <a:r>
              <a:rPr lang="sk-SK" dirty="0"/>
              <a:t> )</a:t>
            </a:r>
          </a:p>
          <a:p>
            <a:pPr lvl="1"/>
            <a:r>
              <a:rPr lang="sk-SK" dirty="0">
                <a:effectLst/>
              </a:rPr>
              <a:t>EBSCO FOLIO - </a:t>
            </a:r>
            <a:r>
              <a:rPr lang="sk-SK" dirty="0" err="1">
                <a:effectLst/>
              </a:rPr>
              <a:t>Open</a:t>
            </a:r>
            <a:r>
              <a:rPr lang="sk-SK" dirty="0">
                <a:effectLst/>
              </a:rPr>
              <a:t> </a:t>
            </a:r>
            <a:r>
              <a:rPr lang="sk-SK" dirty="0" err="1">
                <a:effectLst/>
              </a:rPr>
              <a:t>source</a:t>
            </a:r>
            <a:r>
              <a:rPr lang="sk-SK" dirty="0">
                <a:effectLst/>
              </a:rPr>
              <a:t> softvér je pre knižnice úplne zadarmo. Jediné náklady sú </a:t>
            </a:r>
            <a:r>
              <a:rPr lang="sk-SK" dirty="0"/>
              <a:t>platy </a:t>
            </a:r>
            <a:r>
              <a:rPr lang="sk-SK" dirty="0">
                <a:effectLst/>
              </a:rPr>
              <a:t>personálu a za hosťovanie</a:t>
            </a:r>
          </a:p>
          <a:p>
            <a:pPr lvl="1"/>
            <a:endParaRPr lang="sk-SK" dirty="0">
              <a:effectLst/>
            </a:endParaRPr>
          </a:p>
          <a:p>
            <a:pPr lvl="1"/>
            <a:endParaRPr lang="sk-SK" dirty="0">
              <a:effectLst/>
            </a:endParaRPr>
          </a:p>
          <a:p>
            <a:pPr marL="457063" lvl="1" indent="0">
              <a:buNone/>
            </a:pPr>
            <a:endParaRPr lang="sk-SK" dirty="0"/>
          </a:p>
        </p:txBody>
      </p:sp>
      <p:sp>
        <p:nvSpPr>
          <p:cNvPr id="4" name="Zástupný objekt pre pätu 3">
            <a:extLst>
              <a:ext uri="{FF2B5EF4-FFF2-40B4-BE49-F238E27FC236}">
                <a16:creationId xmlns:a16="http://schemas.microsoft.com/office/drawing/2014/main" id="{9DC3BBF9-B2EB-E107-6682-F61F2079C8D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00891311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3E4792CA-1987-EE47-9D36-A44C35CAD41E}" type="datetime1">
              <a:rPr lang="sk-SK" smtClean="0"/>
              <a:t>9.1.2024</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160808428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71063-0228-5C11-AE82-8C9F423A6B1B}"/>
              </a:ext>
            </a:extLst>
          </p:cNvPr>
          <p:cNvSpPr>
            <a:spLocks noGrp="1"/>
          </p:cNvSpPr>
          <p:nvPr>
            <p:ph type="title"/>
          </p:nvPr>
        </p:nvSpPr>
        <p:spPr/>
        <p:txBody>
          <a:bodyPr/>
          <a:lstStyle/>
          <a:p>
            <a:r>
              <a:rPr lang="sk-SK" dirty="0"/>
              <a:t>Architektúra FOLIO</a:t>
            </a:r>
          </a:p>
        </p:txBody>
      </p:sp>
      <p:pic>
        <p:nvPicPr>
          <p:cNvPr id="4" name="Obrázok 1" descr="Schéma architektúry FOLIO">
            <a:extLst>
              <a:ext uri="{FF2B5EF4-FFF2-40B4-BE49-F238E27FC236}">
                <a16:creationId xmlns:a16="http://schemas.microsoft.com/office/drawing/2014/main" id="{3189EBCC-FE5F-BDA1-82F5-CFF5929DF7C4}"/>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3644124" y="1550857"/>
            <a:ext cx="4804730" cy="480473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pätu 2">
            <a:extLst>
              <a:ext uri="{FF2B5EF4-FFF2-40B4-BE49-F238E27FC236}">
                <a16:creationId xmlns:a16="http://schemas.microsoft.com/office/drawing/2014/main" id="{AF838BE2-DC89-CC41-F2DF-644DC45F930C}"/>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0067403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DB7AFB-CD42-66B2-4B97-73C5347BFA02}"/>
              </a:ext>
            </a:extLst>
          </p:cNvPr>
          <p:cNvSpPr>
            <a:spLocks noGrp="1"/>
          </p:cNvSpPr>
          <p:nvPr>
            <p:ph type="title"/>
          </p:nvPr>
        </p:nvSpPr>
        <p:spPr/>
        <p:txBody>
          <a:bodyPr/>
          <a:lstStyle/>
          <a:p>
            <a:r>
              <a:rPr lang="sk-SK" dirty="0"/>
              <a:t>Rozšírenie FOLIO 2021</a:t>
            </a:r>
          </a:p>
        </p:txBody>
      </p:sp>
      <p:pic>
        <p:nvPicPr>
          <p:cNvPr id="4" name="Zástupný objekt pre obsah 3">
            <a:extLst>
              <a:ext uri="{FF2B5EF4-FFF2-40B4-BE49-F238E27FC236}">
                <a16:creationId xmlns:a16="http://schemas.microsoft.com/office/drawing/2014/main" id="{7044DD26-C764-3141-C82B-4FC787C3EC13}"/>
              </a:ext>
            </a:extLst>
          </p:cNvPr>
          <p:cNvPicPr>
            <a:picLocks noGrp="1" noChangeAspect="1"/>
          </p:cNvPicPr>
          <p:nvPr>
            <p:ph idx="1"/>
          </p:nvPr>
        </p:nvPicPr>
        <p:blipFill>
          <a:blip r:embed="rId3"/>
          <a:stretch>
            <a:fillRect/>
          </a:stretch>
        </p:blipFill>
        <p:spPr>
          <a:xfrm>
            <a:off x="2923809" y="1826042"/>
            <a:ext cx="6341207" cy="4350205"/>
          </a:xfrm>
          <a:prstGeom prst="rect">
            <a:avLst/>
          </a:prstGeom>
        </p:spPr>
      </p:pic>
      <p:sp>
        <p:nvSpPr>
          <p:cNvPr id="3" name="Zástupný objekt pre pätu 2">
            <a:extLst>
              <a:ext uri="{FF2B5EF4-FFF2-40B4-BE49-F238E27FC236}">
                <a16:creationId xmlns:a16="http://schemas.microsoft.com/office/drawing/2014/main" id="{9AE0769E-D760-48D3-AE3E-2D41D294D80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39854703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51B15694-68CD-2D65-F025-BC1BA9B24BE3}"/>
              </a:ext>
            </a:extLst>
          </p:cNvPr>
          <p:cNvPicPr>
            <a:picLocks noChangeAspect="1"/>
          </p:cNvPicPr>
          <p:nvPr/>
        </p:nvPicPr>
        <p:blipFill>
          <a:blip r:embed="rId3"/>
          <a:stretch>
            <a:fillRect/>
          </a:stretch>
        </p:blipFill>
        <p:spPr>
          <a:xfrm>
            <a:off x="846446" y="83653"/>
            <a:ext cx="10225070" cy="6518031"/>
          </a:xfrm>
          <a:prstGeom prst="rect">
            <a:avLst/>
          </a:prstGeom>
        </p:spPr>
      </p:pic>
      <p:sp>
        <p:nvSpPr>
          <p:cNvPr id="3" name="Zástupný objekt pre pätu 2">
            <a:extLst>
              <a:ext uri="{FF2B5EF4-FFF2-40B4-BE49-F238E27FC236}">
                <a16:creationId xmlns:a16="http://schemas.microsoft.com/office/drawing/2014/main" id="{84A78378-4B47-845C-4A37-2F19299B581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5766644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06584-2436-3441-CEA1-CA7352002AF2}"/>
              </a:ext>
            </a:extLst>
          </p:cNvPr>
          <p:cNvSpPr>
            <a:spLocks noGrp="1"/>
          </p:cNvSpPr>
          <p:nvPr>
            <p:ph type="title"/>
          </p:nvPr>
        </p:nvSpPr>
        <p:spPr/>
        <p:txBody>
          <a:bodyPr/>
          <a:lstStyle/>
          <a:p>
            <a:r>
              <a:rPr lang="sk-SK" dirty="0"/>
              <a:t>KIS3G</a:t>
            </a:r>
          </a:p>
        </p:txBody>
      </p:sp>
      <p:sp>
        <p:nvSpPr>
          <p:cNvPr id="3" name="Zástupný objekt pre obsah 2">
            <a:extLst>
              <a:ext uri="{FF2B5EF4-FFF2-40B4-BE49-F238E27FC236}">
                <a16:creationId xmlns:a16="http://schemas.microsoft.com/office/drawing/2014/main" id="{D81C1BF4-510E-EBF6-09EF-4A3306C8D5D5}"/>
              </a:ext>
            </a:extLst>
          </p:cNvPr>
          <p:cNvSpPr>
            <a:spLocks noGrp="1"/>
          </p:cNvSpPr>
          <p:nvPr>
            <p:ph idx="1"/>
          </p:nvPr>
        </p:nvSpPr>
        <p:spPr>
          <a:xfrm>
            <a:off x="1117600" y="1342103"/>
            <a:ext cx="10156825" cy="4940709"/>
          </a:xfrm>
        </p:spPr>
        <p:txBody>
          <a:bodyPr/>
          <a:lstStyle/>
          <a:p>
            <a:pPr algn="l"/>
            <a:r>
              <a:rPr lang="sk-SK" b="1" i="0" dirty="0">
                <a:solidFill>
                  <a:srgbClr val="073380"/>
                </a:solidFill>
                <a:effectLst/>
                <a:latin typeface="Roboto" panose="02000000000000000000" pitchFamily="2" charset="0"/>
              </a:rPr>
              <a:t>Princípy projektu</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dostupnosť spoločného softvéru pre knižnice SR a využívanie siete internet,</a:t>
            </a:r>
            <a:endParaRPr lang="sk-SK" b="0" i="0" dirty="0">
              <a:solidFill>
                <a:srgbClr val="58595B"/>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štandardizácia a profesionálna spolupráca knižníc. </a:t>
            </a:r>
            <a:endParaRPr lang="sk-SK" b="0" i="0" dirty="0">
              <a:solidFill>
                <a:srgbClr val="58595B"/>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Cieľ projektu</a:t>
            </a:r>
            <a:endParaRPr lang="sk-SK" b="0" i="0" dirty="0">
              <a:solidFill>
                <a:srgbClr val="3A4552"/>
              </a:solidFill>
              <a:effectLst/>
              <a:latin typeface="Roboto" panose="02000000000000000000" pitchFamily="2" charset="0"/>
            </a:endParaRPr>
          </a:p>
          <a:p>
            <a:pPr lvl="1"/>
            <a:r>
              <a:rPr lang="sk-SK" b="0" i="0" dirty="0">
                <a:solidFill>
                  <a:srgbClr val="000000"/>
                </a:solidFill>
                <a:effectLst/>
                <a:latin typeface="Roboto" panose="02000000000000000000" pitchFamily="2" charset="0"/>
              </a:rPr>
              <a:t>Vytvoriť štandardné a jednotné prostredie, prostredníctvom spoločných databáz sprístupňovať zdroje kultúrneho a vedeckého dedičstva a tým poskytovať kvalitnejšie knižnično-informačné služby. </a:t>
            </a:r>
          </a:p>
          <a:p>
            <a:pPr lvl="1"/>
            <a:r>
              <a:rPr lang="sk-SK" dirty="0">
                <a:solidFill>
                  <a:srgbClr val="000000"/>
                </a:solidFill>
                <a:latin typeface="Roboto" panose="02000000000000000000" pitchFamily="2" charset="0"/>
              </a:rPr>
              <a:t>Implementácia na základe zmlúv a rokovania s knižnicami a zriaďovateľmi</a:t>
            </a:r>
          </a:p>
          <a:p>
            <a:pPr lvl="1"/>
            <a:r>
              <a:rPr lang="sk-SK" b="0" i="0" dirty="0">
                <a:solidFill>
                  <a:srgbClr val="000000"/>
                </a:solidFill>
                <a:effectLst/>
                <a:latin typeface="Roboto" panose="02000000000000000000" pitchFamily="2" charset="0"/>
              </a:rPr>
              <a:t>512 klientov. Za 52 knižníc a systémov v r. 2012: </a:t>
            </a:r>
            <a:r>
              <a:rPr lang="sk-SK" b="1" i="0" dirty="0">
                <a:solidFill>
                  <a:srgbClr val="000000"/>
                </a:solidFill>
                <a:effectLst/>
                <a:latin typeface="Roboto" panose="02000000000000000000" pitchFamily="2" charset="0"/>
              </a:rPr>
              <a:t>145 744,43 USD </a:t>
            </a:r>
            <a:endParaRPr lang="sk-SK" dirty="0">
              <a:solidFill>
                <a:srgbClr val="000000"/>
              </a:solidFill>
              <a:latin typeface="Roboto" panose="02000000000000000000" pitchFamily="2" charset="0"/>
            </a:endParaRPr>
          </a:p>
          <a:p>
            <a:pPr lvl="1"/>
            <a:r>
              <a:rPr lang="sk-SK" b="1" i="0" dirty="0">
                <a:solidFill>
                  <a:srgbClr val="000000"/>
                </a:solidFill>
                <a:effectLst/>
                <a:latin typeface="Roboto" panose="02000000000000000000" pitchFamily="2" charset="0"/>
              </a:rPr>
              <a:t>Za jedného zamestnaneckého klienta: 284 USD</a:t>
            </a:r>
            <a:endParaRPr lang="sk-SK" b="0" i="0" dirty="0">
              <a:solidFill>
                <a:srgbClr val="3A4552"/>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F489DB38-209A-6D0B-29A5-28B40D123D46}"/>
              </a:ext>
            </a:extLst>
          </p:cNvPr>
          <p:cNvSpPr>
            <a:spLocks noGrp="1"/>
          </p:cNvSpPr>
          <p:nvPr>
            <p:ph type="dt" sz="half" idx="10"/>
          </p:nvPr>
        </p:nvSpPr>
        <p:spPr/>
        <p:txBody>
          <a:bodyPr/>
          <a:lstStyle/>
          <a:p>
            <a:pPr>
              <a:defRPr/>
            </a:pPr>
            <a:fld id="{C1AA3F14-B342-9C41-BB37-1B82E771BD6E}" type="datetime1">
              <a:rPr lang="sk-SK" smtClean="0"/>
              <a:t>9.1.2024</a:t>
            </a:fld>
            <a:endParaRPr lang="sk-SK" dirty="0"/>
          </a:p>
        </p:txBody>
      </p:sp>
      <p:sp>
        <p:nvSpPr>
          <p:cNvPr id="5" name="Zástupný objekt pre pätu 4">
            <a:extLst>
              <a:ext uri="{FF2B5EF4-FFF2-40B4-BE49-F238E27FC236}">
                <a16:creationId xmlns:a16="http://schemas.microsoft.com/office/drawing/2014/main" id="{78B5AD01-1E96-6EDE-5426-DDFE8248CD1F}"/>
              </a:ext>
            </a:extLst>
          </p:cNvPr>
          <p:cNvSpPr>
            <a:spLocks noGrp="1"/>
          </p:cNvSpPr>
          <p:nvPr>
            <p:ph type="ftr" sz="quarter" idx="11"/>
          </p:nvPr>
        </p:nvSpPr>
        <p:spPr/>
        <p:txBody>
          <a:bodyPr/>
          <a:lstStyle/>
          <a:p>
            <a:pPr>
              <a:defRPr/>
            </a:pPr>
            <a:r>
              <a:rPr lang="sk-SK" dirty="0"/>
              <a:t>KIS5G_Knižnično informačné služby 5. generácie</a:t>
            </a:r>
          </a:p>
        </p:txBody>
      </p:sp>
    </p:spTree>
    <p:extLst>
      <p:ext uri="{BB962C8B-B14F-4D97-AF65-F5344CB8AC3E}">
        <p14:creationId xmlns:p14="http://schemas.microsoft.com/office/powerpoint/2010/main" val="4209092128"/>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48406F4D-8DC5-F79C-75CD-21ABD78EB1B0}"/>
              </a:ext>
            </a:extLst>
          </p:cNvPr>
          <p:cNvSpPr>
            <a:spLocks noGrp="1"/>
          </p:cNvSpPr>
          <p:nvPr>
            <p:ph type="ftr" sz="quarter" idx="11"/>
          </p:nvPr>
        </p:nvSpPr>
        <p:spPr/>
        <p:txBody>
          <a:bodyPr/>
          <a:lstStyle/>
          <a:p>
            <a:r>
              <a:rPr lang="sk-SK"/>
              <a:t>Ostrava 21.09.2023 SVKOS workshop </a:t>
            </a:r>
          </a:p>
        </p:txBody>
      </p:sp>
      <p:pic>
        <p:nvPicPr>
          <p:cNvPr id="3" name="Obrázok 2">
            <a:extLst>
              <a:ext uri="{FF2B5EF4-FFF2-40B4-BE49-F238E27FC236}">
                <a16:creationId xmlns:a16="http://schemas.microsoft.com/office/drawing/2014/main" id="{8566A4B2-483E-7C9F-70EB-CDE024A3E3C2}"/>
              </a:ext>
            </a:extLst>
          </p:cNvPr>
          <p:cNvPicPr>
            <a:picLocks noChangeAspect="1"/>
          </p:cNvPicPr>
          <p:nvPr/>
        </p:nvPicPr>
        <p:blipFill>
          <a:blip r:embed="rId2"/>
          <a:stretch>
            <a:fillRect/>
          </a:stretch>
        </p:blipFill>
        <p:spPr>
          <a:xfrm>
            <a:off x="798444" y="296942"/>
            <a:ext cx="10244508" cy="6058645"/>
          </a:xfrm>
          <a:prstGeom prst="rect">
            <a:avLst/>
          </a:prstGeom>
        </p:spPr>
      </p:pic>
    </p:spTree>
    <p:extLst>
      <p:ext uri="{BB962C8B-B14F-4D97-AF65-F5344CB8AC3E}">
        <p14:creationId xmlns:p14="http://schemas.microsoft.com/office/powerpoint/2010/main" val="307318383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E03BD8E0-342A-6521-81AB-C32ABE7D9CD7}"/>
              </a:ext>
            </a:extLst>
          </p:cNvPr>
          <p:cNvSpPr>
            <a:spLocks noGrp="1"/>
          </p:cNvSpPr>
          <p:nvPr>
            <p:ph type="ftr" sz="quarter" idx="11"/>
          </p:nvPr>
        </p:nvSpPr>
        <p:spPr/>
        <p:txBody>
          <a:bodyPr/>
          <a:lstStyle/>
          <a:p>
            <a:r>
              <a:rPr lang="sk-SK"/>
              <a:t>Ostrava 21.09.2023 SVKOS workshop </a:t>
            </a:r>
          </a:p>
        </p:txBody>
      </p:sp>
      <p:pic>
        <p:nvPicPr>
          <p:cNvPr id="3" name="Obrázok 2">
            <a:extLst>
              <a:ext uri="{FF2B5EF4-FFF2-40B4-BE49-F238E27FC236}">
                <a16:creationId xmlns:a16="http://schemas.microsoft.com/office/drawing/2014/main" id="{73100BBE-F8AF-8EB7-A90B-32988AF28EDC}"/>
              </a:ext>
            </a:extLst>
          </p:cNvPr>
          <p:cNvPicPr>
            <a:picLocks noChangeAspect="1"/>
          </p:cNvPicPr>
          <p:nvPr/>
        </p:nvPicPr>
        <p:blipFill>
          <a:blip r:embed="rId2"/>
          <a:stretch>
            <a:fillRect/>
          </a:stretch>
        </p:blipFill>
        <p:spPr>
          <a:xfrm>
            <a:off x="729015" y="256011"/>
            <a:ext cx="10379787" cy="6138399"/>
          </a:xfrm>
          <a:prstGeom prst="rect">
            <a:avLst/>
          </a:prstGeom>
        </p:spPr>
      </p:pic>
    </p:spTree>
    <p:extLst>
      <p:ext uri="{BB962C8B-B14F-4D97-AF65-F5344CB8AC3E}">
        <p14:creationId xmlns:p14="http://schemas.microsoft.com/office/powerpoint/2010/main" val="708931110"/>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33D199-F4C9-76D1-8CB5-FAF68B108CDA}"/>
              </a:ext>
            </a:extLst>
          </p:cNvPr>
          <p:cNvSpPr>
            <a:spLocks noGrp="1"/>
          </p:cNvSpPr>
          <p:nvPr>
            <p:ph type="title"/>
          </p:nvPr>
        </p:nvSpPr>
        <p:spPr/>
        <p:txBody>
          <a:bodyPr/>
          <a:lstStyle/>
          <a:p>
            <a:r>
              <a:rPr lang="sk-SK" dirty="0"/>
              <a:t>RERO+</a:t>
            </a:r>
          </a:p>
        </p:txBody>
      </p:sp>
      <p:sp>
        <p:nvSpPr>
          <p:cNvPr id="3" name="Zástupný objekt pre obsah 2">
            <a:extLst>
              <a:ext uri="{FF2B5EF4-FFF2-40B4-BE49-F238E27FC236}">
                <a16:creationId xmlns:a16="http://schemas.microsoft.com/office/drawing/2014/main" id="{07DA164B-690C-34C3-C7BA-96C753DF2A44}"/>
              </a:ext>
            </a:extLst>
          </p:cNvPr>
          <p:cNvSpPr>
            <a:spLocks noGrp="1"/>
          </p:cNvSpPr>
          <p:nvPr>
            <p:ph idx="1"/>
          </p:nvPr>
        </p:nvSpPr>
        <p:spPr>
          <a:xfrm>
            <a:off x="837981" y="1691141"/>
            <a:ext cx="10512862" cy="4800936"/>
          </a:xfrm>
        </p:spPr>
        <p:txBody>
          <a:bodyPr>
            <a:normAutofit fontScale="70000" lnSpcReduction="20000"/>
          </a:bodyPr>
          <a:lstStyle/>
          <a:p>
            <a:pPr marL="0">
              <a:lnSpc>
                <a:spcPct val="120000"/>
              </a:lnSpc>
              <a:spcAft>
                <a:spcPts val="600"/>
              </a:spcAft>
            </a:pPr>
            <a:r>
              <a:rPr lang="sk-SK" sz="3399" dirty="0">
                <a:latin typeface="Arial" panose="020B0604020202020204" pitchFamily="34" charset="0"/>
                <a:cs typeface="Arial" panose="020B0604020202020204" pitchFamily="34" charset="0"/>
              </a:rPr>
              <a:t>Prakticky funguje v 60 knižniciach – južné Švajčiarsko - nadácia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LSP RERO+ prešiel z formátu MARC21 na formát JSON.</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Ukážka obsahuje ekvivalenty </a:t>
            </a:r>
            <a:r>
              <a:rPr lang="sk-SK" sz="3399" b="1" dirty="0" err="1">
                <a:latin typeface="Arial" panose="020B0604020202020204" pitchFamily="34" charset="0"/>
                <a:ea typeface="Times New Roman" panose="02020603050405020304" pitchFamily="18" charset="0"/>
                <a:cs typeface="Arial" panose="020B0604020202020204" pitchFamily="34" charset="0"/>
              </a:rPr>
              <a:t>Bibframe</a:t>
            </a:r>
            <a:r>
              <a:rPr lang="sk-SK" sz="3399" b="1" dirty="0">
                <a:latin typeface="Arial" panose="020B0604020202020204" pitchFamily="34" charset="0"/>
                <a:ea typeface="Times New Roman" panose="02020603050405020304" pitchFamily="18" charset="0"/>
                <a:cs typeface="Arial" panose="020B0604020202020204" pitchFamily="34" charset="0"/>
              </a:rPr>
              <a:t>, JSON, MARC</a:t>
            </a:r>
            <a:r>
              <a:rPr lang="sk-SK" sz="3399" dirty="0">
                <a:latin typeface="Arial" panose="020B0604020202020204" pitchFamily="34" charset="0"/>
                <a:ea typeface="Times New Roman" panose="02020603050405020304" pitchFamily="18" charset="0"/>
                <a:cs typeface="Arial" panose="020B0604020202020204" pitchFamily="34" charset="0"/>
              </a:rPr>
              <a:t>21 ako aj povinnosť a voliteľnosť dát.</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Inovatívna katalogizácia - založené na </a:t>
            </a:r>
            <a:r>
              <a:rPr lang="sk-SK" sz="3399"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Bibframe 2.0</a:t>
            </a:r>
            <a:endParaRPr lang="sk-SK" sz="3399" dirty="0">
              <a:latin typeface="Arial" panose="020B0604020202020204" pitchFamily="34" charset="0"/>
              <a:ea typeface="Times New Roman" panose="02020603050405020304" pitchFamily="18" charset="0"/>
              <a:cs typeface="Arial" panose="020B0604020202020204" pitchFamily="34" charset="0"/>
            </a:endParaRP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Medzi prvým rešpektuje pravidlá a postupy katalogizácie (na základe </a:t>
            </a:r>
            <a:r>
              <a:rPr lang="sk-SK" sz="3399" u="sng" dirty="0">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RDA</a:t>
            </a:r>
            <a:r>
              <a:rPr lang="sk-SK" sz="3399" dirty="0">
                <a:latin typeface="Arial" panose="020B0604020202020204" pitchFamily="34" charset="0"/>
                <a:ea typeface="Times New Roman" panose="02020603050405020304" pitchFamily="18" charset="0"/>
                <a:cs typeface="Arial" panose="020B0604020202020204" pitchFamily="34" charset="0"/>
              </a:rPr>
              <a:t>  </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Tieto pravidlá môžu byť odlišné v iných sieťach/inštanciách využívajúcich RERO ILS</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Dobrá dokumentácia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DEMO</a:t>
            </a:r>
          </a:p>
          <a:p>
            <a:pPr marL="0" indent="0">
              <a:lnSpc>
                <a:spcPct val="120000"/>
              </a:lnSpc>
              <a:spcBef>
                <a:spcPts val="0"/>
              </a:spcBef>
              <a:spcAft>
                <a:spcPts val="600"/>
              </a:spcAft>
            </a:pPr>
            <a:endParaRPr lang="sk-SK" dirty="0"/>
          </a:p>
          <a:p>
            <a:endParaRPr lang="sk-SK" dirty="0"/>
          </a:p>
        </p:txBody>
      </p:sp>
      <p:sp>
        <p:nvSpPr>
          <p:cNvPr id="4" name="Zástupný objekt pre pätu 3">
            <a:extLst>
              <a:ext uri="{FF2B5EF4-FFF2-40B4-BE49-F238E27FC236}">
                <a16:creationId xmlns:a16="http://schemas.microsoft.com/office/drawing/2014/main" id="{D124A704-5E00-5EC3-42AB-17FDAEA90C75}"/>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45929594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1FD3895-43BA-C596-C41D-225B41228486}"/>
              </a:ext>
            </a:extLst>
          </p:cNvPr>
          <p:cNvPicPr>
            <a:picLocks noChangeAspect="1"/>
          </p:cNvPicPr>
          <p:nvPr/>
        </p:nvPicPr>
        <p:blipFill>
          <a:blip r:embed="rId3"/>
          <a:stretch>
            <a:fillRect/>
          </a:stretch>
        </p:blipFill>
        <p:spPr>
          <a:xfrm>
            <a:off x="1195754" y="79312"/>
            <a:ext cx="10002729" cy="6564568"/>
          </a:xfrm>
          <a:prstGeom prst="rect">
            <a:avLst/>
          </a:prstGeom>
        </p:spPr>
      </p:pic>
      <p:sp>
        <p:nvSpPr>
          <p:cNvPr id="3" name="Zástupný objekt pre pätu 2">
            <a:extLst>
              <a:ext uri="{FF2B5EF4-FFF2-40B4-BE49-F238E27FC236}">
                <a16:creationId xmlns:a16="http://schemas.microsoft.com/office/drawing/2014/main" id="{726D2779-12EB-089F-DF5B-AF8D000CBEB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2806912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B57FB-9958-5A9C-C19E-2E669AB74574}"/>
              </a:ext>
            </a:extLst>
          </p:cNvPr>
          <p:cNvSpPr txBox="1"/>
          <p:nvPr/>
        </p:nvSpPr>
        <p:spPr>
          <a:xfrm>
            <a:off x="1191674" y="682808"/>
            <a:ext cx="9533402" cy="5676999"/>
          </a:xfrm>
          <a:prstGeom prst="rect">
            <a:avLst/>
          </a:prstGeom>
          <a:noFill/>
        </p:spPr>
        <p:txBody>
          <a:bodyPr wrap="square">
            <a:spAutoFit/>
          </a:bodyPr>
          <a:lstStyle/>
          <a:p>
            <a:pPr lvl="1"/>
            <a:r>
              <a:rPr lang="sk-SK" sz="1799" b="1" kern="100" dirty="0">
                <a:solidFill>
                  <a:srgbClr val="212529"/>
                </a:solidFill>
                <a:latin typeface="Segoe UI" panose="020B0502040204020203" pitchFamily="34" charset="0"/>
              </a:rPr>
              <a:t>Polia podľa entít LRM (FRBR)</a:t>
            </a:r>
            <a:endParaRPr lang="sk-SK" sz="1799" b="1" kern="100" dirty="0">
              <a:solidFill>
                <a:srgbClr val="222222"/>
              </a:solidFill>
              <a:latin typeface="Segoe UI" panose="020B0502040204020203" pitchFamily="34" charset="0"/>
            </a:endParaRPr>
          </a:p>
          <a:p>
            <a:r>
              <a:rPr lang="sk-SK" sz="1200" dirty="0">
                <a:solidFill>
                  <a:srgbClr val="212529"/>
                </a:solidFill>
                <a:latin typeface="Segoe UI" panose="020B0502040204020203" pitchFamily="34" charset="0"/>
                <a:ea typeface="Times New Roman" panose="02020603050405020304" pitchFamily="18" charset="0"/>
              </a:rPr>
              <a:t>Povinné políčka</a:t>
            </a:r>
            <a:endParaRPr lang="sk-SK" sz="1200" dirty="0">
              <a:latin typeface="Times New Roman" panose="02020603050405020304" pitchFamily="18" charset="0"/>
              <a:ea typeface="Times New Roman" panose="02020603050405020304" pitchFamily="18" charset="0"/>
            </a:endParaRPr>
          </a:p>
          <a:p>
            <a:pPr marL="274238" indent="-274238" algn="just">
              <a:spcBef>
                <a:spcPts val="2399"/>
              </a:spcBef>
              <a:spcAft>
                <a:spcPts val="600"/>
              </a:spcAft>
            </a:pPr>
            <a:r>
              <a:rPr lang="sk-SK" sz="1400" b="1" u="sng" kern="0" dirty="0">
                <a:solidFill>
                  <a:srgbClr val="0000FF"/>
                </a:solidFill>
                <a:cs typeface="Times New Roman" panose="02020603050405020304" pitchFamily="18" charset="0"/>
              </a:rPr>
              <a:t>Entita WORK</a:t>
            </a:r>
            <a:r>
              <a:rPr lang="sk-SK" sz="1400" b="1" kern="0" dirty="0">
                <a:cs typeface="Times New Roman" panose="02020603050405020304" pitchFamily="18" charset="0"/>
              </a:rPr>
              <a:t> (DIELO; DÍLO)</a:t>
            </a: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3"/>
              </a:rPr>
              <a:t>Klasifikácia</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4"/>
              </a:rPr>
              <a:t>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6"/>
              </a:rPr>
              <a:t>Príspevok</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EXPRESSION (Vyjadrenie, </a:t>
            </a:r>
            <a:r>
              <a:rPr lang="sk-SK" sz="1400" b="1" u="sng" kern="0" dirty="0" err="1">
                <a:solidFill>
                  <a:srgbClr val="0000FF"/>
                </a:solidFill>
                <a:cs typeface="Times New Roman" panose="02020603050405020304" pitchFamily="18" charset="0"/>
              </a:rPr>
              <a:t>Vyjádření</a:t>
            </a:r>
            <a:r>
              <a:rPr lang="sk-SK" sz="1400" b="1" u="sng" kern="0" dirty="0">
                <a:solidFill>
                  <a:srgbClr val="0000FF"/>
                </a:solidFill>
                <a:cs typeface="Times New Roman" panose="02020603050405020304" pitchFamily="18" charset="0"/>
              </a:rPr>
              <a:t>)</a:t>
            </a:r>
            <a:endParaRPr lang="sk-SK" sz="1400" b="1" kern="0" dirty="0">
              <a:cs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7"/>
              </a:rPr>
              <a:t>Farebný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8"/>
              </a:rPr>
              <a:t>Ilustratívny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9"/>
              </a:rPr>
              <a:t>Ďalší obsah</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MANIFESTATION (VYKONANIE, PROVEDENÍ)</a:t>
            </a:r>
            <a:endParaRPr lang="sk-SK" sz="1400" b="1" kern="0" dirty="0">
              <a:cs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0"/>
              </a:rPr>
              <a:t>URL adresa</a:t>
            </a:r>
            <a:endParaRPr lang="sk-SK" sz="1200" dirty="0">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dirty="0">
                <a:solidFill>
                  <a:srgbClr val="212529"/>
                </a:solidFill>
                <a:latin typeface="Segoe UI" panose="020B0502040204020203" pitchFamily="34" charset="0"/>
                <a:ea typeface="Times New Roman" panose="02020603050405020304" pitchFamily="18" charset="0"/>
              </a:rPr>
              <a:t>Iné vydanie</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1"/>
              </a:rPr>
              <a:t>Podmienky používania a prístupu</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2"/>
              </a:rPr>
              <a:t>dátum autorských práv</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3"/>
              </a:rPr>
              <a:t>Rozmery</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4"/>
              </a:rPr>
              <a:t>Bibliografický formát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5"/>
              </a:rPr>
              <a:t>Identifikátor</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lvl="0"/>
            <a:endParaRPr lang="sk-SK" sz="1200" dirty="0">
              <a:solidFill>
                <a:srgbClr val="212529"/>
              </a:solidFill>
              <a:latin typeface="Times New Roman" panose="02020603050405020304" pitchFamily="18" charset="0"/>
              <a:ea typeface="Times New Roman" panose="02020603050405020304" pitchFamily="18" charset="0"/>
            </a:endParaRPr>
          </a:p>
        </p:txBody>
      </p:sp>
      <p:sp>
        <p:nvSpPr>
          <p:cNvPr id="2" name="Zástupný objekt pre pätu 1">
            <a:extLst>
              <a:ext uri="{FF2B5EF4-FFF2-40B4-BE49-F238E27FC236}">
                <a16:creationId xmlns:a16="http://schemas.microsoft.com/office/drawing/2014/main" id="{6EFF9E13-EDCD-1C64-E508-E98442C13FA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26355972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a:extLst>
              <a:ext uri="{FF2B5EF4-FFF2-40B4-BE49-F238E27FC236}">
                <a16:creationId xmlns:a16="http://schemas.microsoft.com/office/drawing/2014/main" id="{F3813709-143D-8BD2-AB55-986D40F5F22D}"/>
              </a:ext>
            </a:extLst>
          </p:cNvPr>
          <p:cNvSpPr txBox="1">
            <a:spLocks noGrp="1" noChangeArrowheads="1"/>
          </p:cNvSpPr>
          <p:nvPr>
            <p:ph type="ctrTitle"/>
          </p:nvPr>
        </p:nvSpPr>
        <p:spPr>
          <a:xfrm>
            <a:off x="4672013" y="1498600"/>
            <a:ext cx="7008812" cy="3298825"/>
          </a:xfrm>
        </p:spPr>
        <p:txBody>
          <a:bodyPr/>
          <a:lstStyle/>
          <a:p>
            <a:r>
              <a:rPr altLang="sk-SK">
                <a:latin typeface="Century Gothic" panose="020B0502020202020204" pitchFamily="34" charset="0"/>
              </a:rPr>
              <a:t>Manažérske zhrnutie</a:t>
            </a:r>
          </a:p>
        </p:txBody>
      </p:sp>
      <p:sp>
        <p:nvSpPr>
          <p:cNvPr id="63490" name="Podnadpis 2">
            <a:extLst>
              <a:ext uri="{FF2B5EF4-FFF2-40B4-BE49-F238E27FC236}">
                <a16:creationId xmlns:a16="http://schemas.microsoft.com/office/drawing/2014/main" id="{9598E0F3-9A90-BAFC-E15B-4E8059D58EF1}"/>
              </a:ext>
            </a:extLst>
          </p:cNvPr>
          <p:cNvSpPr txBox="1">
            <a:spLocks noGrp="1" noChangeArrowheads="1"/>
          </p:cNvSpPr>
          <p:nvPr>
            <p:ph type="subTitle" idx="1"/>
          </p:nvPr>
        </p:nvSpPr>
        <p:spPr>
          <a:xfrm>
            <a:off x="4672013" y="4927600"/>
            <a:ext cx="7008812" cy="1244600"/>
          </a:xfrm>
        </p:spPr>
        <p:txBody>
          <a:bodyPr/>
          <a:lstStyle/>
          <a:p>
            <a:pPr>
              <a:spcBef>
                <a:spcPct val="0"/>
              </a:spcBef>
            </a:pPr>
            <a:r>
              <a:rPr altLang="sk-SK">
                <a:latin typeface="Century Gothic" panose="020B0502020202020204" pitchFamily="34" charset="0"/>
              </a:rPr>
              <a:t>Návrh zamerania národného projektu</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0CB3A-0921-D48B-9013-20FA31693335}"/>
              </a:ext>
            </a:extLst>
          </p:cNvPr>
          <p:cNvSpPr>
            <a:spLocks noGrp="1"/>
          </p:cNvSpPr>
          <p:nvPr>
            <p:ph type="title"/>
          </p:nvPr>
        </p:nvSpPr>
        <p:spPr/>
        <p:txBody>
          <a:bodyPr/>
          <a:lstStyle/>
          <a:p>
            <a:r>
              <a:rPr lang="sk-SK" dirty="0"/>
              <a:t>Návrh</a:t>
            </a:r>
          </a:p>
        </p:txBody>
      </p:sp>
      <p:sp>
        <p:nvSpPr>
          <p:cNvPr id="3" name="Zástupný objekt pre obsah 2">
            <a:extLst>
              <a:ext uri="{FF2B5EF4-FFF2-40B4-BE49-F238E27FC236}">
                <a16:creationId xmlns:a16="http://schemas.microsoft.com/office/drawing/2014/main" id="{661667F2-3E93-CC27-1A9A-4AECEB2B1378}"/>
              </a:ext>
            </a:extLst>
          </p:cNvPr>
          <p:cNvSpPr>
            <a:spLocks noGrp="1"/>
          </p:cNvSpPr>
          <p:nvPr>
            <p:ph idx="1"/>
          </p:nvPr>
        </p:nvSpPr>
        <p:spPr>
          <a:xfrm>
            <a:off x="837981" y="1473200"/>
            <a:ext cx="10512862" cy="4703047"/>
          </a:xfrm>
        </p:spPr>
        <p:txBody>
          <a:bodyPr/>
          <a:lstStyle/>
          <a:p>
            <a:pPr marL="0" indent="0">
              <a:buNone/>
            </a:pPr>
            <a:r>
              <a:rPr lang="sk-SK" dirty="0"/>
              <a:t>Stratégia – overiť dve platformy  LSP </a:t>
            </a:r>
          </a:p>
          <a:p>
            <a:pPr marL="514196" indent="-514196">
              <a:buFont typeface="+mj-lt"/>
              <a:buAutoNum type="arabicPeriod"/>
            </a:pPr>
            <a:r>
              <a:rPr lang="sk-SK" dirty="0"/>
              <a:t>FOLIO – ako podstatná inovácia svetového významu</a:t>
            </a:r>
          </a:p>
          <a:p>
            <a:pPr marL="514196" indent="-514196">
              <a:buFont typeface="+mj-lt"/>
              <a:buAutoNum type="arabicPeriod"/>
            </a:pPr>
            <a:r>
              <a:rPr lang="sk-SK" dirty="0"/>
              <a:t>RERO+ - ako zaujímavá alternatíva pre jednu knižnicu alebo konzorcium</a:t>
            </a:r>
          </a:p>
          <a:p>
            <a:pPr marL="0" indent="0">
              <a:buNone/>
            </a:pPr>
            <a:r>
              <a:rPr lang="sk-SK" dirty="0"/>
              <a:t>Organizačný aspekt</a:t>
            </a:r>
          </a:p>
          <a:p>
            <a:pPr marL="457200" indent="-457200">
              <a:buFont typeface="+mj-lt"/>
              <a:buAutoNum type="arabicPeriod"/>
            </a:pPr>
            <a:r>
              <a:rPr lang="sk-SK" dirty="0"/>
              <a:t>Vytvoriť jadro expertov komunity FOLIO v niektorej inštitúcii</a:t>
            </a:r>
          </a:p>
          <a:p>
            <a:pPr marL="457200" indent="-457200">
              <a:buFont typeface="+mj-lt"/>
              <a:buAutoNum type="arabicPeriod"/>
            </a:pPr>
            <a:r>
              <a:rPr lang="sk-SK" dirty="0"/>
              <a:t>Spracovať stratégiu, projekt implementácie</a:t>
            </a:r>
          </a:p>
          <a:p>
            <a:pPr marL="457200" indent="-457200">
              <a:buFont typeface="+mj-lt"/>
              <a:buAutoNum type="arabicPeriod"/>
            </a:pPr>
            <a:r>
              <a:rPr lang="sk-SK" dirty="0"/>
              <a:t>Predložiť stratégiu štátneho informačného systému KIS5G na rokovanie vlády SR</a:t>
            </a:r>
          </a:p>
          <a:p>
            <a:pPr marL="514196" indent="-514196">
              <a:buFont typeface="+mj-lt"/>
              <a:buAutoNum type="arabicPeriod"/>
            </a:pPr>
            <a:endParaRPr lang="sk-SK" dirty="0"/>
          </a:p>
          <a:p>
            <a:pPr marL="0" indent="0">
              <a:buNone/>
            </a:pPr>
            <a:endParaRPr lang="sk-SK" dirty="0"/>
          </a:p>
          <a:p>
            <a:pPr marL="514196" indent="-514196">
              <a:buFont typeface="+mj-lt"/>
              <a:buAutoNum type="arabicPeriod"/>
            </a:pPr>
            <a:endParaRPr lang="sk-SK" dirty="0"/>
          </a:p>
          <a:p>
            <a:pPr marL="0" indent="0">
              <a:buNone/>
            </a:pPr>
            <a:endParaRPr lang="sk-SK" dirty="0"/>
          </a:p>
          <a:p>
            <a:pPr marL="0" indent="0">
              <a:buNone/>
            </a:pPr>
            <a:endParaRPr lang="sk-SK" dirty="0"/>
          </a:p>
        </p:txBody>
      </p:sp>
      <p:sp>
        <p:nvSpPr>
          <p:cNvPr id="4" name="Zástupný objekt pre pätu 3">
            <a:extLst>
              <a:ext uri="{FF2B5EF4-FFF2-40B4-BE49-F238E27FC236}">
                <a16:creationId xmlns:a16="http://schemas.microsoft.com/office/drawing/2014/main" id="{DBEF86A9-6001-3C3E-9607-B330E579BB0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586426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CA5C-9B2A-F66D-3FE7-F9253506F631}"/>
              </a:ext>
            </a:extLst>
          </p:cNvPr>
          <p:cNvSpPr>
            <a:spLocks noGrp="1"/>
          </p:cNvSpPr>
          <p:nvPr>
            <p:ph type="title"/>
          </p:nvPr>
        </p:nvSpPr>
        <p:spPr>
          <a:xfrm>
            <a:off x="837981" y="365923"/>
            <a:ext cx="10512862" cy="945839"/>
          </a:xfrm>
        </p:spPr>
        <p:txBody>
          <a:bodyPr/>
          <a:lstStyle/>
          <a:p>
            <a:r>
              <a:rPr lang="sk-SK" dirty="0"/>
              <a:t>Možnosti realizácie – príklad možnosti</a:t>
            </a:r>
          </a:p>
        </p:txBody>
      </p:sp>
      <p:sp>
        <p:nvSpPr>
          <p:cNvPr id="3" name="Zástupný objekt pre obsah 2">
            <a:extLst>
              <a:ext uri="{FF2B5EF4-FFF2-40B4-BE49-F238E27FC236}">
                <a16:creationId xmlns:a16="http://schemas.microsoft.com/office/drawing/2014/main" id="{3BD2E6C5-AC04-2620-48A1-C5EE5C59997E}"/>
              </a:ext>
            </a:extLst>
          </p:cNvPr>
          <p:cNvSpPr>
            <a:spLocks noGrp="1"/>
          </p:cNvSpPr>
          <p:nvPr>
            <p:ph idx="1"/>
          </p:nvPr>
        </p:nvSpPr>
        <p:spPr>
          <a:xfrm>
            <a:off x="837981" y="1491102"/>
            <a:ext cx="10512862" cy="4685146"/>
          </a:xfrm>
        </p:spPr>
        <p:txBody>
          <a:bodyPr>
            <a:normAutofit/>
          </a:bodyPr>
          <a:lstStyle/>
          <a:p>
            <a:pPr marL="0" indent="0">
              <a:buNone/>
            </a:pPr>
            <a:r>
              <a:rPr lang="sk-SK" cap="all" dirty="0">
                <a:latin typeface="Arial" panose="020B0604020202020204" pitchFamily="34" charset="0"/>
                <a:cs typeface="Arial" panose="020B0604020202020204" pitchFamily="34" charset="0"/>
              </a:rPr>
              <a:t>Vyhlásená výzva </a:t>
            </a:r>
            <a:r>
              <a:rPr lang="sk-SK" b="0" i="0" dirty="0">
                <a:solidFill>
                  <a:srgbClr val="1D2634"/>
                </a:solidFill>
                <a:effectLst/>
                <a:latin typeface="Roboto" panose="02000000000000000000" pitchFamily="2" charset="0"/>
              </a:rPr>
              <a:t>29.9.2023</a:t>
            </a:r>
          </a:p>
          <a:p>
            <a:r>
              <a:rPr lang="sk-SK" b="1" i="0" dirty="0">
                <a:effectLst/>
                <a:latin typeface="Arial" panose="020B0604020202020204" pitchFamily="34" charset="0"/>
                <a:cs typeface="Arial" panose="020B0604020202020204" pitchFamily="34" charset="0"/>
              </a:rPr>
              <a:t>EFRR - Európsky fond regionálneho rozvoja (2021-2027)</a:t>
            </a:r>
            <a:r>
              <a:rPr lang="sk-SK" b="1" i="0" cap="all" dirty="0">
                <a:effectLst/>
                <a:latin typeface="Arial" panose="020B0604020202020204" pitchFamily="34" charset="0"/>
                <a:cs typeface="Arial" panose="020B0604020202020204" pitchFamily="34" charset="0"/>
              </a:rPr>
              <a:t>ÝZVA</a:t>
            </a:r>
            <a:endParaRPr lang="sk-SK" b="1" i="0" dirty="0">
              <a:effectLst/>
              <a:latin typeface="Arial" panose="020B0604020202020204" pitchFamily="34" charset="0"/>
              <a:cs typeface="Arial" panose="020B0604020202020204" pitchFamily="34" charset="0"/>
            </a:endParaRPr>
          </a:p>
          <a:p>
            <a:pPr algn="l"/>
            <a:r>
              <a:rPr lang="sk-SK" b="1" i="0" dirty="0">
                <a:effectLst/>
                <a:latin typeface="Arial" panose="020B0604020202020204" pitchFamily="34" charset="0"/>
                <a:cs typeface="Arial" panose="020B0604020202020204" pitchFamily="34" charset="0"/>
              </a:rPr>
              <a:t>PSK-MIRRI-604-2023-DV-EFRR - Zvýšenie dostupnosti systémov verejnej správy (</a:t>
            </a:r>
            <a:r>
              <a:rPr lang="sk-SK"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https://www.itms2014.sk/vyzva</a:t>
            </a:r>
            <a:r>
              <a:rPr lang="sk-SK" b="1" i="0" dirty="0">
                <a:effectLst/>
                <a:latin typeface="Arial" panose="020B0604020202020204" pitchFamily="34" charset="0"/>
                <a:cs typeface="Arial" panose="020B0604020202020204" pitchFamily="34" charset="0"/>
              </a:rPr>
              <a:t> )</a:t>
            </a:r>
          </a:p>
          <a:p>
            <a:pPr algn="l"/>
            <a:r>
              <a:rPr lang="sk-SK" b="1" i="0" dirty="0">
                <a:effectLst/>
                <a:latin typeface="Arial" panose="020B0604020202020204" pitchFamily="34" charset="0"/>
                <a:cs typeface="Arial" panose="020B0604020202020204" pitchFamily="34" charset="0"/>
              </a:rPr>
              <a:t>13 750 000,00 €</a:t>
            </a:r>
          </a:p>
          <a:p>
            <a:pPr algn="l"/>
            <a:r>
              <a:rPr lang="sk-SK" b="1" i="0" dirty="0">
                <a:effectLst/>
                <a:latin typeface="Arial" panose="020B0604020202020204" pitchFamily="34" charset="0"/>
                <a:cs typeface="Arial" panose="020B0604020202020204" pitchFamily="34" charset="0"/>
              </a:rPr>
              <a:t>CIEĽ: zvýšiť dostupnosť informačných systémov verejnej správy.</a:t>
            </a:r>
          </a:p>
          <a:p>
            <a:pPr algn="l"/>
            <a:r>
              <a:rPr lang="sk-SK" b="1" i="0" dirty="0">
                <a:effectLst/>
                <a:latin typeface="Arial" panose="020B0604020202020204" pitchFamily="34" charset="0"/>
                <a:cs typeface="Arial" panose="020B0604020202020204" pitchFamily="34" charset="0"/>
              </a:rPr>
              <a:t>prioritne o použitie služieb verejnej alebo privátnej časti vládneho </a:t>
            </a:r>
            <a:r>
              <a:rPr lang="sk-SK" b="1" i="0" dirty="0" err="1">
                <a:effectLst/>
                <a:latin typeface="Arial" panose="020B0604020202020204" pitchFamily="34" charset="0"/>
                <a:cs typeface="Arial" panose="020B0604020202020204" pitchFamily="34" charset="0"/>
              </a:rPr>
              <a:t>cloudu</a:t>
            </a:r>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4" name="Zástupný objekt pre pätu 3">
            <a:extLst>
              <a:ext uri="{FF2B5EF4-FFF2-40B4-BE49-F238E27FC236}">
                <a16:creationId xmlns:a16="http://schemas.microsoft.com/office/drawing/2014/main" id="{CAFCC16F-D0A9-9590-E9A8-5F8644EC9EB9}"/>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666863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10B2F-F677-051D-DDE4-ADCADB178518}"/>
              </a:ext>
            </a:extLst>
          </p:cNvPr>
          <p:cNvSpPr>
            <a:spLocks noGrp="1"/>
          </p:cNvSpPr>
          <p:nvPr>
            <p:ph type="title"/>
          </p:nvPr>
        </p:nvSpPr>
        <p:spPr/>
        <p:txBody>
          <a:bodyPr/>
          <a:lstStyle/>
          <a:p>
            <a:r>
              <a:rPr lang="sk-SK" dirty="0"/>
              <a:t>Aktivita KIS5G</a:t>
            </a:r>
          </a:p>
        </p:txBody>
      </p:sp>
      <p:sp>
        <p:nvSpPr>
          <p:cNvPr id="3" name="Zástupný objekt pre obsah 2">
            <a:extLst>
              <a:ext uri="{FF2B5EF4-FFF2-40B4-BE49-F238E27FC236}">
                <a16:creationId xmlns:a16="http://schemas.microsoft.com/office/drawing/2014/main" id="{83314F67-BEAB-8EF4-D778-E12B7759C961}"/>
              </a:ext>
            </a:extLst>
          </p:cNvPr>
          <p:cNvSpPr>
            <a:spLocks noGrp="1"/>
          </p:cNvSpPr>
          <p:nvPr>
            <p:ph idx="1"/>
          </p:nvPr>
        </p:nvSpPr>
        <p:spPr/>
        <p:txBody>
          <a:bodyPr/>
          <a:lstStyle/>
          <a:p>
            <a:pPr algn="l"/>
            <a:r>
              <a:rPr lang="sk-SK" b="0" i="0" dirty="0">
                <a:solidFill>
                  <a:srgbClr val="212529"/>
                </a:solidFill>
                <a:effectLst/>
                <a:latin typeface="Arial" panose="020B0604020202020204" pitchFamily="34" charset="0"/>
                <a:cs typeface="Arial" panose="020B0604020202020204" pitchFamily="34" charset="0"/>
              </a:rPr>
              <a:t>Budovanie aplikačnej a technologickej architektúry KIS5G na princípoch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native</a:t>
            </a:r>
            <a:r>
              <a:rPr lang="sk-SK" b="0" i="0" dirty="0">
                <a:solidFill>
                  <a:srgbClr val="212529"/>
                </a:solidFill>
                <a:effectLst/>
                <a:latin typeface="Arial" panose="020B0604020202020204" pitchFamily="34" charset="0"/>
                <a:cs typeface="Arial" panose="020B0604020202020204" pitchFamily="34" charset="0"/>
              </a:rPr>
              <a:t> a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ready</a:t>
            </a:r>
            <a:r>
              <a:rPr lang="sk-SK" b="0" i="0" dirty="0">
                <a:solidFill>
                  <a:srgbClr val="212529"/>
                </a:solidFill>
                <a:effectLst/>
                <a:latin typeface="Arial" panose="020B0604020202020204" pitchFamily="34" charset="0"/>
                <a:cs typeface="Arial" panose="020B0604020202020204" pitchFamily="34" charset="0"/>
              </a:rPr>
              <a:t> postavenej na bezpečnej sieti </a:t>
            </a:r>
            <a:r>
              <a:rPr lang="sk-SK" b="0" i="0" dirty="0" err="1">
                <a:solidFill>
                  <a:srgbClr val="212529"/>
                </a:solidFill>
                <a:effectLst/>
                <a:latin typeface="Arial" panose="020B0604020202020204" pitchFamily="34" charset="0"/>
                <a:cs typeface="Arial" panose="020B0604020202020204" pitchFamily="34" charset="0"/>
              </a:rPr>
              <a:t>Govnet</a:t>
            </a:r>
            <a:r>
              <a:rPr lang="sk-SK" b="0" i="0" dirty="0">
                <a:solidFill>
                  <a:srgbClr val="212529"/>
                </a:solidFill>
                <a:effectLst/>
                <a:latin typeface="Arial" panose="020B0604020202020204" pitchFamily="34" charset="0"/>
                <a:cs typeface="Arial" panose="020B0604020202020204" pitchFamily="34" charset="0"/>
              </a:rPr>
              <a:t> </a:t>
            </a:r>
          </a:p>
          <a:p>
            <a:pPr algn="l"/>
            <a:r>
              <a:rPr lang="sk-SK" dirty="0">
                <a:solidFill>
                  <a:srgbClr val="212529"/>
                </a:solidFill>
                <a:latin typeface="Arial" panose="020B0604020202020204" pitchFamily="34" charset="0"/>
                <a:cs typeface="Arial" panose="020B0604020202020204" pitchFamily="34" charset="0"/>
              </a:rPr>
              <a:t>P</a:t>
            </a:r>
            <a:r>
              <a:rPr lang="sk-SK" b="0" i="0" dirty="0">
                <a:solidFill>
                  <a:srgbClr val="212529"/>
                </a:solidFill>
                <a:effectLst/>
                <a:latin typeface="Arial" panose="020B0604020202020204" pitchFamily="34" charset="0"/>
                <a:cs typeface="Arial" panose="020B0604020202020204" pitchFamily="34" charset="0"/>
              </a:rPr>
              <a:t>odpora rozširovania služieb vládneho </a:t>
            </a:r>
            <a:r>
              <a:rPr lang="sk-SK" b="0" i="0" dirty="0" err="1">
                <a:solidFill>
                  <a:srgbClr val="212529"/>
                </a:solidFill>
                <a:effectLst/>
                <a:latin typeface="Arial" panose="020B0604020202020204" pitchFamily="34" charset="0"/>
                <a:cs typeface="Arial" panose="020B0604020202020204" pitchFamily="34" charset="0"/>
              </a:rPr>
              <a:t>cloudu</a:t>
            </a:r>
            <a:r>
              <a:rPr lang="sk-SK" b="0" i="0" dirty="0">
                <a:solidFill>
                  <a:srgbClr val="212529"/>
                </a:solidFill>
                <a:effectLst/>
                <a:latin typeface="Arial" panose="020B0604020202020204" pitchFamily="34" charset="0"/>
                <a:cs typeface="Arial" panose="020B0604020202020204" pitchFamily="34" charset="0"/>
              </a:rPr>
              <a:t>, vrátane prevádzkových nákladov</a:t>
            </a:r>
          </a:p>
          <a:p>
            <a:pPr algn="l"/>
            <a:r>
              <a:rPr lang="sk-SK" dirty="0">
                <a:solidFill>
                  <a:srgbClr val="212529"/>
                </a:solidFill>
                <a:latin typeface="Arial" panose="020B0604020202020204" pitchFamily="34" charset="0"/>
                <a:cs typeface="Arial" panose="020B0604020202020204" pitchFamily="34" charset="0"/>
              </a:rPr>
              <a:t>Forma nadácie</a:t>
            </a:r>
          </a:p>
          <a:p>
            <a:pPr algn="l"/>
            <a:r>
              <a:rPr lang="sk-SK" dirty="0">
                <a:solidFill>
                  <a:srgbClr val="212529"/>
                </a:solidFill>
                <a:latin typeface="Arial" panose="020B0604020202020204" pitchFamily="34" charset="0"/>
                <a:cs typeface="Arial" panose="020B0604020202020204" pitchFamily="34" charset="0"/>
              </a:rPr>
              <a:t>Obstaranie technologického partnera</a:t>
            </a:r>
          </a:p>
          <a:p>
            <a:pPr algn="l"/>
            <a:r>
              <a:rPr lang="sk-SK" dirty="0">
                <a:solidFill>
                  <a:srgbClr val="212529"/>
                </a:solidFill>
                <a:latin typeface="Arial" panose="020B0604020202020204" pitchFamily="34" charset="0"/>
                <a:cs typeface="Arial" panose="020B0604020202020204" pitchFamily="34" charset="0"/>
              </a:rPr>
              <a:t>Získanie zamestnancov</a:t>
            </a:r>
          </a:p>
          <a:p>
            <a:pPr algn="l"/>
            <a:r>
              <a:rPr lang="sk-SK" dirty="0">
                <a:solidFill>
                  <a:srgbClr val="212529"/>
                </a:solidFill>
                <a:latin typeface="Arial" panose="020B0604020202020204" pitchFamily="34" charset="0"/>
                <a:cs typeface="Arial" panose="020B0604020202020204" pitchFamily="34" charset="0"/>
              </a:rPr>
              <a:t>Implementácia platformy FOLIO na báze zmlúv a </a:t>
            </a:r>
            <a:r>
              <a:rPr lang="sk-SK" dirty="0" err="1">
                <a:solidFill>
                  <a:srgbClr val="212529"/>
                </a:solidFill>
                <a:latin typeface="Arial" panose="020B0604020202020204" pitchFamily="34" charset="0"/>
                <a:cs typeface="Arial" panose="020B0604020202020204" pitchFamily="34" charset="0"/>
              </a:rPr>
              <a:t>dobrovolnosti</a:t>
            </a:r>
            <a:r>
              <a:rPr lang="sk-SK" dirty="0">
                <a:solidFill>
                  <a:srgbClr val="212529"/>
                </a:solidFill>
                <a:latin typeface="Arial" panose="020B0604020202020204" pitchFamily="34" charset="0"/>
                <a:cs typeface="Arial" panose="020B0604020202020204" pitchFamily="34" charset="0"/>
              </a:rPr>
              <a:t> </a:t>
            </a:r>
          </a:p>
          <a:p>
            <a:pPr marL="0" indent="0" algn="l">
              <a:buNone/>
            </a:pPr>
            <a:endParaRPr lang="sk-SK" dirty="0">
              <a:solidFill>
                <a:srgbClr val="212529"/>
              </a:solidFill>
              <a:latin typeface="Arial" panose="020B0604020202020204" pitchFamily="34" charset="0"/>
              <a:cs typeface="Arial" panose="020B0604020202020204" pitchFamily="34" charset="0"/>
            </a:endParaRPr>
          </a:p>
          <a:p>
            <a:pPr algn="l"/>
            <a:endParaRPr lang="sk-SK" dirty="0">
              <a:solidFill>
                <a:srgbClr val="212529"/>
              </a:solidFill>
              <a:latin typeface="Arial" panose="020B0604020202020204" pitchFamily="34" charset="0"/>
              <a:cs typeface="Arial" panose="020B0604020202020204" pitchFamily="34" charset="0"/>
            </a:endParaRPr>
          </a:p>
          <a:p>
            <a:pPr algn="l"/>
            <a:endParaRPr lang="sk-SK" b="0" i="0" dirty="0">
              <a:solidFill>
                <a:srgbClr val="212529"/>
              </a:solidFill>
              <a:effectLst/>
              <a:latin typeface="Arial" panose="020B0604020202020204" pitchFamily="34" charset="0"/>
              <a:cs typeface="Arial" panose="020B0604020202020204" pitchFamily="34" charset="0"/>
            </a:endParaRPr>
          </a:p>
          <a:p>
            <a:pPr marL="0" indent="0" algn="l">
              <a:buNone/>
            </a:pPr>
            <a:endParaRPr lang="sk-SK" b="0" i="0" dirty="0">
              <a:solidFill>
                <a:srgbClr val="212529"/>
              </a:solidFill>
              <a:effectLst/>
              <a:latin typeface="Arial" panose="020B0604020202020204" pitchFamily="34" charset="0"/>
              <a:cs typeface="Arial" panose="020B0604020202020204" pitchFamily="34" charset="0"/>
            </a:endParaRPr>
          </a:p>
          <a:p>
            <a:pPr algn="l"/>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4" name="Zástupný objekt pre dátum 3">
            <a:extLst>
              <a:ext uri="{FF2B5EF4-FFF2-40B4-BE49-F238E27FC236}">
                <a16:creationId xmlns:a16="http://schemas.microsoft.com/office/drawing/2014/main" id="{6E18D46C-1FA5-23CE-B3B2-FB9B87263E52}"/>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0F6B3BBF-AD68-F81B-B447-DEE80B63F78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83913306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908D0-693C-F614-0DFE-BE0F437C60ED}"/>
              </a:ext>
            </a:extLst>
          </p:cNvPr>
          <p:cNvSpPr>
            <a:spLocks noGrp="1"/>
          </p:cNvSpPr>
          <p:nvPr>
            <p:ph type="title"/>
          </p:nvPr>
        </p:nvSpPr>
        <p:spPr/>
        <p:txBody>
          <a:bodyPr/>
          <a:lstStyle/>
          <a:p>
            <a:r>
              <a:rPr lang="sk-SK" dirty="0"/>
              <a:t>OPEN SOURCE potrebuje podporu!</a:t>
            </a:r>
          </a:p>
        </p:txBody>
      </p:sp>
      <p:sp>
        <p:nvSpPr>
          <p:cNvPr id="3" name="Zástupný objekt pre obsah 2">
            <a:extLst>
              <a:ext uri="{FF2B5EF4-FFF2-40B4-BE49-F238E27FC236}">
                <a16:creationId xmlns:a16="http://schemas.microsoft.com/office/drawing/2014/main" id="{E260F052-710B-B43D-4613-F9E8774B81A8}"/>
              </a:ext>
            </a:extLst>
          </p:cNvPr>
          <p:cNvSpPr>
            <a:spLocks noGrp="1"/>
          </p:cNvSpPr>
          <p:nvPr>
            <p:ph idx="1"/>
          </p:nvPr>
        </p:nvSpPr>
        <p:spPr/>
        <p:txBody>
          <a:bodyPr/>
          <a:lstStyle/>
          <a:p>
            <a:pPr marL="0" indent="0">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Hlavnou nevýhodou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open</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source</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býva podpora!
Ako odstrániť nevýhodu???
	1.) Vybrať komerčnú alebo inú inštitucionálnu podporu zamestnanci verejnej inštitúcie -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systémový knihovník, koordinátor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2) Obstarať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technologického partnera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správca systému, vývojár, programátor alebo 2-3 osoby</a:t>
            </a:r>
            <a:endParaRPr lang="sk-SK" sz="2399" dirty="0">
              <a:latin typeface="Arial" panose="020B0604020202020204" pitchFamily="34"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3B6AE492-CCA1-DA10-C0FB-5F92A19CAF53}"/>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24221EED-5311-D2A2-5372-6A323D183505}"/>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2170168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47879-CD33-654E-74AA-EABF28034712}"/>
              </a:ext>
            </a:extLst>
          </p:cNvPr>
          <p:cNvSpPr>
            <a:spLocks noGrp="1"/>
          </p:cNvSpPr>
          <p:nvPr>
            <p:ph type="title"/>
          </p:nvPr>
        </p:nvSpPr>
        <p:spPr/>
        <p:txBody>
          <a:bodyPr/>
          <a:lstStyle/>
          <a:p>
            <a:r>
              <a:rPr lang="sk-SK" dirty="0"/>
              <a:t>KIS3G služby</a:t>
            </a:r>
          </a:p>
        </p:txBody>
      </p:sp>
      <p:sp>
        <p:nvSpPr>
          <p:cNvPr id="3" name="Zástupný objekt pre obsah 2">
            <a:extLst>
              <a:ext uri="{FF2B5EF4-FFF2-40B4-BE49-F238E27FC236}">
                <a16:creationId xmlns:a16="http://schemas.microsoft.com/office/drawing/2014/main" id="{D55EA7E2-AF48-73DB-79E7-EE10B3C6086A}"/>
              </a:ext>
            </a:extLst>
          </p:cNvPr>
          <p:cNvSpPr>
            <a:spLocks noGrp="1"/>
          </p:cNvSpPr>
          <p:nvPr>
            <p:ph idx="1"/>
          </p:nvPr>
        </p:nvSpPr>
        <p:spPr>
          <a:xfrm>
            <a:off x="1117600" y="1473200"/>
            <a:ext cx="10156825" cy="4927600"/>
          </a:xfrm>
        </p:spPr>
        <p:txBody>
          <a:bodyPr/>
          <a:lstStyle/>
          <a:p>
            <a:pPr algn="l"/>
            <a:r>
              <a:rPr lang="sk-SK" b="1" i="0" u="sng" dirty="0">
                <a:solidFill>
                  <a:srgbClr val="000000"/>
                </a:solidFill>
                <a:effectLst/>
                <a:latin typeface="Roboto" panose="02000000000000000000" pitchFamily="2" charset="0"/>
              </a:rPr>
              <a:t>Databázy implementované v prostredí KIS </a:t>
            </a:r>
            <a:r>
              <a:rPr lang="sk-SK" b="1" i="0" u="sng" dirty="0" err="1">
                <a:solidFill>
                  <a:srgbClr val="000000"/>
                </a:solidFill>
                <a:effectLst/>
                <a:latin typeface="Roboto" panose="02000000000000000000" pitchFamily="2" charset="0"/>
              </a:rPr>
              <a:t>Virtua</a:t>
            </a:r>
            <a:r>
              <a:rPr lang="sk-SK" b="1" i="0" u="sng" dirty="0">
                <a:solidFill>
                  <a:srgbClr val="000000"/>
                </a:solidFill>
                <a:effectLst/>
                <a:latin typeface="Roboto" panose="02000000000000000000" pitchFamily="2" charset="0"/>
              </a:rPr>
              <a:t> v rámci projektu KISG:</a:t>
            </a:r>
            <a:endParaRPr lang="sk-SK" b="0" i="0" dirty="0">
              <a:solidFill>
                <a:srgbClr val="3A4552"/>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Clas01</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monografií a článkov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Clas02</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periodík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Clas05</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Lokálny katalóg UKB</a:t>
            </a:r>
            <a:endParaRPr lang="sk-SK" b="0" i="0" dirty="0">
              <a:solidFill>
                <a:srgbClr val="58595B"/>
              </a:solidFill>
              <a:effectLst/>
              <a:latin typeface="Roboto" panose="02000000000000000000" pitchFamily="2" charset="0"/>
            </a:endParaRPr>
          </a:p>
          <a:p>
            <a:pPr algn="l"/>
            <a:r>
              <a:rPr lang="sk-SK" b="1" i="0" u="sng" dirty="0">
                <a:solidFill>
                  <a:srgbClr val="000000"/>
                </a:solidFill>
                <a:effectLst/>
                <a:latin typeface="Roboto" panose="02000000000000000000" pitchFamily="2" charset="0"/>
              </a:rPr>
              <a:t>Používateľské a realizačné výstupy projektu KIS3G:</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1" i="0" dirty="0">
                <a:solidFill>
                  <a:srgbClr val="000000"/>
                </a:solidFill>
                <a:effectLst/>
                <a:latin typeface="Roboto" panose="02000000000000000000" pitchFamily="2" charset="0"/>
              </a:rPr>
              <a:t>Slovenská knižnica</a:t>
            </a:r>
            <a:r>
              <a:rPr lang="sk-SK" b="0" i="0" dirty="0">
                <a:solidFill>
                  <a:srgbClr val="000000"/>
                </a:solidFill>
                <a:effectLst/>
                <a:latin typeface="Roboto" panose="02000000000000000000" pitchFamily="2" charset="0"/>
              </a:rPr>
              <a:t>, webový portál ku katalógom a zbierkam slovenských knižníc, dostupný cez </a:t>
            </a:r>
            <a:r>
              <a:rPr lang="sk-SK" b="0" i="0" u="none" strike="noStrike" dirty="0">
                <a:solidFill>
                  <a:srgbClr val="073380"/>
                </a:solidFill>
                <a:effectLst/>
                <a:latin typeface="Roboto" panose="02000000000000000000" pitchFamily="2" charset="0"/>
                <a:hlinkClick r:id="rId3" tooltip="Slovenská národná knižnica"/>
              </a:rPr>
              <a:t>www.kis3g.sk</a:t>
            </a:r>
            <a:r>
              <a:rPr lang="sk-SK" b="0" i="0" dirty="0">
                <a:solidFill>
                  <a:srgbClr val="58595B"/>
                </a:solidFill>
                <a:effectLst/>
                <a:latin typeface="Roboto" panose="02000000000000000000" pitchFamily="2" charset="0"/>
              </a:rPr>
              <a:t> a cez portál </a:t>
            </a:r>
            <a:r>
              <a:rPr lang="sk-SK" b="0" i="0" u="sng" dirty="0">
                <a:solidFill>
                  <a:srgbClr val="00539B"/>
                </a:solidFill>
                <a:effectLst/>
                <a:latin typeface="Roboto" panose="02000000000000000000" pitchFamily="2" charset="0"/>
                <a:hlinkClick r:id="rId4" tooltip="The European Library Portal"/>
              </a:rPr>
              <a:t>TEL</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The</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European</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Library</a:t>
            </a:r>
            <a:r>
              <a:rPr lang="sk-SK" b="0" i="0" dirty="0">
                <a:solidFill>
                  <a:srgbClr val="58595B"/>
                </a:solidFill>
                <a:effectLst/>
                <a:latin typeface="Roboto" panose="02000000000000000000" pitchFamily="2" charset="0"/>
              </a:rPr>
              <a:t>, SNK je členom TEL od 1. 7. 2006)</a:t>
            </a:r>
          </a:p>
          <a:p>
            <a:pPr algn="l">
              <a:buFont typeface="Arial" panose="020B0604020202020204" pitchFamily="34" charset="0"/>
              <a:buChar char="•"/>
            </a:pPr>
            <a:r>
              <a:rPr lang="sk-SK" b="1" i="0" dirty="0" err="1">
                <a:solidFill>
                  <a:srgbClr val="000000"/>
                </a:solidFill>
                <a:effectLst/>
                <a:latin typeface="Roboto" panose="02000000000000000000" pitchFamily="2" charset="0"/>
              </a:rPr>
              <a:t>Memoria</a:t>
            </a:r>
            <a:r>
              <a:rPr lang="sk-SK" b="1" i="0" dirty="0">
                <a:solidFill>
                  <a:srgbClr val="000000"/>
                </a:solidFill>
                <a:effectLst/>
                <a:latin typeface="Roboto" panose="02000000000000000000" pitchFamily="2" charset="0"/>
              </a:rPr>
              <a:t> </a:t>
            </a:r>
            <a:r>
              <a:rPr lang="sk-SK" b="1" i="0" dirty="0" err="1">
                <a:solidFill>
                  <a:srgbClr val="000000"/>
                </a:solidFill>
                <a:effectLst/>
                <a:latin typeface="Roboto" panose="02000000000000000000" pitchFamily="2" charset="0"/>
              </a:rPr>
              <a:t>slovaca</a:t>
            </a:r>
            <a:r>
              <a:rPr lang="sk-SK" b="0" i="0" dirty="0">
                <a:solidFill>
                  <a:srgbClr val="000000"/>
                </a:solidFill>
                <a:effectLst/>
                <a:latin typeface="Roboto" panose="02000000000000000000" pitchFamily="2" charset="0"/>
              </a:rPr>
              <a:t>, webový portál pre prístup k zdigitalizovaným pamiatkam kultúrneho dedičstva, dostupný cez </a:t>
            </a:r>
            <a:r>
              <a:rPr lang="sk-SK" b="0" i="0" u="none" strike="noStrike" dirty="0">
                <a:solidFill>
                  <a:srgbClr val="073380"/>
                </a:solidFill>
                <a:effectLst/>
                <a:latin typeface="Roboto" panose="02000000000000000000" pitchFamily="2" charset="0"/>
                <a:hlinkClick r:id="rId5"/>
              </a:rPr>
              <a:t>www.memoria.sk</a:t>
            </a:r>
            <a:endParaRPr lang="sk-SK" b="0" i="0" u="none" strike="noStrike" dirty="0">
              <a:solidFill>
                <a:srgbClr val="073380"/>
              </a:solidFill>
              <a:effectLst/>
              <a:latin typeface="Roboto" panose="02000000000000000000" pitchFamily="2" charset="0"/>
            </a:endParaRPr>
          </a:p>
          <a:p>
            <a:pPr marL="0" indent="0" algn="l">
              <a:buNone/>
            </a:pPr>
            <a:endParaRPr lang="sk-SK" b="0" i="0" dirty="0">
              <a:solidFill>
                <a:srgbClr val="58595B"/>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89A051ED-4667-6B19-96F6-B3BB7C23E006}"/>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04B25BB9-87DA-6D91-26EE-AE0FD77E26E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2887154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A0F21-5151-E271-3994-B8FE2157CED4}"/>
              </a:ext>
            </a:extLst>
          </p:cNvPr>
          <p:cNvSpPr>
            <a:spLocks noGrp="1"/>
          </p:cNvSpPr>
          <p:nvPr>
            <p:ph type="title"/>
          </p:nvPr>
        </p:nvSpPr>
        <p:spPr>
          <a:xfrm>
            <a:off x="1117600" y="76200"/>
            <a:ext cx="10156825" cy="1198808"/>
          </a:xfrm>
        </p:spPr>
        <p:txBody>
          <a:bodyPr/>
          <a:lstStyle/>
          <a:p>
            <a:r>
              <a:rPr lang="sk-SK" dirty="0"/>
              <a:t>Súčasná situácia KIS3G</a:t>
            </a:r>
          </a:p>
        </p:txBody>
      </p:sp>
      <p:sp>
        <p:nvSpPr>
          <p:cNvPr id="3" name="Zástupný objekt pre obsah 2">
            <a:extLst>
              <a:ext uri="{FF2B5EF4-FFF2-40B4-BE49-F238E27FC236}">
                <a16:creationId xmlns:a16="http://schemas.microsoft.com/office/drawing/2014/main" id="{B3C2B1ED-85C1-8FA3-6BF1-B2F64F0A885E}"/>
              </a:ext>
            </a:extLst>
          </p:cNvPr>
          <p:cNvSpPr>
            <a:spLocks noGrp="1"/>
          </p:cNvSpPr>
          <p:nvPr>
            <p:ph idx="1"/>
          </p:nvPr>
        </p:nvSpPr>
        <p:spPr>
          <a:xfrm>
            <a:off x="785612" y="1275008"/>
            <a:ext cx="10488814" cy="5125792"/>
          </a:xfrm>
        </p:spPr>
        <p:txBody>
          <a:bodyPr/>
          <a:lstStyle/>
          <a:p>
            <a:r>
              <a:rPr lang="sk-SK" dirty="0"/>
              <a:t>Od roku 2012 nastal útlm podpory KIS3G u prevádzkovateľa</a:t>
            </a:r>
          </a:p>
          <a:p>
            <a:r>
              <a:rPr lang="sk-SK" dirty="0"/>
              <a:t>Mnoho knižníc prešlo na lokálne komerčné systémy</a:t>
            </a:r>
          </a:p>
          <a:p>
            <a:r>
              <a:rPr lang="sk-SK" dirty="0"/>
              <a:t>Namiesto integrácie – fragmentácia, </a:t>
            </a:r>
            <a:r>
              <a:rPr lang="sk-SK" dirty="0" err="1"/>
              <a:t>multiplicity</a:t>
            </a:r>
            <a:r>
              <a:rPr lang="sk-SK" dirty="0"/>
              <a:t>... </a:t>
            </a:r>
          </a:p>
          <a:p>
            <a:r>
              <a:rPr lang="sk-SK" dirty="0"/>
              <a:t>Niektoré knižnice prešli na </a:t>
            </a:r>
            <a:r>
              <a:rPr lang="sk-SK" dirty="0" err="1"/>
              <a:t>open</a:t>
            </a:r>
            <a:r>
              <a:rPr lang="sk-SK" dirty="0"/>
              <a:t> </a:t>
            </a:r>
            <a:r>
              <a:rPr lang="sk-SK" dirty="0" err="1"/>
              <a:t>source</a:t>
            </a:r>
            <a:r>
              <a:rPr lang="sk-SK" dirty="0"/>
              <a:t> KOHA</a:t>
            </a:r>
          </a:p>
          <a:p>
            <a:r>
              <a:rPr lang="sk-SK" dirty="0"/>
              <a:t>V roku 2023 prevádzkovateľ oznámil „liberalizáciu“ </a:t>
            </a:r>
          </a:p>
          <a:p>
            <a:r>
              <a:rPr lang="sk-SK" dirty="0"/>
              <a:t>Každá knižnica si má obstarať systém, aký chce (2027)</a:t>
            </a:r>
          </a:p>
          <a:p>
            <a:r>
              <a:rPr lang="sk-SK" dirty="0"/>
              <a:t>Vo všeobecnosti došlo k likvidácii KIS3G a ku fragmentácii knižničných služieb</a:t>
            </a:r>
          </a:p>
          <a:p>
            <a:r>
              <a:rPr lang="sk-SK" dirty="0"/>
              <a:t>Možno očakávať zvýšenie nákladov a zhoršenie služieb občanom, zaostávanie Slovenska kvôli ignorovaniu trendov v odbore</a:t>
            </a:r>
          </a:p>
        </p:txBody>
      </p:sp>
      <p:sp>
        <p:nvSpPr>
          <p:cNvPr id="4" name="Zástupný objekt pre dátum 3">
            <a:extLst>
              <a:ext uri="{FF2B5EF4-FFF2-40B4-BE49-F238E27FC236}">
                <a16:creationId xmlns:a16="http://schemas.microsoft.com/office/drawing/2014/main" id="{F12D84EA-BA69-4D15-0B21-73B3C546AA62}"/>
              </a:ext>
            </a:extLst>
          </p:cNvPr>
          <p:cNvSpPr>
            <a:spLocks noGrp="1"/>
          </p:cNvSpPr>
          <p:nvPr>
            <p:ph type="dt" sz="half" idx="10"/>
          </p:nvPr>
        </p:nvSpPr>
        <p:spPr/>
        <p:txBody>
          <a:bodyPr/>
          <a:lstStyle/>
          <a:p>
            <a:pPr>
              <a:defRPr/>
            </a:pPr>
            <a:fld id="{C1AA3F14-B342-9C41-BB37-1B82E771BD6E}" type="datetime1">
              <a:rPr lang="sk-SK" smtClean="0"/>
              <a:t>9.1.2024</a:t>
            </a:fld>
            <a:endParaRPr lang="sk-SK"/>
          </a:p>
        </p:txBody>
      </p:sp>
      <p:sp>
        <p:nvSpPr>
          <p:cNvPr id="5" name="Zástupný objekt pre pätu 4">
            <a:extLst>
              <a:ext uri="{FF2B5EF4-FFF2-40B4-BE49-F238E27FC236}">
                <a16:creationId xmlns:a16="http://schemas.microsoft.com/office/drawing/2014/main" id="{8D8B51E5-DE5E-B472-7483-2A4C6990060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6262407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a:extLst>
              <a:ext uri="{FF2B5EF4-FFF2-40B4-BE49-F238E27FC236}">
                <a16:creationId xmlns:a16="http://schemas.microsoft.com/office/drawing/2014/main" id="{797EFDB1-44A2-997D-6B25-84ABB5FE01B7}"/>
              </a:ext>
            </a:extLst>
          </p:cNvPr>
          <p:cNvSpPr txBox="1">
            <a:spLocks noGrp="1" noChangeArrowheads="1"/>
          </p:cNvSpPr>
          <p:nvPr>
            <p:ph type="title"/>
          </p:nvPr>
        </p:nvSpPr>
        <p:spPr>
          <a:xfrm>
            <a:off x="1117600" y="76200"/>
            <a:ext cx="10671175" cy="1397000"/>
          </a:xfrm>
        </p:spPr>
        <p:txBody>
          <a:bodyPr/>
          <a:lstStyle/>
          <a:p>
            <a:pPr eaLnBrk="1" hangingPunct="1"/>
            <a:r>
              <a:rPr altLang="sk-SK" sz="4000">
                <a:latin typeface="Century Gothic" panose="020B0502020202020204" pitchFamily="34" charset="0"/>
              </a:rPr>
              <a:t>KIS3G v roku 2023 (jún)</a:t>
            </a:r>
          </a:p>
        </p:txBody>
      </p:sp>
      <p:pic>
        <p:nvPicPr>
          <p:cNvPr id="56322" name="Obrázok 5">
            <a:extLst>
              <a:ext uri="{FF2B5EF4-FFF2-40B4-BE49-F238E27FC236}">
                <a16:creationId xmlns:a16="http://schemas.microsoft.com/office/drawing/2014/main" id="{A7C9834A-BEA8-CEB7-5BDD-C3F5E75EB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00969"/>
            <a:ext cx="106711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jekt pre dátum 1">
            <a:extLst>
              <a:ext uri="{FF2B5EF4-FFF2-40B4-BE49-F238E27FC236}">
                <a16:creationId xmlns:a16="http://schemas.microsoft.com/office/drawing/2014/main" id="{B5543F75-5F68-AD94-9BB0-81299B8D6B3B}"/>
              </a:ext>
            </a:extLst>
          </p:cNvPr>
          <p:cNvSpPr>
            <a:spLocks noGrp="1"/>
          </p:cNvSpPr>
          <p:nvPr>
            <p:ph type="dt" sz="half" idx="10"/>
          </p:nvPr>
        </p:nvSpPr>
        <p:spPr/>
        <p:txBody>
          <a:bodyPr/>
          <a:lstStyle/>
          <a:p>
            <a:pPr>
              <a:defRPr/>
            </a:pPr>
            <a:fld id="{2CBF9B41-86D7-E741-A2AE-76B97CEA9709}" type="datetime1">
              <a:rPr lang="sk-SK" smtClean="0"/>
              <a:t>9.1.2024</a:t>
            </a:fld>
            <a:endParaRPr lang="sk-SK"/>
          </a:p>
        </p:txBody>
      </p:sp>
      <p:sp>
        <p:nvSpPr>
          <p:cNvPr id="3" name="Zástupný objekt pre pätu 2">
            <a:extLst>
              <a:ext uri="{FF2B5EF4-FFF2-40B4-BE49-F238E27FC236}">
                <a16:creationId xmlns:a16="http://schemas.microsoft.com/office/drawing/2014/main" id="{42C26213-C867-012E-F32C-3C216F6C9EA0}"/>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612027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a:extLst>
              <a:ext uri="{FF2B5EF4-FFF2-40B4-BE49-F238E27FC236}">
                <a16:creationId xmlns:a16="http://schemas.microsoft.com/office/drawing/2014/main" id="{1D0753DA-368E-1E3E-EA78-EF52A0DE956A}"/>
              </a:ext>
            </a:extLst>
          </p:cNvPr>
          <p:cNvSpPr txBox="1">
            <a:spLocks noGrp="1" noChangeArrowheads="1"/>
          </p:cNvSpPr>
          <p:nvPr>
            <p:ph type="title"/>
          </p:nvPr>
        </p:nvSpPr>
        <p:spPr/>
        <p:txBody>
          <a:bodyPr/>
          <a:lstStyle/>
          <a:p>
            <a:r>
              <a:rPr altLang="sk-SK">
                <a:latin typeface="Century Gothic" panose="020B0502020202020204" pitchFamily="34" charset="0"/>
              </a:rPr>
              <a:t>KIS3G v roku 2010</a:t>
            </a:r>
          </a:p>
        </p:txBody>
      </p:sp>
      <p:pic>
        <p:nvPicPr>
          <p:cNvPr id="57346" name="Zástupný objekt pre obsah 4">
            <a:extLst>
              <a:ext uri="{FF2B5EF4-FFF2-40B4-BE49-F238E27FC236}">
                <a16:creationId xmlns:a16="http://schemas.microsoft.com/office/drawing/2014/main" id="{BDFE9B13-72CF-6F2D-41BF-3148C355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4425" y="2438400"/>
            <a:ext cx="10669588" cy="3146425"/>
          </a:xfrm>
        </p:spPr>
      </p:pic>
      <p:sp>
        <p:nvSpPr>
          <p:cNvPr id="2" name="Zástupný objekt pre dátum 1">
            <a:extLst>
              <a:ext uri="{FF2B5EF4-FFF2-40B4-BE49-F238E27FC236}">
                <a16:creationId xmlns:a16="http://schemas.microsoft.com/office/drawing/2014/main" id="{8D98D9EB-1730-44E4-8C13-98A70E043A09}"/>
              </a:ext>
            </a:extLst>
          </p:cNvPr>
          <p:cNvSpPr>
            <a:spLocks noGrp="1"/>
          </p:cNvSpPr>
          <p:nvPr>
            <p:ph type="dt" sz="half" idx="10"/>
          </p:nvPr>
        </p:nvSpPr>
        <p:spPr/>
        <p:txBody>
          <a:bodyPr/>
          <a:lstStyle/>
          <a:p>
            <a:pPr>
              <a:defRPr/>
            </a:pPr>
            <a:fld id="{9462E7B0-6F42-7442-A415-78A89245DBB4}" type="datetime1">
              <a:rPr lang="sk-SK" smtClean="0"/>
              <a:t>9.1.2024</a:t>
            </a:fld>
            <a:endParaRPr lang="sk-SK"/>
          </a:p>
        </p:txBody>
      </p:sp>
      <p:sp>
        <p:nvSpPr>
          <p:cNvPr id="3" name="Zástupný objekt pre pätu 2">
            <a:extLst>
              <a:ext uri="{FF2B5EF4-FFF2-40B4-BE49-F238E27FC236}">
                <a16:creationId xmlns:a16="http://schemas.microsoft.com/office/drawing/2014/main" id="{7C518B86-F34F-2E3B-E13E-C77C32A66158}"/>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611504216"/>
      </p:ext>
    </p:extLst>
  </p:cSld>
  <p:clrMapOvr>
    <a:masterClrMapping/>
  </p:clrMapOvr>
  <p:transition spd="med">
    <p:fade/>
  </p:transition>
</p:sld>
</file>

<file path=ppt/theme/theme1.xml><?xml version="1.0" encoding="utf-8"?>
<a:theme xmlns:a="http://schemas.openxmlformats.org/drawingml/2006/main" name="Knihy 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Prezentácia%20so%20stohom%20modrých%20kníh%20(širokouhlý%20formát)</Template>
  <TotalTime>6617</TotalTime>
  <Words>10653</Words>
  <Application>Microsoft Macintosh PowerPoint</Application>
  <PresentationFormat>Vlastná</PresentationFormat>
  <Paragraphs>770</Paragraphs>
  <Slides>59</Slides>
  <Notes>48</Notes>
  <HiddenSlides>0</HiddenSlides>
  <MMClips>0</MMClips>
  <ScaleCrop>false</ScaleCrop>
  <HeadingPairs>
    <vt:vector size="8" baseType="variant">
      <vt:variant>
        <vt:lpstr>Použité písma</vt:lpstr>
      </vt:variant>
      <vt:variant>
        <vt:i4>14</vt:i4>
      </vt:variant>
      <vt:variant>
        <vt:lpstr>Motív</vt:lpstr>
      </vt:variant>
      <vt:variant>
        <vt:i4>1</vt:i4>
      </vt:variant>
      <vt:variant>
        <vt:lpstr>Vložené servery OLE</vt:lpstr>
      </vt:variant>
      <vt:variant>
        <vt:i4>1</vt:i4>
      </vt:variant>
      <vt:variant>
        <vt:lpstr>Nadpisy snímok</vt:lpstr>
      </vt:variant>
      <vt:variant>
        <vt:i4>59</vt:i4>
      </vt:variant>
    </vt:vector>
  </HeadingPairs>
  <TitlesOfParts>
    <vt:vector size="75" baseType="lpstr">
      <vt:lpstr>Arial</vt:lpstr>
      <vt:lpstr>Arial</vt:lpstr>
      <vt:lpstr>Calibri</vt:lpstr>
      <vt:lpstr>Century Gothic</vt:lpstr>
      <vt:lpstr>Inconsolata</vt:lpstr>
      <vt:lpstr>lato</vt:lpstr>
      <vt:lpstr>Roboto</vt:lpstr>
      <vt:lpstr>Roboto Slab</vt:lpstr>
      <vt:lpstr>Segoe UI</vt:lpstr>
      <vt:lpstr>Segoe UI Web (East European)</vt:lpstr>
      <vt:lpstr>Source Sans Pro</vt:lpstr>
      <vt:lpstr>Symbol</vt:lpstr>
      <vt:lpstr>Times New Roman</vt:lpstr>
      <vt:lpstr>var(--chakra-fonts-heading)</vt:lpstr>
      <vt:lpstr>Knihy 16:9</vt:lpstr>
      <vt:lpstr>Dokument</vt:lpstr>
      <vt:lpstr> Knižnično-informačné služby 5. generácie (KIS5G)</vt:lpstr>
      <vt:lpstr>Osnova</vt:lpstr>
      <vt:lpstr>Kapitola 1. Kde sme? Súčasný stav?</vt:lpstr>
      <vt:lpstr>Slovensko – KIS3G</vt:lpstr>
      <vt:lpstr>KIS3G</vt:lpstr>
      <vt:lpstr>KIS3G služby</vt:lpstr>
      <vt:lpstr>Súčasná situácia KIS3G</vt:lpstr>
      <vt:lpstr>KIS3G v roku 2023 (jún)</vt:lpstr>
      <vt:lpstr>KIS3G v roku 2010</vt:lpstr>
      <vt:lpstr>KIS3G  v rokoch 2019-2023</vt:lpstr>
      <vt:lpstr>Stav – osobný názor</vt:lpstr>
      <vt:lpstr>ČESKO – Projekt CARDS</vt:lpstr>
      <vt:lpstr>Preferencie CARDS. ČESKO</vt:lpstr>
      <vt:lpstr>CARDS ČESKO</vt:lpstr>
      <vt:lpstr>Maďarsko - OSZK</vt:lpstr>
      <vt:lpstr>Prezentácia programu PowerPoint</vt:lpstr>
      <vt:lpstr>Technológie pre smart knižnice</vt:lpstr>
      <vt:lpstr> Koniec ILS ?  </vt:lpstr>
      <vt:lpstr>Najlepšie globálne ILS (2023)</vt:lpstr>
      <vt:lpstr>Lokálne komerčné systémy</vt:lpstr>
      <vt:lpstr>Vhodné pre SR - najrozšírenejšie otvorené ILS </vt:lpstr>
      <vt:lpstr>KOHA</vt:lpstr>
      <vt:lpstr>Prezentácia programu PowerPoint</vt:lpstr>
      <vt:lpstr>KOHA DEMO zamestnanecký web klient</vt:lpstr>
      <vt:lpstr>KOHA DEMO OPAC osobný účet</vt:lpstr>
      <vt:lpstr>KOHA atribúty</vt:lpstr>
      <vt:lpstr>Koha – technické údaje</vt:lpstr>
      <vt:lpstr>KOHA v Česku (od 2015)</vt:lpstr>
      <vt:lpstr>Perspektívy ILS</vt:lpstr>
      <vt:lpstr>Kapitola 2. Čo chceme? </vt:lpstr>
      <vt:lpstr>   LSP - Platformy knižničných služieb</vt:lpstr>
      <vt:lpstr>Prezentácia programu PowerPoint</vt:lpstr>
      <vt:lpstr>Platformy LSP</vt:lpstr>
      <vt:lpstr>Prezentácia programu PowerPoint</vt:lpstr>
      <vt:lpstr>Prezentácia programu PowerPoint</vt:lpstr>
      <vt:lpstr>Ktoré platformy preferujem?</vt:lpstr>
      <vt:lpstr>ALMA - švajčiarske skúsenosti (RERO, RENOVAUD, SLSP, RERO+)</vt:lpstr>
      <vt:lpstr>SLSP a RERO+</vt:lpstr>
      <vt:lpstr>ALMA a PRIMO v systémech Renouvaud  a SLSP </vt:lpstr>
      <vt:lpstr>Formy interakcie s ExLibris </vt:lpstr>
      <vt:lpstr>Licenčný model predplatného Alma </vt:lpstr>
      <vt:lpstr>Funkčné komponenty predplatného Alma - all-inclusive - SaaS</vt:lpstr>
      <vt:lpstr>FOLIO - úplne nová platforma </vt:lpstr>
      <vt:lpstr>Prezentácia programu PowerPoint</vt:lpstr>
      <vt:lpstr>EBSCO a FOLIO</vt:lpstr>
      <vt:lpstr>Prezentácia programu PowerPoint</vt:lpstr>
      <vt:lpstr>Architektúra FOLIO</vt:lpstr>
      <vt:lpstr>Rozšírenie FOLIO 2021</vt:lpstr>
      <vt:lpstr>Prezentácia programu PowerPoint</vt:lpstr>
      <vt:lpstr>Prezentácia programu PowerPoint</vt:lpstr>
      <vt:lpstr>Prezentácia programu PowerPoint</vt:lpstr>
      <vt:lpstr>RERO+</vt:lpstr>
      <vt:lpstr>Prezentácia programu PowerPoint</vt:lpstr>
      <vt:lpstr>Prezentácia programu PowerPoint</vt:lpstr>
      <vt:lpstr>Manažérske zhrnutie</vt:lpstr>
      <vt:lpstr>Návrh</vt:lpstr>
      <vt:lpstr>Možnosti realizácie – príklad možnosti</vt:lpstr>
      <vt:lpstr>Aktivita KIS5G</vt:lpstr>
      <vt:lpstr>OPEN SOURCE potrebuje podporu!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knižničný systém SR</dc:title>
  <dc:creator>spravca</dc:creator>
  <cp:lastModifiedBy>Dusan Katuscak</cp:lastModifiedBy>
  <cp:revision>108</cp:revision>
  <dcterms:created xsi:type="dcterms:W3CDTF">2023-06-03T14:18:08Z</dcterms:created>
  <dcterms:modified xsi:type="dcterms:W3CDTF">2024-01-09T12:41:10Z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